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38" r:id="rId5"/>
    <p:sldId id="34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6D598-CA8D-447F-ABB4-C8F9897A5CB9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30B28-B5A9-48D5-A99A-CEC971342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4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760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WGCV-51, 3-6 October 2022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8277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WGCV-51, 3-6 October 2022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9634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WGCV-51, 3-6 October 2022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8724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530FC-828C-402C-82E5-209179AD6F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C2CC4-417C-4EBB-88DD-BA6A2B0F77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10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8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921091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6F7D2-7B86-4239-BE62-927A1E759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7982" y="283346"/>
            <a:ext cx="3581400" cy="762000"/>
          </a:xfrm>
        </p:spPr>
        <p:txBody>
          <a:bodyPr/>
          <a:lstStyle/>
          <a:p>
            <a:r>
              <a:rPr lang="en-GB" sz="2800" b="1" dirty="0">
                <a:solidFill>
                  <a:schemeClr val="bg1"/>
                </a:solidFill>
              </a:rPr>
              <a:t>	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8DA01-18D8-41F0-BC4C-E4E2A0810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953" y="1045346"/>
            <a:ext cx="10468076" cy="4114800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All passive optical sensors  primarily solar reflective domain &lt;~2500 nm  (TIR on final day)</a:t>
            </a:r>
          </a:p>
          <a:p>
            <a:endParaRPr lang="en-GB" sz="1050" dirty="0">
              <a:solidFill>
                <a:schemeClr val="tx1"/>
              </a:solidFill>
            </a:endParaRPr>
          </a:p>
          <a:p>
            <a:pPr lvl="1"/>
            <a:r>
              <a:rPr lang="en-GB" sz="2000" dirty="0"/>
              <a:t>Pre-flight satellite &amp; On-board </a:t>
            </a:r>
            <a:r>
              <a:rPr lang="en-GB" sz="2000" dirty="0" err="1"/>
              <a:t>cal</a:t>
            </a:r>
            <a:r>
              <a:rPr lang="en-GB" sz="2000" dirty="0"/>
              <a:t> systems (pre-flight)</a:t>
            </a:r>
          </a:p>
          <a:p>
            <a:pPr lvl="1"/>
            <a:endParaRPr lang="en-GB" sz="1000" dirty="0"/>
          </a:p>
          <a:p>
            <a:pPr marL="360363" lvl="1" indent="-360363"/>
            <a:r>
              <a:rPr lang="en-GB" sz="2000" dirty="0">
                <a:solidFill>
                  <a:schemeClr val="tx1"/>
                </a:solidFill>
              </a:rPr>
              <a:t>Radiometric/Spectral Calibration and characterisation  (not geometric)</a:t>
            </a:r>
          </a:p>
          <a:p>
            <a:pPr marL="780155" lvl="2" indent="-360363"/>
            <a:r>
              <a:rPr lang="en-GB" sz="2000" dirty="0">
                <a:solidFill>
                  <a:schemeClr val="tx1"/>
                </a:solidFill>
              </a:rPr>
              <a:t>All aspects impacting </a:t>
            </a:r>
            <a:r>
              <a:rPr lang="en-GB" sz="2000">
                <a:solidFill>
                  <a:schemeClr val="tx1"/>
                </a:solidFill>
              </a:rPr>
              <a:t>measurment </a:t>
            </a:r>
            <a:r>
              <a:rPr lang="en-GB" sz="2000" dirty="0">
                <a:solidFill>
                  <a:schemeClr val="tx1"/>
                </a:solidFill>
              </a:rPr>
              <a:t>e.g. stray light, linearity. Gain…etc</a:t>
            </a:r>
          </a:p>
          <a:p>
            <a:pPr marL="780155" lvl="2" indent="-360363"/>
            <a:endParaRPr lang="en-GB" sz="800" dirty="0">
              <a:solidFill>
                <a:schemeClr val="tx1"/>
              </a:solidFill>
            </a:endParaRPr>
          </a:p>
          <a:p>
            <a:pPr marL="360363" lvl="1" indent="-360363"/>
            <a:r>
              <a:rPr lang="en-GB" sz="2000" dirty="0">
                <a:solidFill>
                  <a:schemeClr val="tx1"/>
                </a:solidFill>
              </a:rPr>
              <a:t>For whom?</a:t>
            </a:r>
          </a:p>
          <a:p>
            <a:pPr marL="780155" lvl="2" indent="-360363"/>
            <a:r>
              <a:rPr lang="en-GB" sz="2000" dirty="0"/>
              <a:t>Engineers/scientists</a:t>
            </a:r>
          </a:p>
          <a:p>
            <a:pPr marL="780155" lvl="2" indent="-360363"/>
            <a:r>
              <a:rPr lang="en-GB" sz="2000" dirty="0"/>
              <a:t>Science PI’s</a:t>
            </a:r>
          </a:p>
          <a:p>
            <a:pPr marL="780155" lvl="2" indent="-360363"/>
            <a:r>
              <a:rPr lang="en-GB" sz="2000" dirty="0"/>
              <a:t>To some extent managers/funders	</a:t>
            </a:r>
          </a:p>
          <a:p>
            <a:pPr marL="780155" lvl="2" indent="-360363"/>
            <a:r>
              <a:rPr lang="en-GB" sz="2000" dirty="0"/>
              <a:t>Public/commercial all instruments scales </a:t>
            </a:r>
            <a:r>
              <a:rPr lang="en-GB" sz="2000" dirty="0" err="1"/>
              <a:t>inc</a:t>
            </a:r>
            <a:r>
              <a:rPr lang="en-GB" sz="2000" dirty="0"/>
              <a:t> ‘new-space’ </a:t>
            </a:r>
          </a:p>
          <a:p>
            <a:pPr marL="780155" lvl="2" indent="-360363"/>
            <a:endParaRPr lang="en-GB" sz="800" dirty="0"/>
          </a:p>
          <a:p>
            <a:pPr marL="360363" lvl="1" indent="-360363"/>
            <a:r>
              <a:rPr lang="en-GB" sz="2000" dirty="0">
                <a:solidFill>
                  <a:schemeClr val="tx1"/>
                </a:solidFill>
              </a:rPr>
              <a:t>Format?</a:t>
            </a:r>
          </a:p>
          <a:p>
            <a:pPr marL="780155" lvl="2" indent="-360363"/>
            <a:r>
              <a:rPr lang="en-GB" sz="2000" dirty="0"/>
              <a:t>Limited presentations in topic themes with time for facilitated discussion per theme</a:t>
            </a:r>
          </a:p>
          <a:p>
            <a:pPr marL="780155" lvl="2" indent="-360363"/>
            <a:r>
              <a:rPr lang="en-GB" sz="2000" dirty="0"/>
              <a:t>Call for poster and oral (Spring 2024)</a:t>
            </a:r>
          </a:p>
          <a:p>
            <a:pPr marL="780155" lvl="2" indent="-360363"/>
            <a:r>
              <a:rPr lang="en-GB" sz="2000" dirty="0"/>
              <a:t>3 days all plenary (solar reflective) additional day TIR</a:t>
            </a:r>
          </a:p>
          <a:p>
            <a:pPr marL="452438" lvl="1" indent="-452438"/>
            <a:endParaRPr lang="en-GB" dirty="0"/>
          </a:p>
          <a:p>
            <a:pPr marL="452438" lvl="1" indent="-452438"/>
            <a:r>
              <a:rPr lang="en-GB" sz="2000" dirty="0"/>
              <a:t>Output</a:t>
            </a:r>
          </a:p>
          <a:p>
            <a:pPr marL="452438" lvl="1" indent="-452438"/>
            <a:r>
              <a:rPr lang="en-GB" sz="2000" dirty="0"/>
              <a:t>      Proceedings and Citeable guidance doc on good practises within a year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A650B-9D6C-4578-82CB-0D9A4212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C2CC4-417C-4EBB-88DD-BA6A2B0F77B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4358B6-8B71-90A6-78C6-B8204FAD22C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" y="23828"/>
            <a:ext cx="1762530" cy="86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8DCCA-3363-F7E7-C5B2-48993659B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82" y="1092469"/>
            <a:ext cx="5629989" cy="292815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CEOS/GSICS workshop implementation team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Overall oversight of workshop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link to CEOS/GSICS bodies &amp; local ESA host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Specific event implementation/logistics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Selection of scientific committee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Publication of Meeting Report</a:t>
            </a:r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136899D-525B-124C-CB53-E7DEFD660054}"/>
              </a:ext>
            </a:extLst>
          </p:cNvPr>
          <p:cNvSpPr txBox="1">
            <a:spLocks/>
          </p:cNvSpPr>
          <p:nvPr/>
        </p:nvSpPr>
        <p:spPr>
          <a:xfrm>
            <a:off x="3559946" y="130205"/>
            <a:ext cx="4342483" cy="11430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3200" b="1" kern="0" dirty="0">
                <a:solidFill>
                  <a:schemeClr val="bg1"/>
                </a:solidFill>
              </a:rPr>
              <a:t>Organisation/Roles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25D5F-7DF9-00D1-5587-6FE599AB1751}"/>
              </a:ext>
            </a:extLst>
          </p:cNvPr>
          <p:cNvSpPr txBox="1"/>
          <p:nvPr/>
        </p:nvSpPr>
        <p:spPr>
          <a:xfrm>
            <a:off x="5217220" y="1725933"/>
            <a:ext cx="67911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		</a:t>
            </a:r>
            <a:r>
              <a:rPr lang="en-GB" sz="2000" dirty="0"/>
              <a:t>S</a:t>
            </a:r>
            <a:r>
              <a:rPr lang="en-GB" sz="2000" b="1" dirty="0"/>
              <a:t>cientific committee</a:t>
            </a:r>
          </a:p>
          <a:p>
            <a:endParaRPr lang="en-GB" b="1" dirty="0"/>
          </a:p>
          <a:p>
            <a:r>
              <a:rPr lang="en-GB" b="1" dirty="0"/>
              <a:t> -   </a:t>
            </a:r>
            <a:r>
              <a:rPr lang="en-GB" dirty="0"/>
              <a:t>Domain (Optical sensor Calibration/characterisation) experts</a:t>
            </a:r>
          </a:p>
          <a:p>
            <a:endParaRPr lang="en-GB" dirty="0"/>
          </a:p>
          <a:p>
            <a:r>
              <a:rPr lang="en-GB" dirty="0"/>
              <a:t> -   Representing globe- industry, agency, academia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-   Define detailed program/session/ (critical topics/contributions)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-  ‘Champions’ to encourage participation</a:t>
            </a:r>
          </a:p>
          <a:p>
            <a:endParaRPr lang="en-GB" dirty="0"/>
          </a:p>
          <a:p>
            <a:r>
              <a:rPr lang="en-GB" dirty="0"/>
              <a:t> -   Review/selection of abstracts</a:t>
            </a:r>
          </a:p>
          <a:p>
            <a:endParaRPr lang="en-GB" dirty="0"/>
          </a:p>
          <a:p>
            <a:r>
              <a:rPr lang="en-GB" dirty="0"/>
              <a:t>-    Core writing team of meeting conclusions &amp; ‘good practises’  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956ACF-C6A4-C67C-9480-AC886AC505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" y="23828"/>
            <a:ext cx="1762530" cy="86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2397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D7B069EB2A704A88D5B8E02CDCC770" ma:contentTypeVersion="14" ma:contentTypeDescription="Create a new document." ma:contentTypeScope="" ma:versionID="8a7fb5fa94fed1ebce256e0960b6dede">
  <xsd:schema xmlns:xsd="http://www.w3.org/2001/XMLSchema" xmlns:xs="http://www.w3.org/2001/XMLSchema" xmlns:p="http://schemas.microsoft.com/office/2006/metadata/properties" xmlns:ns2="422a34e8-3ad7-4c9f-bd81-842a641ced26" xmlns:ns3="8269dbf6-4742-4cc4-bf12-7177fbd7aaab" targetNamespace="http://schemas.microsoft.com/office/2006/metadata/properties" ma:root="true" ma:fieldsID="c9649d09cf456a7457943c5c103e4a86" ns2:_="" ns3:_="">
    <xsd:import namespace="422a34e8-3ad7-4c9f-bd81-842a641ced26"/>
    <xsd:import namespace="8269dbf6-4742-4cc4-bf12-7177fbd7aa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a34e8-3ad7-4c9f-bd81-842a641ced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82bccc2-81de-48e5-8e7d-e3401e24a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9dbf6-4742-4cc4-bf12-7177fbd7aaa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6b96d77-3c27-445b-b92e-08dbda16909c}" ma:internalName="TaxCatchAll" ma:showField="CatchAllData" ma:web="8269dbf6-4742-4cc4-bf12-7177fbd7aa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2a34e8-3ad7-4c9f-bd81-842a641ced26">
      <Terms xmlns="http://schemas.microsoft.com/office/infopath/2007/PartnerControls"/>
    </lcf76f155ced4ddcb4097134ff3c332f>
    <TaxCatchAll xmlns="8269dbf6-4742-4cc4-bf12-7177fbd7aaab" xsi:nil="true"/>
  </documentManagement>
</p:properties>
</file>

<file path=customXml/itemProps1.xml><?xml version="1.0" encoding="utf-8"?>
<ds:datastoreItem xmlns:ds="http://schemas.openxmlformats.org/officeDocument/2006/customXml" ds:itemID="{E52D4534-3529-410F-B820-896F5B4730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2a34e8-3ad7-4c9f-bd81-842a641ced26"/>
    <ds:schemaRef ds:uri="8269dbf6-4742-4cc4-bf12-7177fbd7aa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FCEE56-94D3-4F58-8B48-C267311C8C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AAC747-F1A6-4004-A9F6-9EFA032A23C8}">
  <ds:schemaRefs>
    <ds:schemaRef ds:uri="http://purl.org/dc/dcmitype/"/>
    <ds:schemaRef ds:uri="http://purl.org/dc/elements/1.1/"/>
    <ds:schemaRef ds:uri="422a34e8-3ad7-4c9f-bd81-842a641ced26"/>
    <ds:schemaRef ds:uri="http://schemas.microsoft.com/office/2006/documentManagement/types"/>
    <ds:schemaRef ds:uri="http://purl.org/dc/terms/"/>
    <ds:schemaRef ds:uri="http://schemas.microsoft.com/office/infopath/2007/PartnerControls"/>
    <ds:schemaRef ds:uri="8269dbf6-4742-4cc4-bf12-7177fbd7aaab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237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Noto Sans Symbols</vt:lpstr>
      <vt:lpstr>ceos</vt:lpstr>
      <vt:lpstr> SCOPE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Pre-flight Cal Workshop</dc:title>
  <dc:creator>Nigel Fox</dc:creator>
  <cp:lastModifiedBy>Nigel Fox</cp:lastModifiedBy>
  <cp:revision>5</cp:revision>
  <dcterms:created xsi:type="dcterms:W3CDTF">2023-09-22T14:33:23Z</dcterms:created>
  <dcterms:modified xsi:type="dcterms:W3CDTF">2024-02-22T10:32:39Z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f4b5af-ab42-45d5-91e7-45583bed1b2a_Enabled">
    <vt:lpwstr>true</vt:lpwstr>
  </property>
  <property fmtid="{D5CDD505-2E9C-101B-9397-08002B2CF9AE}" pid="3" name="MSIP_Label_9df4b5af-ab42-45d5-91e7-45583bed1b2a_SetDate">
    <vt:lpwstr>2023-09-22T14:33:23Z</vt:lpwstr>
  </property>
  <property fmtid="{D5CDD505-2E9C-101B-9397-08002B2CF9AE}" pid="4" name="MSIP_Label_9df4b5af-ab42-45d5-91e7-45583bed1b2a_Method">
    <vt:lpwstr>Standard</vt:lpwstr>
  </property>
  <property fmtid="{D5CDD505-2E9C-101B-9397-08002B2CF9AE}" pid="5" name="MSIP_Label_9df4b5af-ab42-45d5-91e7-45583bed1b2a_Name">
    <vt:lpwstr>9df4b5af-ab42-45d5-91e7-45583bed1b2a</vt:lpwstr>
  </property>
  <property fmtid="{D5CDD505-2E9C-101B-9397-08002B2CF9AE}" pid="6" name="MSIP_Label_9df4b5af-ab42-45d5-91e7-45583bed1b2a_SiteId">
    <vt:lpwstr>601e5460-b1bf-49c0-bd2d-e76ffc186a8d</vt:lpwstr>
  </property>
  <property fmtid="{D5CDD505-2E9C-101B-9397-08002B2CF9AE}" pid="7" name="MSIP_Label_9df4b5af-ab42-45d5-91e7-45583bed1b2a_ActionId">
    <vt:lpwstr>3fbdc9d9-1ec4-4a6b-93d4-310293ea08a6</vt:lpwstr>
  </property>
  <property fmtid="{D5CDD505-2E9C-101B-9397-08002B2CF9AE}" pid="8" name="MSIP_Label_9df4b5af-ab42-45d5-91e7-45583bed1b2a_ContentBits">
    <vt:lpwstr>0</vt:lpwstr>
  </property>
  <property fmtid="{D5CDD505-2E9C-101B-9397-08002B2CF9AE}" pid="9" name="ContentTypeId">
    <vt:lpwstr>0x010100B4D7B069EB2A704A88D5B8E02CDCC770</vt:lpwstr>
  </property>
  <property fmtid="{D5CDD505-2E9C-101B-9397-08002B2CF9AE}" pid="10" name="MediaServiceImageTags">
    <vt:lpwstr/>
  </property>
</Properties>
</file>