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15EC-3C3A-4D25-94CF-1BAA124EA66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AD2B1-C5B4-401E-A77C-A87928BD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66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1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41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915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413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30FC-828C-402C-82E5-209179AD6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7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5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811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581399" y="138231"/>
            <a:ext cx="986736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Level 1 Cal/Val infrastructure</a:t>
            </a:r>
            <a:endParaRPr sz="7500" dirty="0"/>
          </a:p>
          <a:p>
            <a:br>
              <a:rPr lang="en-GB" sz="4000" i="1" dirty="0"/>
            </a:br>
            <a:br>
              <a:rPr lang="en-GB" sz="3600" dirty="0"/>
            </a:br>
            <a:br>
              <a:rPr lang="en-GB" sz="2000" i="1" dirty="0"/>
            </a:br>
            <a:br>
              <a:rPr lang="en-GB" sz="2000" i="1" dirty="0"/>
            </a:br>
            <a:endParaRPr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87978-71CC-F34D-F8C3-A0B22B71B18E}"/>
              </a:ext>
            </a:extLst>
          </p:cNvPr>
          <p:cNvSpPr txBox="1"/>
          <p:nvPr/>
        </p:nvSpPr>
        <p:spPr>
          <a:xfrm>
            <a:off x="9087439" y="5203596"/>
            <a:ext cx="260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Nigel Fox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Sam Hunt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Samantha Malone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 dirty="0"/>
              <a:t>CEOS reviewed L1 Vicarious Cal/Val infrastructure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3CC69-B7E2-44FD-8005-FCA67B394489}"/>
              </a:ext>
            </a:extLst>
          </p:cNvPr>
          <p:cNvSpPr txBox="1"/>
          <p:nvPr/>
        </p:nvSpPr>
        <p:spPr>
          <a:xfrm>
            <a:off x="665825" y="1305341"/>
            <a:ext cx="10377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Post-launch Cal/Val essential element of satellite mission – particularly for IVOS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methods and variations of methods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Test-sites (</a:t>
            </a:r>
            <a:r>
              <a:rPr lang="en-GB" dirty="0" err="1"/>
              <a:t>RadCalNet</a:t>
            </a:r>
            <a:r>
              <a:rPr lang="en-GB" dirty="0"/>
              <a:t>, Hypernets, PICS, Campaigns)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Rayleigh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Flare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……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 (</a:t>
            </a:r>
            <a:r>
              <a:rPr lang="en-GB" dirty="0" err="1"/>
              <a:t>Newspace</a:t>
            </a:r>
            <a:r>
              <a:rPr lang="en-GB" dirty="0"/>
              <a:t>, agencies) unclear as to what to use for what purpose?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Absolute gain, stability, relative gain, land/ocean applications 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Initiatives established to develop, coordinate, optimise and compare similar methods  e.g. </a:t>
            </a:r>
            <a:r>
              <a:rPr lang="en-GB" dirty="0" err="1"/>
              <a:t>RadCalNet</a:t>
            </a:r>
            <a:r>
              <a:rPr lang="en-GB" dirty="0"/>
              <a:t>, PICSCAR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But difficult to compare between and also for new methods to demonstrate credibility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356D1-4801-6D1F-CE88-69091ED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097564"/>
            <a:ext cx="5132799" cy="4662871"/>
          </a:xfrm>
        </p:spPr>
        <p:txBody>
          <a:bodyPr/>
          <a:lstStyle/>
          <a:p>
            <a:r>
              <a:rPr lang="en-GB" sz="2000" dirty="0"/>
              <a:t>Provides info on methods</a:t>
            </a:r>
          </a:p>
          <a:p>
            <a:endParaRPr lang="en-GB" sz="2000" dirty="0"/>
          </a:p>
          <a:p>
            <a:r>
              <a:rPr lang="en-GB" sz="2000" dirty="0"/>
              <a:t>Recommended Sites </a:t>
            </a:r>
          </a:p>
          <a:p>
            <a:endParaRPr lang="en-GB" sz="2000" dirty="0"/>
          </a:p>
          <a:p>
            <a:r>
              <a:rPr lang="en-GB" sz="2000" dirty="0"/>
              <a:t>But no real figure of merit</a:t>
            </a:r>
          </a:p>
          <a:p>
            <a:endParaRPr lang="en-GB" sz="2000" dirty="0"/>
          </a:p>
          <a:p>
            <a:r>
              <a:rPr lang="en-GB" sz="2000" dirty="0"/>
              <a:t>IVOS 34 discussion from Flare initiative led to request to establish means to evidence capabilities of a method</a:t>
            </a:r>
          </a:p>
          <a:p>
            <a:pPr lvl="1"/>
            <a:r>
              <a:rPr lang="en-GB" sz="1600" dirty="0">
                <a:solidFill>
                  <a:srgbClr val="0070C0"/>
                </a:solidFill>
              </a:rPr>
              <a:t>Not necessarily ‘endorse’ but at least ‘reviewed’</a:t>
            </a:r>
          </a:p>
          <a:p>
            <a:pPr lvl="1"/>
            <a:r>
              <a:rPr lang="en-GB" sz="1600" dirty="0">
                <a:solidFill>
                  <a:srgbClr val="0070C0"/>
                </a:solidFill>
              </a:rPr>
              <a:t>Commercial and public allowed</a:t>
            </a:r>
          </a:p>
          <a:p>
            <a:pPr lvl="1"/>
            <a:r>
              <a:rPr lang="en-GB" sz="1600" dirty="0">
                <a:solidFill>
                  <a:srgbClr val="0070C0"/>
                </a:solidFill>
              </a:rPr>
              <a:t>Need process for fair but not onerous review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35FC45-6B3D-989D-63B7-20168CAC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CalValPortal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E81A3-6037-3BC4-55D3-52D9181C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67" y="954941"/>
            <a:ext cx="6747029" cy="540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D13CD-CB16-EFB0-E69E-808A08235EF4}"/>
              </a:ext>
            </a:extLst>
          </p:cNvPr>
          <p:cNvSpPr txBox="1"/>
          <p:nvPr/>
        </p:nvSpPr>
        <p:spPr>
          <a:xfrm>
            <a:off x="-54019" y="5903058"/>
            <a:ext cx="559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Action for ‘NPL’ to propose a process &amp; template</a:t>
            </a:r>
          </a:p>
        </p:txBody>
      </p:sp>
    </p:spTree>
    <p:extLst>
      <p:ext uri="{BB962C8B-B14F-4D97-AF65-F5344CB8AC3E}">
        <p14:creationId xmlns:p14="http://schemas.microsoft.com/office/powerpoint/2010/main" val="22211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16D097-5C4F-B43D-A529-8732720A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Process/Template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34351-B881-5D19-9339-5D9936725884}"/>
              </a:ext>
            </a:extLst>
          </p:cNvPr>
          <p:cNvSpPr txBox="1"/>
          <p:nvPr/>
        </p:nvSpPr>
        <p:spPr>
          <a:xfrm>
            <a:off x="257452" y="1010245"/>
            <a:ext cx="118280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Method owner to complete a simple web form as an entry to a searchable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Accessible through Cal/Val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Template to define in simple terms what the method does (Radiometric -gain, relative, stability, Potentially geometric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Initially at this stage focus only on Radiometric L1 </a:t>
            </a:r>
            <a:r>
              <a:rPr lang="en-GB" dirty="0" err="1">
                <a:solidFill>
                  <a:srgbClr val="0070C0"/>
                </a:solidFill>
              </a:rPr>
              <a:t>ToA</a:t>
            </a:r>
            <a:r>
              <a:rPr lang="en-GB" dirty="0">
                <a:solidFill>
                  <a:srgbClr val="0070C0"/>
                </a:solidFill>
              </a:rPr>
              <a:t> 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Type of sensor it is suitable for (GSD, spectral range)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it capable of achieving (uncertainty) and evidence to support the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Validation evidence of claim using a CEOS defined ‘reference sensor’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Selected to cover spectral and spatial range and accessibility/acceptance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Evidence to be visible (accessible URL, document uploaded to Cal/Val Portal)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Completed form to remain private until reviewed by CEOS IVOS members (defined time frame)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Following initial review entry becomes public and searchable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Subject to continuous review by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66D9C-EE07-96E5-2249-381B8F0A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2" y="60495"/>
            <a:ext cx="6916305" cy="63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9A040-04BA-2912-F49B-856A46D4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56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B356A-9158-53C4-AD72-F1741CDF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42" y="931515"/>
            <a:ext cx="6073158" cy="5501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39F8A-1849-5CF5-4146-3B659737AF3F}"/>
              </a:ext>
            </a:extLst>
          </p:cNvPr>
          <p:cNvSpPr txBox="1"/>
          <p:nvPr/>
        </p:nvSpPr>
        <p:spPr>
          <a:xfrm>
            <a:off x="541538" y="4350058"/>
            <a:ext cx="450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Ranges and sensor bands to be indicative not comprehensive</a:t>
            </a:r>
          </a:p>
          <a:p>
            <a:endParaRPr lang="en-GB" dirty="0"/>
          </a:p>
          <a:p>
            <a:r>
              <a:rPr lang="en-GB" dirty="0"/>
              <a:t>Could be other sensors? </a:t>
            </a:r>
          </a:p>
        </p:txBody>
      </p:sp>
    </p:spTree>
    <p:extLst>
      <p:ext uri="{BB962C8B-B14F-4D97-AF65-F5344CB8AC3E}">
        <p14:creationId xmlns:p14="http://schemas.microsoft.com/office/powerpoint/2010/main" val="266564354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7B069EB2A704A88D5B8E02CDCC770" ma:contentTypeVersion="14" ma:contentTypeDescription="Create a new document." ma:contentTypeScope="" ma:versionID="8a7fb5fa94fed1ebce256e0960b6dede">
  <xsd:schema xmlns:xsd="http://www.w3.org/2001/XMLSchema" xmlns:xs="http://www.w3.org/2001/XMLSchema" xmlns:p="http://schemas.microsoft.com/office/2006/metadata/properties" xmlns:ns2="422a34e8-3ad7-4c9f-bd81-842a641ced26" xmlns:ns3="8269dbf6-4742-4cc4-bf12-7177fbd7aaab" targetNamespace="http://schemas.microsoft.com/office/2006/metadata/properties" ma:root="true" ma:fieldsID="c9649d09cf456a7457943c5c103e4a86" ns2:_="" ns3:_="">
    <xsd:import namespace="422a34e8-3ad7-4c9f-bd81-842a641ced26"/>
    <xsd:import namespace="8269dbf6-4742-4cc4-bf12-7177fbd7a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a34e8-3ad7-4c9f-bd81-842a641ce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9dbf6-4742-4cc4-bf12-7177fbd7a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6b96d77-3c27-445b-b92e-08dbda16909c}" ma:internalName="TaxCatchAll" ma:showField="CatchAllData" ma:web="8269dbf6-4742-4cc4-bf12-7177fbd7aa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2a34e8-3ad7-4c9f-bd81-842a641ced26">
      <Terms xmlns="http://schemas.microsoft.com/office/infopath/2007/PartnerControls"/>
    </lcf76f155ced4ddcb4097134ff3c332f>
    <TaxCatchAll xmlns="8269dbf6-4742-4cc4-bf12-7177fbd7aaab" xsi:nil="true"/>
  </documentManagement>
</p:properties>
</file>

<file path=customXml/itemProps1.xml><?xml version="1.0" encoding="utf-8"?>
<ds:datastoreItem xmlns:ds="http://schemas.openxmlformats.org/officeDocument/2006/customXml" ds:itemID="{905EA081-19C6-4203-B0A4-FE9A1728F54D}"/>
</file>

<file path=customXml/itemProps2.xml><?xml version="1.0" encoding="utf-8"?>
<ds:datastoreItem xmlns:ds="http://schemas.openxmlformats.org/officeDocument/2006/customXml" ds:itemID="{BA2F8FB7-1EA1-472C-98A0-431297DF4B3B}"/>
</file>

<file path=customXml/itemProps3.xml><?xml version="1.0" encoding="utf-8"?>
<ds:datastoreItem xmlns:ds="http://schemas.openxmlformats.org/officeDocument/2006/customXml" ds:itemID="{AB5325DE-FE28-4F76-ABE1-8E8A8F077803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354</Words>
  <Application>Microsoft Office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Noto Sans Symbols</vt:lpstr>
      <vt:lpstr>ceos</vt:lpstr>
      <vt:lpstr>Level 1 Cal/Val infrastructure     </vt:lpstr>
      <vt:lpstr>CEOS reviewed L1 Vicarious Cal/Val infrastructure</vt:lpstr>
      <vt:lpstr>CalValPortal</vt:lpstr>
      <vt:lpstr>Process/Template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reviewed L1 Vicarious Cal/Val infrastructure</dc:title>
  <dc:creator>Nigel Fox</dc:creator>
  <cp:lastModifiedBy>Nigel Fox</cp:lastModifiedBy>
  <cp:revision>5</cp:revision>
  <dcterms:created xsi:type="dcterms:W3CDTF">2023-09-22T09:23:18Z</dcterms:created>
  <dcterms:modified xsi:type="dcterms:W3CDTF">2023-09-25T16:48:44Z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2023-09-22T09:23:18Z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183cc170-1398-4ea4-98cd-42a61acb753f</vt:lpwstr>
  </property>
  <property fmtid="{D5CDD505-2E9C-101B-9397-08002B2CF9AE}" pid="8" name="MSIP_Label_9df4b5af-ab42-45d5-91e7-45583bed1b2a_ContentBits">
    <vt:lpwstr>0</vt:lpwstr>
  </property>
  <property fmtid="{D5CDD505-2E9C-101B-9397-08002B2CF9AE}" pid="9" name="ContentTypeId">
    <vt:lpwstr>0x010100B4D7B069EB2A704A88D5B8E02CDCC770</vt:lpwstr>
  </property>
</Properties>
</file>