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89" r:id="rId2"/>
    <p:sldId id="391" r:id="rId3"/>
    <p:sldId id="388" r:id="rId4"/>
    <p:sldId id="390" r:id="rId5"/>
    <p:sldId id="384" r:id="rId6"/>
    <p:sldId id="392" r:id="rId7"/>
    <p:sldId id="39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3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124DE-8F08-406B-A0A4-846E96C3D906}" type="datetimeFigureOut">
              <a:rPr lang="en-GB" smtClean="0"/>
              <a:t>21/09/2023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0FCBA9-9648-471D-92D8-A959E8F4D636}" type="slidenum">
              <a:rPr lang="en-GB" smtClean="0"/>
              <a:t>‹#›</a:t>
            </a:fld>
            <a:endParaRPr lang="en-GB"/>
          </a:p>
        </p:txBody>
      </p:sp>
    </p:spTree>
    <p:extLst>
      <p:ext uri="{BB962C8B-B14F-4D97-AF65-F5344CB8AC3E}">
        <p14:creationId xmlns:p14="http://schemas.microsoft.com/office/powerpoint/2010/main" val="178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78490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85039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rPr>
              <a:t>WGCV</a:t>
            </a:r>
            <a:r>
              <a:rPr lang="en-GB" sz="1400" b="1" i="0" u="none" strike="noStrike" cap="none">
                <a:solidFill>
                  <a:schemeClr val="accent1"/>
                </a:solidFill>
                <a:latin typeface="Arial"/>
                <a:ea typeface="Arial"/>
                <a:cs typeface="Arial"/>
                <a:sym typeface="Arial"/>
              </a:rPr>
              <a:t>-</a:t>
            </a:r>
            <a:r>
              <a:rPr lang="en-GB" b="1">
                <a:solidFill>
                  <a:schemeClr val="accent1"/>
                </a:solidFill>
              </a:rPr>
              <a:t>51</a:t>
            </a:r>
            <a:r>
              <a:rPr lang="en-GB" sz="1400" b="1" i="0" u="none" strike="noStrike" cap="none">
                <a:solidFill>
                  <a:schemeClr val="accent1"/>
                </a:solidFill>
                <a:latin typeface="Arial"/>
                <a:ea typeface="Arial"/>
                <a:cs typeface="Arial"/>
                <a:sym typeface="Arial"/>
              </a:rPr>
              <a:t>, </a:t>
            </a:r>
            <a:r>
              <a:rPr lang="en-GB" b="1">
                <a:solidFill>
                  <a:schemeClr val="accent1"/>
                </a:solidFill>
              </a:rPr>
              <a:t>3-6 October 2022</a:t>
            </a:r>
            <a:endParaRPr b="1">
              <a:solidFill>
                <a:schemeClr val="accent1"/>
              </a:solidFill>
            </a:endParaRPr>
          </a:p>
          <a:p>
            <a:pPr marL="0" marR="0" lvl="0" indent="0" algn="l" rtl="0">
              <a:spcBef>
                <a:spcPts val="0"/>
              </a:spcBef>
              <a:spcAft>
                <a:spcPts val="0"/>
              </a:spcAft>
              <a:buClr>
                <a:schemeClr val="dk1"/>
              </a:buClr>
              <a:buSzPts val="1100"/>
              <a:buFont typeface="Arial"/>
              <a:buNone/>
            </a:pPr>
            <a:endParaRPr b="1">
              <a:solidFill>
                <a:schemeClr val="accent1"/>
              </a:solidFill>
            </a:endParaRPr>
          </a:p>
          <a:p>
            <a:pPr marL="0" marR="0" lvl="0" indent="0" algn="l" rtl="0">
              <a:spcBef>
                <a:spcPts val="0"/>
              </a:spcBef>
              <a:spcAft>
                <a:spcPts val="0"/>
              </a:spcAft>
              <a:buNone/>
            </a:pPr>
            <a:endParaRPr b="1">
              <a:solidFill>
                <a:schemeClr val="accent1"/>
              </a:solidFil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71807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WGCV-51, 3-6 October 2022</a:t>
            </a:r>
            <a:endParaRPr/>
          </a:p>
        </p:txBody>
      </p:sp>
    </p:spTree>
    <p:extLst>
      <p:ext uri="{BB962C8B-B14F-4D97-AF65-F5344CB8AC3E}">
        <p14:creationId xmlns:p14="http://schemas.microsoft.com/office/powerpoint/2010/main" val="23462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WGCV-51, 3-6 October 2022</a:t>
            </a:r>
            <a:endParaRPr/>
          </a:p>
        </p:txBody>
      </p:sp>
    </p:spTree>
    <p:extLst>
      <p:ext uri="{BB962C8B-B14F-4D97-AF65-F5344CB8AC3E}">
        <p14:creationId xmlns:p14="http://schemas.microsoft.com/office/powerpoint/2010/main" val="382879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WGCV-51, 3-6 October 2022</a:t>
            </a:r>
            <a:endParaRPr/>
          </a:p>
        </p:txBody>
      </p:sp>
    </p:spTree>
    <p:extLst>
      <p:ext uri="{BB962C8B-B14F-4D97-AF65-F5344CB8AC3E}">
        <p14:creationId xmlns:p14="http://schemas.microsoft.com/office/powerpoint/2010/main" val="416147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E9530FC-828C-402C-82E5-209179AD6F81}" type="slidenum">
              <a:rPr lang="en-GB"/>
              <a:pPr>
                <a:defRPr/>
              </a:pPr>
              <a:t>‹#›</a:t>
            </a:fld>
            <a:endParaRPr lang="en-GB"/>
          </a:p>
        </p:txBody>
      </p:sp>
    </p:spTree>
    <p:extLst>
      <p:ext uri="{BB962C8B-B14F-4D97-AF65-F5344CB8AC3E}">
        <p14:creationId xmlns:p14="http://schemas.microsoft.com/office/powerpoint/2010/main" val="87693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914400" y="1981200"/>
            <a:ext cx="10363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7CC2CC4-417C-4EBB-88DD-BA6A2B0F77B7}" type="slidenum">
              <a:rPr lang="en-GB"/>
              <a:pPr>
                <a:defRPr/>
              </a:pPr>
              <a:t>‹#›</a:t>
            </a:fld>
            <a:endParaRPr lang="en-GB"/>
          </a:p>
        </p:txBody>
      </p:sp>
    </p:spTree>
    <p:extLst>
      <p:ext uri="{BB962C8B-B14F-4D97-AF65-F5344CB8AC3E}">
        <p14:creationId xmlns:p14="http://schemas.microsoft.com/office/powerpoint/2010/main" val="114871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9">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10">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47283057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s://calvalportal.ceos.org/en/web/guest/solar-irrad-spectrum"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4F44-2A09-21A3-8426-2E6070A7DB05}"/>
              </a:ext>
            </a:extLst>
          </p:cNvPr>
          <p:cNvSpPr>
            <a:spLocks noGrp="1"/>
          </p:cNvSpPr>
          <p:nvPr>
            <p:ph type="title"/>
          </p:nvPr>
        </p:nvSpPr>
        <p:spPr/>
        <p:txBody>
          <a:bodyPr/>
          <a:lstStyle/>
          <a:p>
            <a:r>
              <a:rPr lang="en-GB" dirty="0"/>
              <a:t>Solar Spectral Irradiance: Discussion</a:t>
            </a:r>
          </a:p>
        </p:txBody>
      </p:sp>
      <p:sp>
        <p:nvSpPr>
          <p:cNvPr id="3" name="TextBox 2">
            <a:extLst>
              <a:ext uri="{FF2B5EF4-FFF2-40B4-BE49-F238E27FC236}">
                <a16:creationId xmlns:a16="http://schemas.microsoft.com/office/drawing/2014/main" id="{C2F95077-3FB3-F14F-25A5-2806167B8226}"/>
              </a:ext>
            </a:extLst>
          </p:cNvPr>
          <p:cNvSpPr txBox="1"/>
          <p:nvPr/>
        </p:nvSpPr>
        <p:spPr>
          <a:xfrm>
            <a:off x="896645" y="1606858"/>
            <a:ext cx="10493405" cy="4370427"/>
          </a:xfrm>
          <a:prstGeom prst="rect">
            <a:avLst/>
          </a:prstGeom>
          <a:noFill/>
        </p:spPr>
        <p:txBody>
          <a:bodyPr wrap="square" rtlCol="0">
            <a:spAutoFit/>
          </a:bodyPr>
          <a:lstStyle/>
          <a:p>
            <a:pPr marL="285750" indent="-285750">
              <a:buFont typeface="Arial" panose="020B0604020202020204" pitchFamily="34" charset="0"/>
              <a:buChar char="•"/>
            </a:pPr>
            <a:r>
              <a:rPr lang="en-GB" sz="2000" dirty="0"/>
              <a:t>Adoption of recommended spectrum for CEOS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Location of Recommendation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Potential impact of choice/change of spectrum  (L1/L2)</a:t>
            </a:r>
          </a:p>
          <a:p>
            <a:pPr marL="742950" lvl="1" indent="-285750">
              <a:buFont typeface="Arial" panose="020B0604020202020204" pitchFamily="34" charset="0"/>
              <a:buChar char="•"/>
            </a:pPr>
            <a:r>
              <a:rPr lang="en-GB" sz="2000" dirty="0"/>
              <a:t>Reminder of Coddington</a:t>
            </a:r>
          </a:p>
          <a:p>
            <a:pPr marL="742950" lvl="1" indent="-285750">
              <a:buFont typeface="Arial" panose="020B0604020202020204" pitchFamily="34" charset="0"/>
              <a:buChar char="•"/>
            </a:pPr>
            <a:r>
              <a:rPr lang="en-GB" sz="2000" dirty="0"/>
              <a:t>Examples of impact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Does it matter?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Do we need to do anything?</a:t>
            </a:r>
          </a:p>
          <a:p>
            <a:r>
              <a:rPr lang="en-GB" sz="2000" dirty="0"/>
              <a:t>	- Communicate to ‘users’?</a:t>
            </a:r>
          </a:p>
          <a:p>
            <a:r>
              <a:rPr lang="en-GB" sz="2000" dirty="0"/>
              <a:t>               - change uncertainties? </a:t>
            </a:r>
          </a:p>
          <a:p>
            <a:r>
              <a:rPr lang="en-GB" dirty="0"/>
              <a:t>	- ?</a:t>
            </a:r>
          </a:p>
        </p:txBody>
      </p:sp>
    </p:spTree>
    <p:extLst>
      <p:ext uri="{BB962C8B-B14F-4D97-AF65-F5344CB8AC3E}">
        <p14:creationId xmlns:p14="http://schemas.microsoft.com/office/powerpoint/2010/main" val="305495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6974-2D61-BAD3-BA9C-8C885804EEC2}"/>
              </a:ext>
            </a:extLst>
          </p:cNvPr>
          <p:cNvSpPr>
            <a:spLocks noGrp="1"/>
          </p:cNvSpPr>
          <p:nvPr>
            <p:ph type="title"/>
          </p:nvPr>
        </p:nvSpPr>
        <p:spPr/>
        <p:txBody>
          <a:bodyPr/>
          <a:lstStyle/>
          <a:p>
            <a:r>
              <a:rPr lang="en-GB" dirty="0"/>
              <a:t>Endorsed TSIS spectrum</a:t>
            </a:r>
          </a:p>
        </p:txBody>
      </p:sp>
      <p:pic>
        <p:nvPicPr>
          <p:cNvPr id="3" name="Picture 2">
            <a:extLst>
              <a:ext uri="{FF2B5EF4-FFF2-40B4-BE49-F238E27FC236}">
                <a16:creationId xmlns:a16="http://schemas.microsoft.com/office/drawing/2014/main" id="{E38FC81A-F8EB-9DBC-03ED-4C5F0F9BBF95}"/>
              </a:ext>
            </a:extLst>
          </p:cNvPr>
          <p:cNvPicPr>
            <a:picLocks noChangeAspect="1"/>
          </p:cNvPicPr>
          <p:nvPr/>
        </p:nvPicPr>
        <p:blipFill>
          <a:blip r:embed="rId2"/>
          <a:stretch>
            <a:fillRect/>
          </a:stretch>
        </p:blipFill>
        <p:spPr>
          <a:xfrm>
            <a:off x="0" y="870011"/>
            <a:ext cx="8941399" cy="6755908"/>
          </a:xfrm>
          <a:prstGeom prst="rect">
            <a:avLst/>
          </a:prstGeom>
        </p:spPr>
      </p:pic>
      <p:pic>
        <p:nvPicPr>
          <p:cNvPr id="4" name="Picture 3">
            <a:extLst>
              <a:ext uri="{FF2B5EF4-FFF2-40B4-BE49-F238E27FC236}">
                <a16:creationId xmlns:a16="http://schemas.microsoft.com/office/drawing/2014/main" id="{B0DCD9EC-E703-723B-5216-33183D1335B8}"/>
              </a:ext>
            </a:extLst>
          </p:cNvPr>
          <p:cNvPicPr>
            <a:picLocks noChangeAspect="1"/>
          </p:cNvPicPr>
          <p:nvPr/>
        </p:nvPicPr>
        <p:blipFill>
          <a:blip r:embed="rId3"/>
          <a:stretch>
            <a:fillRect/>
          </a:stretch>
        </p:blipFill>
        <p:spPr>
          <a:xfrm>
            <a:off x="6884299" y="1085510"/>
            <a:ext cx="5357225" cy="5596551"/>
          </a:xfrm>
          <a:prstGeom prst="rect">
            <a:avLst/>
          </a:prstGeom>
        </p:spPr>
      </p:pic>
    </p:spTree>
    <p:extLst>
      <p:ext uri="{BB962C8B-B14F-4D97-AF65-F5344CB8AC3E}">
        <p14:creationId xmlns:p14="http://schemas.microsoft.com/office/powerpoint/2010/main" val="14267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7DBF-4B17-FAF5-4D8A-0B3FEFA38FD7}"/>
              </a:ext>
            </a:extLst>
          </p:cNvPr>
          <p:cNvSpPr>
            <a:spLocks noGrp="1"/>
          </p:cNvSpPr>
          <p:nvPr>
            <p:ph type="title"/>
          </p:nvPr>
        </p:nvSpPr>
        <p:spPr/>
        <p:txBody>
          <a:bodyPr/>
          <a:lstStyle/>
          <a:p>
            <a:r>
              <a:rPr lang="en-GB" sz="3200" dirty="0"/>
              <a:t>CEOS Reference solar Irradiance Spectrum</a:t>
            </a:r>
          </a:p>
        </p:txBody>
      </p:sp>
      <p:sp>
        <p:nvSpPr>
          <p:cNvPr id="4" name="TextBox 3">
            <a:extLst>
              <a:ext uri="{FF2B5EF4-FFF2-40B4-BE49-F238E27FC236}">
                <a16:creationId xmlns:a16="http://schemas.microsoft.com/office/drawing/2014/main" id="{FB2F6511-D820-72FD-3FAD-3241D1D9B634}"/>
              </a:ext>
            </a:extLst>
          </p:cNvPr>
          <p:cNvSpPr txBox="1"/>
          <p:nvPr/>
        </p:nvSpPr>
        <p:spPr>
          <a:xfrm>
            <a:off x="1366885" y="1147991"/>
            <a:ext cx="9153427" cy="49939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2000" b="1" i="0" u="none" strike="noStrike" kern="0" cap="none" spc="0" normalizeH="0" baseline="0" noProof="0" dirty="0">
                <a:ln>
                  <a:noFill/>
                </a:ln>
                <a:solidFill>
                  <a:srgbClr val="333333"/>
                </a:solidFill>
                <a:effectLst/>
                <a:uLnTx/>
                <a:uFillTx/>
                <a:latin typeface="Segoe UI" panose="020B0502040204020203" pitchFamily="34" charset="0"/>
                <a:ea typeface="Calibri" panose="020F0502020204030204" pitchFamily="34" charset="0"/>
                <a:cs typeface="Times New Roman" panose="02020603050405020304" pitchFamily="18" charset="0"/>
                <a:sym typeface="Arial"/>
              </a:rPr>
              <a:t>CEOS Recommendation on use of a solar Irradiance spectrum for EO applications</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2000" b="0" i="0" u="none" strike="noStrike" kern="0" cap="none" spc="0" normalizeH="0" baseline="0" noProof="0" dirty="0">
                <a:ln>
                  <a:noFill/>
                </a:ln>
                <a:solidFill>
                  <a:srgbClr val="333333"/>
                </a:solidFill>
                <a:effectLst/>
                <a:uLnTx/>
                <a:uFillTx/>
                <a:latin typeface="Segoe UI" panose="020B0502040204020203" pitchFamily="34" charset="0"/>
                <a:ea typeface="Calibri" panose="020F0502020204030204" pitchFamily="34" charset="0"/>
                <a:cs typeface="Times New Roman" panose="02020603050405020304" pitchFamily="18" charset="0"/>
                <a:sym typeface="Arial"/>
              </a:rPr>
              <a:t>CEOS recommends that wherever a reference solar irradiance spectrum is used in an Earth Observation application, the choice of that spectrum and a link to an accessible, processable version of that spectrum should be included with any documentation associated with its use, ideally integrated in the metadata.  The methodology used to convolve the chosen solar irradiance spectrum with that of other EO data and the associated uncertainty should also be documented and made available.</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2000" b="0" i="0" u="none" strike="noStrike" kern="0" cap="none" spc="0" normalizeH="0" baseline="0" noProof="0" dirty="0">
                <a:ln>
                  <a:noFill/>
                </a:ln>
                <a:solidFill>
                  <a:srgbClr val="333333"/>
                </a:solidFill>
                <a:effectLst/>
                <a:uLnTx/>
                <a:uFillTx/>
                <a:latin typeface="Segoe UI" panose="020B0502040204020203" pitchFamily="34" charset="0"/>
                <a:ea typeface="Calibri" panose="020F0502020204030204" pitchFamily="34" charset="0"/>
                <a:cs typeface="Times New Roman" panose="02020603050405020304" pitchFamily="18" charset="0"/>
                <a:sym typeface="Arial"/>
              </a:rPr>
              <a:t>For the purposes of harmonisation and interoperability, CEOS further recommends the use of its reference spectrum and where this is not done that a calculation indicating the difference of the chosen spectrum to that of the CEOS reference spectrum be made available.</a:t>
            </a:r>
            <a:r>
              <a:rPr kumimoji="0" lang="en-GB" sz="2000" b="1" i="0" u="none" strike="noStrike" kern="0" cap="none" spc="0" normalizeH="0" baseline="0" noProof="0" dirty="0">
                <a:ln>
                  <a:noFill/>
                </a:ln>
                <a:solidFill>
                  <a:srgbClr val="333333"/>
                </a:solidFill>
                <a:effectLst/>
                <a:uLnTx/>
                <a:uFillTx/>
                <a:latin typeface="Segoe UI" panose="020B0502040204020203" pitchFamily="34" charset="0"/>
                <a:ea typeface="Calibri" panose="020F0502020204030204" pitchFamily="34" charset="0"/>
                <a:cs typeface="Times New Roman" panose="02020603050405020304" pitchFamily="18" charset="0"/>
                <a:sym typeface="Arial"/>
              </a:rPr>
              <a:t> </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622298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5353-13F7-8048-E813-EDE0B7ABE059}"/>
              </a:ext>
            </a:extLst>
          </p:cNvPr>
          <p:cNvSpPr>
            <a:spLocks noGrp="1"/>
          </p:cNvSpPr>
          <p:nvPr>
            <p:ph type="title"/>
          </p:nvPr>
        </p:nvSpPr>
        <p:spPr/>
        <p:txBody>
          <a:bodyPr/>
          <a:lstStyle/>
          <a:p>
            <a:r>
              <a:rPr lang="en-GB" dirty="0" err="1"/>
              <a:t>CalVal</a:t>
            </a:r>
            <a:r>
              <a:rPr lang="en-GB" dirty="0"/>
              <a:t> portal</a:t>
            </a:r>
          </a:p>
        </p:txBody>
      </p:sp>
      <p:pic>
        <p:nvPicPr>
          <p:cNvPr id="4" name="Picture 3">
            <a:extLst>
              <a:ext uri="{FF2B5EF4-FFF2-40B4-BE49-F238E27FC236}">
                <a16:creationId xmlns:a16="http://schemas.microsoft.com/office/drawing/2014/main" id="{544C8116-9934-2B4B-F02D-C1F2DB439B41}"/>
              </a:ext>
            </a:extLst>
          </p:cNvPr>
          <p:cNvPicPr>
            <a:picLocks noChangeAspect="1"/>
          </p:cNvPicPr>
          <p:nvPr/>
        </p:nvPicPr>
        <p:blipFill>
          <a:blip r:embed="rId2"/>
          <a:stretch>
            <a:fillRect/>
          </a:stretch>
        </p:blipFill>
        <p:spPr>
          <a:xfrm>
            <a:off x="863892" y="1236781"/>
            <a:ext cx="5482833" cy="2760632"/>
          </a:xfrm>
          <a:prstGeom prst="rect">
            <a:avLst/>
          </a:prstGeom>
        </p:spPr>
      </p:pic>
      <p:pic>
        <p:nvPicPr>
          <p:cNvPr id="6" name="Picture 5">
            <a:extLst>
              <a:ext uri="{FF2B5EF4-FFF2-40B4-BE49-F238E27FC236}">
                <a16:creationId xmlns:a16="http://schemas.microsoft.com/office/drawing/2014/main" id="{99C8856D-C4CB-F7A7-1D2C-E9855FD540C0}"/>
              </a:ext>
            </a:extLst>
          </p:cNvPr>
          <p:cNvPicPr>
            <a:picLocks noChangeAspect="1"/>
          </p:cNvPicPr>
          <p:nvPr/>
        </p:nvPicPr>
        <p:blipFill>
          <a:blip r:embed="rId3"/>
          <a:stretch>
            <a:fillRect/>
          </a:stretch>
        </p:blipFill>
        <p:spPr>
          <a:xfrm>
            <a:off x="6732141" y="1385241"/>
            <a:ext cx="3486150" cy="2771775"/>
          </a:xfrm>
          <a:prstGeom prst="rect">
            <a:avLst/>
          </a:prstGeom>
        </p:spPr>
      </p:pic>
      <p:pic>
        <p:nvPicPr>
          <p:cNvPr id="8" name="Picture 7">
            <a:extLst>
              <a:ext uri="{FF2B5EF4-FFF2-40B4-BE49-F238E27FC236}">
                <a16:creationId xmlns:a16="http://schemas.microsoft.com/office/drawing/2014/main" id="{4209AB37-8DF9-ABDF-DC60-6713D8B7A584}"/>
              </a:ext>
            </a:extLst>
          </p:cNvPr>
          <p:cNvPicPr>
            <a:picLocks noChangeAspect="1"/>
          </p:cNvPicPr>
          <p:nvPr/>
        </p:nvPicPr>
        <p:blipFill>
          <a:blip r:embed="rId4"/>
          <a:stretch>
            <a:fillRect/>
          </a:stretch>
        </p:blipFill>
        <p:spPr>
          <a:xfrm>
            <a:off x="7534159" y="4029895"/>
            <a:ext cx="3529012" cy="2262187"/>
          </a:xfrm>
          <a:prstGeom prst="rect">
            <a:avLst/>
          </a:prstGeom>
        </p:spPr>
      </p:pic>
      <p:sp>
        <p:nvSpPr>
          <p:cNvPr id="10" name="TextBox 9">
            <a:extLst>
              <a:ext uri="{FF2B5EF4-FFF2-40B4-BE49-F238E27FC236}">
                <a16:creationId xmlns:a16="http://schemas.microsoft.com/office/drawing/2014/main" id="{842C139F-2EA3-B251-F603-DF2AF7CCA62E}"/>
              </a:ext>
            </a:extLst>
          </p:cNvPr>
          <p:cNvSpPr txBox="1"/>
          <p:nvPr/>
        </p:nvSpPr>
        <p:spPr>
          <a:xfrm>
            <a:off x="1009835" y="4453509"/>
            <a:ext cx="6138908" cy="923330"/>
          </a:xfrm>
          <a:prstGeom prst="rect">
            <a:avLst/>
          </a:prstGeom>
          <a:noFill/>
        </p:spPr>
        <p:txBody>
          <a:bodyPr wrap="square">
            <a:spAutoFit/>
          </a:bodyPr>
          <a:lstStyle/>
          <a:p>
            <a:r>
              <a:rPr lang="en-US" sz="1800" dirty="0">
                <a:solidFill>
                  <a:srgbClr val="000000"/>
                </a:solidFill>
                <a:effectLst/>
                <a:latin typeface="Arial" panose="020B06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r>
              <a:rPr lang="en-GB" sz="1800" b="1" u="sng" dirty="0">
                <a:solidFill>
                  <a:srgbClr val="000000"/>
                </a:solidFill>
                <a:effectLst/>
                <a:latin typeface="Arial" panose="020B0604020202020204" pitchFamily="34" charset="0"/>
                <a:ea typeface="Calibri" panose="020F0502020204030204" pitchFamily="34" charset="0"/>
                <a:hlinkClick r:id="rId5"/>
              </a:rPr>
              <a:t>https://calvalportal.ceos.org/en/web/guest/solar-irrad-spectrum</a:t>
            </a:r>
            <a:endParaRPr lang="en-GB" dirty="0"/>
          </a:p>
        </p:txBody>
      </p:sp>
    </p:spTree>
    <p:extLst>
      <p:ext uri="{BB962C8B-B14F-4D97-AF65-F5344CB8AC3E}">
        <p14:creationId xmlns:p14="http://schemas.microsoft.com/office/powerpoint/2010/main" val="1439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3541-6E83-4173-8205-D37EABF6E3CE}"/>
              </a:ext>
            </a:extLst>
          </p:cNvPr>
          <p:cNvSpPr>
            <a:spLocks noGrp="1"/>
          </p:cNvSpPr>
          <p:nvPr>
            <p:ph type="title"/>
          </p:nvPr>
        </p:nvSpPr>
        <p:spPr>
          <a:xfrm>
            <a:off x="176048" y="0"/>
            <a:ext cx="9386864" cy="779002"/>
          </a:xfrm>
        </p:spPr>
        <p:txBody>
          <a:bodyPr/>
          <a:lstStyle/>
          <a:p>
            <a:r>
              <a:rPr lang="en-GB" dirty="0"/>
              <a:t>Solar spectral Irradiance</a:t>
            </a:r>
          </a:p>
        </p:txBody>
      </p:sp>
      <p:pic>
        <p:nvPicPr>
          <p:cNvPr id="4" name="Picture 3">
            <a:extLst>
              <a:ext uri="{FF2B5EF4-FFF2-40B4-BE49-F238E27FC236}">
                <a16:creationId xmlns:a16="http://schemas.microsoft.com/office/drawing/2014/main" id="{59F52A62-BA79-4505-88A8-E5DF906ACAA7}"/>
              </a:ext>
            </a:extLst>
          </p:cNvPr>
          <p:cNvPicPr>
            <a:picLocks noChangeAspect="1"/>
          </p:cNvPicPr>
          <p:nvPr/>
        </p:nvPicPr>
        <p:blipFill>
          <a:blip r:embed="rId3"/>
          <a:stretch>
            <a:fillRect/>
          </a:stretch>
        </p:blipFill>
        <p:spPr>
          <a:xfrm>
            <a:off x="5443832" y="908120"/>
            <a:ext cx="6840635" cy="3373932"/>
          </a:xfrm>
          <a:prstGeom prst="rect">
            <a:avLst/>
          </a:prstGeom>
        </p:spPr>
      </p:pic>
      <p:pic>
        <p:nvPicPr>
          <p:cNvPr id="6" name="Picture 5">
            <a:extLst>
              <a:ext uri="{FF2B5EF4-FFF2-40B4-BE49-F238E27FC236}">
                <a16:creationId xmlns:a16="http://schemas.microsoft.com/office/drawing/2014/main" id="{D30CB47C-344F-4EE8-BEA9-893947D00D61}"/>
              </a:ext>
            </a:extLst>
          </p:cNvPr>
          <p:cNvPicPr>
            <a:picLocks noChangeAspect="1"/>
          </p:cNvPicPr>
          <p:nvPr/>
        </p:nvPicPr>
        <p:blipFill>
          <a:blip r:embed="rId4"/>
          <a:stretch>
            <a:fillRect/>
          </a:stretch>
        </p:blipFill>
        <p:spPr>
          <a:xfrm>
            <a:off x="80080" y="717719"/>
            <a:ext cx="4461289" cy="2711281"/>
          </a:xfrm>
          <a:prstGeom prst="rect">
            <a:avLst/>
          </a:prstGeom>
        </p:spPr>
      </p:pic>
      <p:pic>
        <p:nvPicPr>
          <p:cNvPr id="8" name="Picture 7">
            <a:extLst>
              <a:ext uri="{FF2B5EF4-FFF2-40B4-BE49-F238E27FC236}">
                <a16:creationId xmlns:a16="http://schemas.microsoft.com/office/drawing/2014/main" id="{4B597EC8-94AF-4088-A1C5-3EFEE0E196F8}"/>
              </a:ext>
            </a:extLst>
          </p:cNvPr>
          <p:cNvPicPr>
            <a:picLocks noChangeAspect="1"/>
          </p:cNvPicPr>
          <p:nvPr/>
        </p:nvPicPr>
        <p:blipFill>
          <a:blip r:embed="rId5"/>
          <a:stretch>
            <a:fillRect/>
          </a:stretch>
        </p:blipFill>
        <p:spPr>
          <a:xfrm>
            <a:off x="176048" y="3463583"/>
            <a:ext cx="4461289" cy="2918958"/>
          </a:xfrm>
          <a:prstGeom prst="rect">
            <a:avLst/>
          </a:prstGeom>
        </p:spPr>
      </p:pic>
      <p:sp>
        <p:nvSpPr>
          <p:cNvPr id="9" name="TextBox 8">
            <a:extLst>
              <a:ext uri="{FF2B5EF4-FFF2-40B4-BE49-F238E27FC236}">
                <a16:creationId xmlns:a16="http://schemas.microsoft.com/office/drawing/2014/main" id="{212412ED-3987-408C-AA8B-45F99F4F2F0D}"/>
              </a:ext>
            </a:extLst>
          </p:cNvPr>
          <p:cNvSpPr txBox="1"/>
          <p:nvPr/>
        </p:nvSpPr>
        <p:spPr>
          <a:xfrm>
            <a:off x="4989853" y="4282051"/>
            <a:ext cx="6914508"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a:cs typeface="Arial"/>
                <a:sym typeface="Arial"/>
              </a:rPr>
              <a:t>Make clear on Cal/</a:t>
            </a:r>
            <a:r>
              <a:rPr kumimoji="0" lang="en-GB" sz="1800" b="0" i="0" u="none" strike="noStrike" kern="0" cap="none" spc="0" normalizeH="0" baseline="0" noProof="0" dirty="0" err="1">
                <a:ln>
                  <a:noFill/>
                </a:ln>
                <a:solidFill>
                  <a:srgbClr val="000000"/>
                </a:solidFill>
                <a:effectLst/>
                <a:uLnTx/>
                <a:uFillTx/>
                <a:latin typeface="Arial"/>
                <a:cs typeface="Arial"/>
                <a:sym typeface="Arial"/>
              </a:rPr>
              <a:t>val</a:t>
            </a:r>
            <a:r>
              <a:rPr kumimoji="0" lang="en-GB" sz="1800" b="0" i="0" u="none" strike="noStrike" kern="0" cap="none" spc="0" normalizeH="0" baseline="0" noProof="0" dirty="0">
                <a:ln>
                  <a:noFill/>
                </a:ln>
                <a:solidFill>
                  <a:srgbClr val="000000"/>
                </a:solidFill>
                <a:effectLst/>
                <a:uLnTx/>
                <a:uFillTx/>
                <a:latin typeface="Arial"/>
                <a:cs typeface="Arial"/>
                <a:sym typeface="Arial"/>
              </a:rPr>
              <a:t> portal importance of stating reference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a:cs typeface="Arial"/>
                <a:sym typeface="Arial"/>
              </a:rPr>
              <a:t>Make visible potential biases with using </a:t>
            </a:r>
            <a:r>
              <a:rPr kumimoji="0" lang="en-GB" sz="1800" b="0" i="0" u="none" strike="noStrike" kern="0" cap="none" spc="0" normalizeH="0" baseline="0" noProof="0" dirty="0" err="1">
                <a:ln>
                  <a:noFill/>
                </a:ln>
                <a:solidFill>
                  <a:srgbClr val="000000"/>
                </a:solidFill>
                <a:effectLst/>
                <a:uLnTx/>
                <a:uFillTx/>
                <a:latin typeface="Arial"/>
                <a:cs typeface="Arial"/>
                <a:sym typeface="Arial"/>
              </a:rPr>
              <a:t>Modtran</a:t>
            </a:r>
            <a:r>
              <a:rPr kumimoji="0" lang="en-GB" sz="1800" b="0" i="0" u="none" strike="noStrike" kern="0" cap="none" spc="0" normalizeH="0" baseline="0" noProof="0" dirty="0">
                <a:ln>
                  <a:noFill/>
                </a:ln>
                <a:solidFill>
                  <a:srgbClr val="000000"/>
                </a:solidFill>
                <a:effectLst/>
                <a:uLnTx/>
                <a:uFillTx/>
                <a:latin typeface="Arial"/>
                <a:cs typeface="Arial"/>
                <a:sym typeface="Arial"/>
              </a:rPr>
              <a:t> base values</a:t>
            </a:r>
          </a:p>
          <a:p>
            <a:pPr marL="0" marR="0" lvl="3"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0000"/>
                </a:solidFill>
                <a:effectLst/>
                <a:uLnTx/>
                <a:uFillTx/>
                <a:latin typeface="Arial"/>
                <a:cs typeface="Arial"/>
                <a:sym typeface="Arial"/>
              </a:rPr>
              <a:t>       - Look to encourage </a:t>
            </a:r>
            <a:r>
              <a:rPr kumimoji="0" lang="en-GB" sz="1800" b="0" i="0" u="none" strike="noStrike" kern="0" cap="none" spc="0" normalizeH="0" baseline="0" noProof="0" dirty="0" err="1">
                <a:ln>
                  <a:noFill/>
                </a:ln>
                <a:solidFill>
                  <a:srgbClr val="000000"/>
                </a:solidFill>
                <a:effectLst/>
                <a:uLnTx/>
                <a:uFillTx/>
                <a:latin typeface="Arial"/>
                <a:cs typeface="Arial"/>
                <a:sym typeface="Arial"/>
              </a:rPr>
              <a:t>Modtran</a:t>
            </a:r>
            <a:r>
              <a:rPr kumimoji="0" lang="en-GB" sz="1800" b="0" i="0" u="none" strike="noStrike" kern="0" cap="none" spc="0" normalizeH="0" baseline="0" noProof="0" dirty="0">
                <a:ln>
                  <a:noFill/>
                </a:ln>
                <a:solidFill>
                  <a:srgbClr val="000000"/>
                </a:solidFill>
                <a:effectLst/>
                <a:uLnTx/>
                <a:uFillTx/>
                <a:latin typeface="Arial"/>
                <a:cs typeface="Arial"/>
                <a:sym typeface="Arial"/>
              </a:rPr>
              <a:t> team to include TSIS spectrum</a:t>
            </a:r>
          </a:p>
          <a:p>
            <a:pPr marL="0" marR="0" lvl="3"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1" i="0" u="none" strike="noStrike" kern="0" cap="none" spc="0" normalizeH="0" baseline="0" noProof="0" dirty="0">
                <a:ln>
                  <a:noFill/>
                </a:ln>
                <a:solidFill>
                  <a:srgbClr val="000000"/>
                </a:solidFill>
                <a:effectLst/>
                <a:uLnTx/>
                <a:uFillTx/>
                <a:latin typeface="Arial"/>
                <a:cs typeface="Arial"/>
                <a:sym typeface="Arial"/>
              </a:rPr>
              <a:t>Hold workshop to discuss impact on reporting sensor </a:t>
            </a:r>
            <a:r>
              <a:rPr kumimoji="0" lang="en-GB" sz="1800" b="1" i="0" u="none" strike="noStrike" kern="0" cap="none" spc="0" normalizeH="0" baseline="0" noProof="0" dirty="0" err="1">
                <a:ln>
                  <a:noFill/>
                </a:ln>
                <a:solidFill>
                  <a:srgbClr val="000000"/>
                </a:solidFill>
                <a:effectLst/>
                <a:uLnTx/>
                <a:uFillTx/>
                <a:latin typeface="Arial"/>
                <a:cs typeface="Arial"/>
                <a:sym typeface="Arial"/>
              </a:rPr>
              <a:t>cal</a:t>
            </a:r>
            <a:r>
              <a:rPr kumimoji="0" lang="en-GB" sz="1800" b="1" i="0" u="none" strike="noStrike" kern="0" cap="none" spc="0" normalizeH="0" baseline="0" noProof="0" dirty="0">
                <a:ln>
                  <a:noFill/>
                </a:ln>
                <a:solidFill>
                  <a:srgbClr val="000000"/>
                </a:solidFill>
                <a:effectLst/>
                <a:uLnTx/>
                <a:uFillTx/>
                <a:latin typeface="Arial"/>
                <a:cs typeface="Arial"/>
                <a:sym typeface="Arial"/>
              </a:rPr>
              <a:t> particularly updating operational sensors</a:t>
            </a:r>
          </a:p>
        </p:txBody>
      </p:sp>
      <p:sp>
        <p:nvSpPr>
          <p:cNvPr id="3" name="TextBox 2">
            <a:extLst>
              <a:ext uri="{FF2B5EF4-FFF2-40B4-BE49-F238E27FC236}">
                <a16:creationId xmlns:a16="http://schemas.microsoft.com/office/drawing/2014/main" id="{C1BB861A-8F76-7F12-2551-35CB41FE4401}"/>
              </a:ext>
            </a:extLst>
          </p:cNvPr>
          <p:cNvSpPr txBox="1"/>
          <p:nvPr/>
        </p:nvSpPr>
        <p:spPr>
          <a:xfrm>
            <a:off x="488272" y="6241002"/>
            <a:ext cx="4501581" cy="369332"/>
          </a:xfrm>
          <a:prstGeom prst="rect">
            <a:avLst/>
          </a:prstGeom>
          <a:noFill/>
        </p:spPr>
        <p:txBody>
          <a:bodyPr wrap="square" rtlCol="0">
            <a:spAutoFit/>
          </a:bodyPr>
          <a:lstStyle/>
          <a:p>
            <a:r>
              <a:rPr lang="en-GB" dirty="0"/>
              <a:t>Coddington IVOS 34</a:t>
            </a:r>
          </a:p>
        </p:txBody>
      </p:sp>
      <p:sp>
        <p:nvSpPr>
          <p:cNvPr id="5" name="TextBox 4">
            <a:extLst>
              <a:ext uri="{FF2B5EF4-FFF2-40B4-BE49-F238E27FC236}">
                <a16:creationId xmlns:a16="http://schemas.microsoft.com/office/drawing/2014/main" id="{BDE9C967-B580-DA39-49AC-C33BE1E204E3}"/>
              </a:ext>
            </a:extLst>
          </p:cNvPr>
          <p:cNvSpPr txBox="1"/>
          <p:nvPr/>
        </p:nvSpPr>
        <p:spPr>
          <a:xfrm>
            <a:off x="4930903" y="1609998"/>
            <a:ext cx="4501581" cy="369332"/>
          </a:xfrm>
          <a:prstGeom prst="rect">
            <a:avLst/>
          </a:prstGeom>
          <a:noFill/>
        </p:spPr>
        <p:txBody>
          <a:bodyPr wrap="square" rtlCol="0">
            <a:spAutoFit/>
          </a:bodyPr>
          <a:lstStyle/>
          <a:p>
            <a:r>
              <a:rPr lang="en-GB" dirty="0"/>
              <a:t>Meygret- IVOS 34</a:t>
            </a:r>
          </a:p>
        </p:txBody>
      </p:sp>
    </p:spTree>
    <p:extLst>
      <p:ext uri="{BB962C8B-B14F-4D97-AF65-F5344CB8AC3E}">
        <p14:creationId xmlns:p14="http://schemas.microsoft.com/office/powerpoint/2010/main" val="124261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95C3-4EEB-A748-162A-64240664B313}"/>
              </a:ext>
            </a:extLst>
          </p:cNvPr>
          <p:cNvSpPr>
            <a:spLocks noGrp="1"/>
          </p:cNvSpPr>
          <p:nvPr>
            <p:ph type="title"/>
          </p:nvPr>
        </p:nvSpPr>
        <p:spPr/>
        <p:txBody>
          <a:bodyPr/>
          <a:lstStyle/>
          <a:p>
            <a:r>
              <a:rPr lang="en-GB" dirty="0"/>
              <a:t>Other examples of issues</a:t>
            </a:r>
          </a:p>
        </p:txBody>
      </p:sp>
    </p:spTree>
    <p:extLst>
      <p:ext uri="{BB962C8B-B14F-4D97-AF65-F5344CB8AC3E}">
        <p14:creationId xmlns:p14="http://schemas.microsoft.com/office/powerpoint/2010/main" val="117382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E816-24ED-E8FB-F802-1180FBABAFB7}"/>
              </a:ext>
            </a:extLst>
          </p:cNvPr>
          <p:cNvSpPr>
            <a:spLocks noGrp="1"/>
          </p:cNvSpPr>
          <p:nvPr>
            <p:ph type="title"/>
          </p:nvPr>
        </p:nvSpPr>
        <p:spPr/>
        <p:txBody>
          <a:bodyPr/>
          <a:lstStyle/>
          <a:p>
            <a:r>
              <a:rPr lang="en-GB" dirty="0"/>
              <a:t>Discussion</a:t>
            </a:r>
          </a:p>
        </p:txBody>
      </p:sp>
      <p:sp>
        <p:nvSpPr>
          <p:cNvPr id="3" name="TextBox 2">
            <a:extLst>
              <a:ext uri="{FF2B5EF4-FFF2-40B4-BE49-F238E27FC236}">
                <a16:creationId xmlns:a16="http://schemas.microsoft.com/office/drawing/2014/main" id="{9F743F5E-62C6-9F41-9A92-16275F5A745B}"/>
              </a:ext>
            </a:extLst>
          </p:cNvPr>
          <p:cNvSpPr txBox="1"/>
          <p:nvPr/>
        </p:nvSpPr>
        <p:spPr>
          <a:xfrm>
            <a:off x="319596" y="1757779"/>
            <a:ext cx="11656381" cy="3693319"/>
          </a:xfrm>
          <a:prstGeom prst="rect">
            <a:avLst/>
          </a:prstGeom>
          <a:noFill/>
        </p:spPr>
        <p:txBody>
          <a:bodyPr wrap="square" rtlCol="0">
            <a:spAutoFit/>
          </a:bodyPr>
          <a:lstStyle/>
          <a:p>
            <a:pPr marL="285750" indent="-285750">
              <a:buFont typeface="Arial" panose="020B0604020202020204" pitchFamily="34" charset="0"/>
              <a:buChar char="•"/>
            </a:pPr>
            <a:r>
              <a:rPr lang="en-GB" dirty="0"/>
              <a:t>In the main (exception in SWIR and UV) difference to </a:t>
            </a:r>
            <a:r>
              <a:rPr lang="en-GB" dirty="0" err="1"/>
              <a:t>Thuillier</a:t>
            </a:r>
            <a:r>
              <a:rPr lang="en-GB" dirty="0"/>
              <a:t> 2003 (previous CEOS ref) within uncertainties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 we actively make visible and transparent what the differences mean?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How much does it matter?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Which applications does it impact?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Is the current guidance on </a:t>
            </a:r>
            <a:r>
              <a:rPr lang="en-GB" dirty="0" err="1"/>
              <a:t>CalVal</a:t>
            </a:r>
            <a:r>
              <a:rPr lang="en-GB" dirty="0"/>
              <a:t> Portal appropriate and adequate?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Should we be more active to promote use and potential transference to CEOS spectrum for the benefit of interoperability?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87263077"/>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D7B069EB2A704A88D5B8E02CDCC770" ma:contentTypeVersion="14" ma:contentTypeDescription="Create a new document." ma:contentTypeScope="" ma:versionID="8a7fb5fa94fed1ebce256e0960b6dede">
  <xsd:schema xmlns:xsd="http://www.w3.org/2001/XMLSchema" xmlns:xs="http://www.w3.org/2001/XMLSchema" xmlns:p="http://schemas.microsoft.com/office/2006/metadata/properties" xmlns:ns2="422a34e8-3ad7-4c9f-bd81-842a641ced26" xmlns:ns3="8269dbf6-4742-4cc4-bf12-7177fbd7aaab" targetNamespace="http://schemas.microsoft.com/office/2006/metadata/properties" ma:root="true" ma:fieldsID="c9649d09cf456a7457943c5c103e4a86" ns2:_="" ns3:_="">
    <xsd:import namespace="422a34e8-3ad7-4c9f-bd81-842a641ced26"/>
    <xsd:import namespace="8269dbf6-4742-4cc4-bf12-7177fbd7aa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a34e8-3ad7-4c9f-bd81-842a641ced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82bccc2-81de-48e5-8e7d-e3401e24a5f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69dbf6-4742-4cc4-bf12-7177fbd7aa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6b96d77-3c27-445b-b92e-08dbda16909c}" ma:internalName="TaxCatchAll" ma:showField="CatchAllData" ma:web="8269dbf6-4742-4cc4-bf12-7177fbd7aa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2a34e8-3ad7-4c9f-bd81-842a641ced26">
      <Terms xmlns="http://schemas.microsoft.com/office/infopath/2007/PartnerControls"/>
    </lcf76f155ced4ddcb4097134ff3c332f>
    <TaxCatchAll xmlns="8269dbf6-4742-4cc4-bf12-7177fbd7aaab" xsi:nil="true"/>
  </documentManagement>
</p:properties>
</file>

<file path=customXml/itemProps1.xml><?xml version="1.0" encoding="utf-8"?>
<ds:datastoreItem xmlns:ds="http://schemas.openxmlformats.org/officeDocument/2006/customXml" ds:itemID="{ADCA5263-733B-45C1-9D0B-D4B6835BA50F}"/>
</file>

<file path=customXml/itemProps2.xml><?xml version="1.0" encoding="utf-8"?>
<ds:datastoreItem xmlns:ds="http://schemas.openxmlformats.org/officeDocument/2006/customXml" ds:itemID="{F9D2D605-AF1B-479A-B7BB-FBBEA20142AB}"/>
</file>

<file path=customXml/itemProps3.xml><?xml version="1.0" encoding="utf-8"?>
<ds:datastoreItem xmlns:ds="http://schemas.openxmlformats.org/officeDocument/2006/customXml" ds:itemID="{F40B0363-A4AE-4F91-831D-B4B9BB8AB5FE}"/>
</file>

<file path=docProps/app.xml><?xml version="1.0" encoding="utf-8"?>
<Properties xmlns="http://schemas.openxmlformats.org/officeDocument/2006/extended-properties" xmlns:vt="http://schemas.openxmlformats.org/officeDocument/2006/docPropsVTypes">
  <TotalTime>1437</TotalTime>
  <Words>354</Words>
  <Application>Microsoft Office PowerPoint</Application>
  <PresentationFormat>Widescreen</PresentationFormat>
  <Paragraphs>46</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Noto Sans Symbols</vt:lpstr>
      <vt:lpstr>Segoe UI</vt:lpstr>
      <vt:lpstr>ceos</vt:lpstr>
      <vt:lpstr>Solar Spectral Irradiance: Discussion</vt:lpstr>
      <vt:lpstr>Endorsed TSIS spectrum</vt:lpstr>
      <vt:lpstr>CEOS Reference solar Irradiance Spectrum</vt:lpstr>
      <vt:lpstr>CalVal portal</vt:lpstr>
      <vt:lpstr>Solar spectral Irradiance</vt:lpstr>
      <vt:lpstr>Other examples of issues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Spectral Irradiance: Discussion</dc:title>
  <dc:creator>Nigel Fox</dc:creator>
  <cp:lastModifiedBy>Nigel Fox</cp:lastModifiedBy>
  <cp:revision>2</cp:revision>
  <dcterms:created xsi:type="dcterms:W3CDTF">2023-09-21T14:34:05Z</dcterms:created>
  <dcterms:modified xsi:type="dcterms:W3CDTF">2023-09-22T14:31:51Z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4b5af-ab42-45d5-91e7-45583bed1b2a_Enabled">
    <vt:lpwstr>true</vt:lpwstr>
  </property>
  <property fmtid="{D5CDD505-2E9C-101B-9397-08002B2CF9AE}" pid="3" name="MSIP_Label_9df4b5af-ab42-45d5-91e7-45583bed1b2a_SetDate">
    <vt:lpwstr>2023-09-21T14:34:05Z</vt:lpwstr>
  </property>
  <property fmtid="{D5CDD505-2E9C-101B-9397-08002B2CF9AE}" pid="4" name="MSIP_Label_9df4b5af-ab42-45d5-91e7-45583bed1b2a_Method">
    <vt:lpwstr>Standard</vt:lpwstr>
  </property>
  <property fmtid="{D5CDD505-2E9C-101B-9397-08002B2CF9AE}" pid="5" name="MSIP_Label_9df4b5af-ab42-45d5-91e7-45583bed1b2a_Name">
    <vt:lpwstr>9df4b5af-ab42-45d5-91e7-45583bed1b2a</vt:lpwstr>
  </property>
  <property fmtid="{D5CDD505-2E9C-101B-9397-08002B2CF9AE}" pid="6" name="MSIP_Label_9df4b5af-ab42-45d5-91e7-45583bed1b2a_SiteId">
    <vt:lpwstr>601e5460-b1bf-49c0-bd2d-e76ffc186a8d</vt:lpwstr>
  </property>
  <property fmtid="{D5CDD505-2E9C-101B-9397-08002B2CF9AE}" pid="7" name="MSIP_Label_9df4b5af-ab42-45d5-91e7-45583bed1b2a_ActionId">
    <vt:lpwstr>5bd6f293-863f-4169-b9b8-ac6c5cfb88c4</vt:lpwstr>
  </property>
  <property fmtid="{D5CDD505-2E9C-101B-9397-08002B2CF9AE}" pid="8" name="MSIP_Label_9df4b5af-ab42-45d5-91e7-45583bed1b2a_ContentBits">
    <vt:lpwstr>0</vt:lpwstr>
  </property>
  <property fmtid="{D5CDD505-2E9C-101B-9397-08002B2CF9AE}" pid="9" name="ContentTypeId">
    <vt:lpwstr>0x010100B4D7B069EB2A704A88D5B8E02CDCC770</vt:lpwstr>
  </property>
</Properties>
</file>