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60" r:id="rId3"/>
    <p:sldId id="261" r:id="rId4"/>
    <p:sldId id="11403" r:id="rId5"/>
    <p:sldId id="263" r:id="rId6"/>
    <p:sldId id="264" r:id="rId7"/>
    <p:sldId id="265" r:id="rId8"/>
    <p:sldId id="266" r:id="rId9"/>
    <p:sldId id="11394" r:id="rId10"/>
    <p:sldId id="11395" r:id="rId11"/>
    <p:sldId id="268" r:id="rId12"/>
    <p:sldId id="11391" r:id="rId13"/>
    <p:sldId id="11396" r:id="rId14"/>
    <p:sldId id="11393" r:id="rId15"/>
    <p:sldId id="1140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54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65293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546851"/>
            <a:ext cx="25400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386E-C2F9-4FDD-850A-759F4B31A3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430110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581399" y="138231"/>
            <a:ext cx="986736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WGCV-52 (IVOS 35)</a:t>
            </a:r>
            <a:endParaRPr sz="7500" dirty="0"/>
          </a:p>
          <a:p>
            <a:br>
              <a:rPr lang="en-GB" sz="4000" i="1" dirty="0"/>
            </a:br>
            <a:r>
              <a:rPr lang="en-GB" sz="3600" dirty="0" err="1"/>
              <a:t>SITSat-TaskGroup</a:t>
            </a:r>
            <a:r>
              <a:rPr lang="en-GB" sz="3600" dirty="0"/>
              <a:t>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>
                <a:solidFill>
                  <a:srgbClr val="FFFF00"/>
                </a:solidFill>
              </a:rPr>
              <a:t>SI-T</a:t>
            </a:r>
            <a:r>
              <a:rPr lang="en-GB" sz="3600" dirty="0"/>
              <a:t>raceable </a:t>
            </a:r>
            <a:r>
              <a:rPr lang="en-GB" sz="3600" dirty="0">
                <a:solidFill>
                  <a:srgbClr val="FFFF00"/>
                </a:solidFill>
              </a:rPr>
              <a:t>Sat</a:t>
            </a:r>
            <a:r>
              <a:rPr lang="en-GB" sz="3600" dirty="0"/>
              <a:t>ellite</a:t>
            </a:r>
            <a:br>
              <a:rPr lang="en-GB" sz="3600" dirty="0"/>
            </a:br>
            <a:br>
              <a:rPr lang="en-GB" sz="2000" i="1" dirty="0"/>
            </a:br>
            <a:br>
              <a:rPr lang="en-GB" sz="2000" i="1" dirty="0"/>
            </a:br>
            <a:endParaRPr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F495C-37D4-ACDF-6A47-697D555E29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95" y="5448692"/>
            <a:ext cx="2213110" cy="1033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87978-71CC-F34D-F8C3-A0B22B71B18E}"/>
              </a:ext>
            </a:extLst>
          </p:cNvPr>
          <p:cNvSpPr txBox="1"/>
          <p:nvPr/>
        </p:nvSpPr>
        <p:spPr>
          <a:xfrm>
            <a:off x="9087439" y="5203596"/>
            <a:ext cx="260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Nigel Fox  UKSA NPL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BE37C-D4EE-D534-08AA-58F45EFC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7" y="1052855"/>
            <a:ext cx="6515187" cy="49428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AA33069-63E4-6E3F-9BF7-D8D7277B5D4F}"/>
              </a:ext>
            </a:extLst>
          </p:cNvPr>
          <p:cNvGrpSpPr/>
          <p:nvPr/>
        </p:nvGrpSpPr>
        <p:grpSpPr>
          <a:xfrm>
            <a:off x="6755112" y="1260065"/>
            <a:ext cx="5436888" cy="4335461"/>
            <a:chOff x="2689310" y="1110291"/>
            <a:chExt cx="5451754" cy="43473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8E62CE-FB1E-7A8B-A7AF-DB0C9B651885}"/>
                </a:ext>
              </a:extLst>
            </p:cNvPr>
            <p:cNvSpPr txBox="1"/>
            <p:nvPr/>
          </p:nvSpPr>
          <p:spPr>
            <a:xfrm>
              <a:off x="5715666" y="4811276"/>
              <a:ext cx="2425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95" b="1">
                  <a:solidFill>
                    <a:schemeClr val="tx1"/>
                  </a:solidFill>
                </a:rPr>
                <a:t>‘effects table’ for each error source 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4C551-1B5A-6301-8BDB-249AA2D25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9310" y="1110291"/>
              <a:ext cx="5011408" cy="37009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770536-65B2-8609-2B66-F8B6367E56E2}"/>
              </a:ext>
            </a:extLst>
          </p:cNvPr>
          <p:cNvSpPr txBox="1"/>
          <p:nvPr/>
        </p:nvSpPr>
        <p:spPr>
          <a:xfrm>
            <a:off x="376014" y="5995688"/>
            <a:ext cx="11204099" cy="3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5" b="1" dirty="0" err="1">
                <a:solidFill>
                  <a:schemeClr val="tx1"/>
                </a:solidFill>
              </a:rPr>
              <a:t>Fiduceo</a:t>
            </a:r>
            <a:r>
              <a:rPr lang="en-GB" sz="1795" b="1" dirty="0">
                <a:solidFill>
                  <a:schemeClr val="tx1"/>
                </a:solidFill>
              </a:rPr>
              <a:t> like analysis of end to end traceability and uncertainties – an exemplar for other missions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FBB0BC-4292-622F-6DEF-427E0A4924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E5849856-EBFA-6CC6-E76E-5AF406170400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FIDUCEO-like – TRUTHS Radiance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692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F10AE-847E-A815-7601-BD6BF84AF445}"/>
              </a:ext>
            </a:extLst>
          </p:cNvPr>
          <p:cNvSpPr txBox="1"/>
          <p:nvPr/>
        </p:nvSpPr>
        <p:spPr>
          <a:xfrm>
            <a:off x="147737" y="1047531"/>
            <a:ext cx="116347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Serve as a forum for agencies developing/planning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missions to share experiences and knowledge.</a:t>
            </a:r>
          </a:p>
          <a:p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for characterization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to be overcome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on messaging / presenting information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034E3-80C2-2C38-C6DA-F905D9CE98DE}"/>
              </a:ext>
            </a:extLst>
          </p:cNvPr>
          <p:cNvSpPr txBox="1"/>
          <p:nvPr/>
        </p:nvSpPr>
        <p:spPr>
          <a:xfrm>
            <a:off x="659876" y="3985537"/>
            <a:ext cx="111225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Discuss collaboration opportunities, joint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activities, campaigns, data sharing,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Means/opportunities/strategy to compare between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SITSats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(directly/indirectly)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Distribution/archiving of data from common or mirrored ‘distribution sites’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‘Cal Data format’ – geo-grid? Spatial/spectral harmonization? Metadata structure?,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9487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F10AE-847E-A815-7601-BD6BF84AF445}"/>
              </a:ext>
            </a:extLst>
          </p:cNvPr>
          <p:cNvSpPr txBox="1"/>
          <p:nvPr/>
        </p:nvSpPr>
        <p:spPr>
          <a:xfrm>
            <a:off x="147737" y="1166383"/>
            <a:ext cx="1224960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an opportunity for mission coordination, gap analyses, efficient tasking, acquisition planning,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of follow-on missions / overlap justifications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jointly in orbit – optimization of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opportunities for sensors (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sensors/scene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strategy to combine data sets for synergistic observations e.g. BRF of PICS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 of observations particularly Cal services to specific sensors when an agency  mission 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common key sensors/targets (possible to start early / extend)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034E3-80C2-2C38-C6DA-F905D9CE98DE}"/>
              </a:ext>
            </a:extLst>
          </p:cNvPr>
          <p:cNvSpPr txBox="1"/>
          <p:nvPr/>
        </p:nvSpPr>
        <p:spPr>
          <a:xfrm>
            <a:off x="147737" y="3956862"/>
            <a:ext cx="1224960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Facilitate coordination on technical topics, reporting of uncertainty and traceability information, interoperability, methods of dissemination, etc.</a:t>
            </a:r>
          </a:p>
          <a:p>
            <a:r>
              <a:rPr lang="en-US" sz="18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optimally integrate with other Cal/Val infrastructure? Establish a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informed architecture</a:t>
            </a:r>
          </a:p>
          <a:p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‘standardized’/shared Sensor2Sensor Cal methods/toolboxes/processors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into GSICS and/or CEOS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Potential/method to transcend operational continuity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Cal/QA system – Serving agencies, New space, CEOS/GSCIS endorsed bias correction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coeffs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6890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Cal/Val Architecture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477059-F78D-15AE-8B4B-2ECA28162281}"/>
              </a:ext>
            </a:extLst>
          </p:cNvPr>
          <p:cNvGrpSpPr/>
          <p:nvPr/>
        </p:nvGrpSpPr>
        <p:grpSpPr>
          <a:xfrm>
            <a:off x="632435" y="1022630"/>
            <a:ext cx="10665341" cy="5364976"/>
            <a:chOff x="765417" y="993913"/>
            <a:chExt cx="10694504" cy="53796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5BC7EA-6969-1F56-0980-56043966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417" y="993913"/>
              <a:ext cx="10694504" cy="537964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920EDA-F899-AAAA-A545-3A6690EDB667}"/>
                </a:ext>
              </a:extLst>
            </p:cNvPr>
            <p:cNvSpPr/>
            <p:nvPr/>
          </p:nvSpPr>
          <p:spPr>
            <a:xfrm>
              <a:off x="4594578" y="2946197"/>
              <a:ext cx="778933" cy="587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96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48C0D91-1D40-9734-70F9-DA627EFEB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956" y="3070784"/>
            <a:ext cx="782914" cy="5856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6A0518-D55F-8D7F-7DCE-2C5C5B94ACB9}"/>
              </a:ext>
            </a:extLst>
          </p:cNvPr>
          <p:cNvSpPr txBox="1"/>
          <p:nvPr/>
        </p:nvSpPr>
        <p:spPr>
          <a:xfrm>
            <a:off x="4755184" y="3821927"/>
            <a:ext cx="2681631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TRUTHS / CPF / Libra +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9113F2-DF43-31A8-0195-0D9BAF70B325}"/>
              </a:ext>
            </a:extLst>
          </p:cNvPr>
          <p:cNvGrpSpPr/>
          <p:nvPr/>
        </p:nvGrpSpPr>
        <p:grpSpPr>
          <a:xfrm>
            <a:off x="1053383" y="1033302"/>
            <a:ext cx="18079440" cy="5426651"/>
            <a:chOff x="1053383" y="1033302"/>
            <a:chExt cx="18079440" cy="54266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EC9314-E4A4-A0CC-E7D4-CC5A361CF613}"/>
                </a:ext>
              </a:extLst>
            </p:cNvPr>
            <p:cNvGrpSpPr/>
            <p:nvPr/>
          </p:nvGrpSpPr>
          <p:grpSpPr>
            <a:xfrm>
              <a:off x="1053383" y="1033302"/>
              <a:ext cx="18079440" cy="5426651"/>
              <a:chOff x="-7883788" y="894709"/>
              <a:chExt cx="18079440" cy="542665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815E6BF-DCF8-33AB-DD59-EBB9C3062269}"/>
                  </a:ext>
                </a:extLst>
              </p:cNvPr>
              <p:cNvGrpSpPr/>
              <p:nvPr/>
            </p:nvGrpSpPr>
            <p:grpSpPr>
              <a:xfrm>
                <a:off x="-7883788" y="894709"/>
                <a:ext cx="14849084" cy="5426651"/>
                <a:chOff x="-50820" y="1873644"/>
                <a:chExt cx="6735248" cy="2965342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792A6A2-A6A1-59C5-FEE9-7EF882866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50820" y="1873644"/>
                  <a:ext cx="4317715" cy="2965342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881E92C-7014-0A8B-4297-6C1DB1CEBD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1844" y="2774125"/>
                  <a:ext cx="672584" cy="515484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9C0600E-5D2A-394B-AFB5-8C5C118E3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2819" y="2153234"/>
                <a:ext cx="1482833" cy="1109168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CDF3CE9-FE71-71DD-08C6-08EC1F32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2819" y="2153234"/>
              <a:ext cx="1482833" cy="1109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144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F10AE-847E-A815-7601-BD6BF84AF445}"/>
              </a:ext>
            </a:extLst>
          </p:cNvPr>
          <p:cNvSpPr txBox="1"/>
          <p:nvPr/>
        </p:nvSpPr>
        <p:spPr>
          <a:xfrm>
            <a:off x="147737" y="1047531"/>
            <a:ext cx="116347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Aim for a systems-based approach, rather than having missions being developed and operated in isolation, along the lines of a CEOS Virtual Constellation.</a:t>
            </a:r>
          </a:p>
          <a:p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white paper/roadmap of what a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enabled observing system would look like – Achieving goal of Climate architecture from space and its benefits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A coordinated infrastructure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Need for continuity / ability to bridge gaps 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agency champions for different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like for other domains/technologies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- how far away are they from being realizable/is it always a big step?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linkage to other FRMs a coherent vision and strategy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Joint-agency missions?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95043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7626C4-29BF-D417-795B-D3D5587D8C53}"/>
              </a:ext>
            </a:extLst>
          </p:cNvPr>
          <p:cNvSpPr txBox="1"/>
          <p:nvPr/>
        </p:nvSpPr>
        <p:spPr>
          <a:xfrm>
            <a:off x="1932495" y="216816"/>
            <a:ext cx="720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Current task team members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B1B07-C1EA-A76D-07E7-6653B20C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957" y="1668937"/>
            <a:ext cx="5057775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773E91-D009-9368-B4DC-085A6031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74" y="1668937"/>
            <a:ext cx="53625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142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Introduction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F89A5-7BC2-56C1-4C8D-4FE90B3A74B3}"/>
              </a:ext>
            </a:extLst>
          </p:cNvPr>
          <p:cNvSpPr txBox="1"/>
          <p:nvPr/>
        </p:nvSpPr>
        <p:spPr>
          <a:xfrm>
            <a:off x="129302" y="1753386"/>
            <a:ext cx="99348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Following various international activities and discussions</a:t>
            </a:r>
          </a:p>
          <a:p>
            <a:r>
              <a:rPr lang="en-GB" sz="2000" dirty="0"/>
              <a:t>    Proposed at WGCV 51 and agreed at CEOS plenary plan to create a</a:t>
            </a:r>
          </a:p>
          <a:p>
            <a:r>
              <a:rPr lang="en-GB" sz="2000" dirty="0"/>
              <a:t>    task group to consider coordination and strategy for </a:t>
            </a:r>
            <a:r>
              <a:rPr lang="en-GB" sz="2000" dirty="0" err="1"/>
              <a:t>SITSats</a:t>
            </a:r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Agree to implement as Joint initiative with GSICS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Establish </a:t>
            </a:r>
            <a:r>
              <a:rPr lang="en-GB" sz="2000" dirty="0" err="1"/>
              <a:t>ToR</a:t>
            </a:r>
            <a:r>
              <a:rPr lang="en-GB" sz="2000" dirty="0"/>
              <a:t>, Objectives, membership, formal leadership, Work plan, priority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Clear definition of criteria on what constitutes a </a:t>
            </a:r>
            <a:r>
              <a:rPr lang="en-GB" sz="2000" dirty="0" err="1"/>
              <a:t>SITSat</a:t>
            </a:r>
            <a:r>
              <a:rPr lang="en-GB" sz="2000" dirty="0"/>
              <a:t> – independent of technology/domain</a:t>
            </a:r>
          </a:p>
          <a:p>
            <a:r>
              <a:rPr lang="en-GB" sz="2000" dirty="0"/>
              <a:t>	- </a:t>
            </a:r>
            <a:r>
              <a:rPr lang="en-GB" sz="2000" dirty="0">
                <a:solidFill>
                  <a:srgbClr val="0070C0"/>
                </a:solidFill>
              </a:rPr>
              <a:t>note (to be agreed): A property of the sensor not necessarily its application </a:t>
            </a:r>
            <a:r>
              <a:rPr lang="en-GB" sz="20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Start from current ‘well-defined’ examples  - Solar reflective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40C1E-3147-CC6F-857D-0468B353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05" y="1011186"/>
            <a:ext cx="1888503" cy="248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BBD0CF-18F3-4920-9CAA-DE15869B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106" y="1505875"/>
            <a:ext cx="1998592" cy="2809301"/>
          </a:xfrm>
          <a:prstGeom prst="rect">
            <a:avLst/>
          </a:prstGeom>
        </p:spPr>
      </p:pic>
      <p:pic>
        <p:nvPicPr>
          <p:cNvPr id="9" name="Google Shape;1342;p67">
            <a:extLst>
              <a:ext uri="{FF2B5EF4-FFF2-40B4-BE49-F238E27FC236}">
                <a16:creationId xmlns:a16="http://schemas.microsoft.com/office/drawing/2014/main" id="{5A9F0733-2112-45A1-4E10-7A16E59F23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8884" y="3873361"/>
            <a:ext cx="1984928" cy="26392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69675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7B56F-C943-19C6-5283-BA60E46B6AC5}"/>
              </a:ext>
            </a:extLst>
          </p:cNvPr>
          <p:cNvSpPr txBox="1"/>
          <p:nvPr/>
        </p:nvSpPr>
        <p:spPr>
          <a:xfrm>
            <a:off x="386498" y="1062553"/>
            <a:ext cx="11419003" cy="4845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SITSat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satellite-based sensor which can provide and verifiably- evidence, in a fully open and transparent manner, all significant contributions to the uncertainty of its measurements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traceable to the international system of units, SI,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the location and time from where they are made. In addition, this uncertainty must be at a level that is considered by the community to be of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‘Fiducial reference’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quality, i.e. that for a defined spectral domain/application it can be considered ‘state-of-the-art’ and able to unequivocally serve as a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reference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similar measurements from other sensors. Typically, 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SITSat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might be expected to have a measurement uncertainty of &lt;0.5 compared to that of its peers.</a:t>
            </a:r>
          </a:p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if used as a reference, the method used to compare with other sensors and its associated uncertainty to SI, should also be fully documented and evidenced. 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D5712A-ED6E-1DA3-C44A-B3430B9281DD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Definition: to be agreed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7972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7B56F-C943-19C6-5283-BA60E46B6AC5}"/>
              </a:ext>
            </a:extLst>
          </p:cNvPr>
          <p:cNvSpPr txBox="1"/>
          <p:nvPr/>
        </p:nvSpPr>
        <p:spPr>
          <a:xfrm>
            <a:off x="386498" y="911724"/>
            <a:ext cx="11915481" cy="631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SITSat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is a satellite-based sensor which can provide and verifiably- evidence, in a fully open and transparent manner, all significant contributions to the uncertainty of its measurements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traceable to the international system of units, SI,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the location and time from where they are made. In addition, this uncertainty must be at a level that is considered by the community to be of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‘Fiducial reference’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quality, i.e. that for a defined spectral domain/application it can be considered ‘state-of-the-art’ and able to unequivocally serve as a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reference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similar measurements from other sensors. 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uncertainty of a  </a:t>
            </a:r>
            <a:r>
              <a:rPr lang="en-US" sz="20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SITSat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should be expected to reach or at least approach that required for key climate science objectives such as those identified in the </a:t>
            </a:r>
            <a:r>
              <a:rPr lang="en-GB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GB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SI-Traceable Space-based Climate Observing System: a CEOS and GCICS Workshop</a:t>
            </a:r>
            <a:r>
              <a:rPr lang="en-GB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”.  Nb these uncertainties may increase or reduce over tim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but currently the goals require 2-10X improvement over current sensors.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if used as a reference, the method used to compare with other sensors and its associated uncertainty to SI, should also be fully documented and evidenced. </a:t>
            </a:r>
          </a:p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dirty="0"/>
            </a:br>
            <a:endParaRPr lang="en-GB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D5712A-ED6E-1DA3-C44A-B3430B9281DD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Definition: to be agreed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4077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Motivation 4 </a:t>
            </a:r>
            <a:r>
              <a:rPr lang="en-US" altLang="ja-JP" sz="2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SITSats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3E1E7-8D3E-B0B6-7EB0-D59FC7D2A3B9}"/>
              </a:ext>
            </a:extLst>
          </p:cNvPr>
          <p:cNvSpPr txBox="1"/>
          <p:nvPr/>
        </p:nvSpPr>
        <p:spPr>
          <a:xfrm>
            <a:off x="98981" y="989812"/>
            <a:ext cx="119940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Desire for ‘high quality’ ‘Reference/Fiducial’ data from which change can be unequivocally detected in relatively short time-scales and mitigate ‘data gaps’ (particularly for climate) </a:t>
            </a:r>
          </a:p>
          <a:p>
            <a:pPr lvl="2"/>
            <a:r>
              <a:rPr lang="en-GB" sz="2000" dirty="0"/>
              <a:t>          - Robust, transparent quantified evidence of traceability to a reference  (ideally SI) - ‘QA4EO’</a:t>
            </a:r>
          </a:p>
          <a:p>
            <a:pPr lvl="2"/>
            <a:r>
              <a:rPr lang="en-GB" sz="2000" dirty="0"/>
              <a:t>          - Small comprehensively evaluated uncertainties 	</a:t>
            </a:r>
          </a:p>
          <a:p>
            <a:pPr lvl="2"/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/>
              <a:t>‘system of systems’ Integrated EO data, interoperable/harmonised </a:t>
            </a:r>
          </a:p>
          <a:p>
            <a:r>
              <a:rPr lang="en-GB" sz="2000" b="1" dirty="0"/>
              <a:t>     knowledge of/removal of biases</a:t>
            </a:r>
          </a:p>
          <a:p>
            <a:r>
              <a:rPr lang="en-GB" sz="2000" b="1" dirty="0"/>
              <a:t>           </a:t>
            </a:r>
            <a:r>
              <a:rPr lang="en-GB" sz="2000" dirty="0"/>
              <a:t>- ARD</a:t>
            </a:r>
          </a:p>
          <a:p>
            <a:r>
              <a:rPr lang="en-GB" sz="2000" dirty="0"/>
              <a:t>           - Robust SI-Traceability provides unambiguous trust, space agency agnostic, longevity  </a:t>
            </a:r>
            <a:r>
              <a:rPr lang="en-GB" sz="2000" b="1" dirty="0"/>
              <a:t>	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New space – Reliance on post-launch calibration anchor – no on-board Cal</a:t>
            </a:r>
          </a:p>
          <a:p>
            <a:pPr lvl="1"/>
            <a:r>
              <a:rPr lang="en-GB" sz="2000" dirty="0"/>
              <a:t>           -	Reduced cost, complementary observations (temporal/spatial coverage) </a:t>
            </a:r>
          </a:p>
          <a:p>
            <a:pPr lvl="1"/>
            <a:r>
              <a:rPr lang="en-GB" sz="2000" dirty="0"/>
              <a:t>           - level playing field, maximal utilisation of investments and assets 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CEOS/GSICS initiatives to establish international references/methods &amp; SI-Traceability</a:t>
            </a:r>
          </a:p>
          <a:p>
            <a:r>
              <a:rPr lang="en-GB" sz="2000" dirty="0"/>
              <a:t>           - Coherent, flexible, reliable anchor to well-established methods (GSICS already uses ref sensor!)</a:t>
            </a:r>
          </a:p>
          <a:p>
            <a:r>
              <a:rPr lang="en-GB" sz="2000" dirty="0"/>
              <a:t>           - mimics calibration methodologies of all terrestrial ‘industries’ </a:t>
            </a:r>
          </a:p>
          <a:p>
            <a:r>
              <a:rPr lang="en-GB" sz="2000" dirty="0"/>
              <a:t>           - Provides a clear, distinguishing label of a specific property of a sensor but generic to ‘application’</a:t>
            </a:r>
          </a:p>
        </p:txBody>
      </p:sp>
    </p:spTree>
    <p:extLst>
      <p:ext uri="{BB962C8B-B14F-4D97-AF65-F5344CB8AC3E}">
        <p14:creationId xmlns:p14="http://schemas.microsoft.com/office/powerpoint/2010/main" val="65145838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Motivation for creating task group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372BF-2D6B-4E7E-10A6-6AAD4F54C2B6}"/>
              </a:ext>
            </a:extLst>
          </p:cNvPr>
          <p:cNvSpPr txBox="1"/>
          <p:nvPr/>
        </p:nvSpPr>
        <p:spPr>
          <a:xfrm>
            <a:off x="223101" y="1018094"/>
            <a:ext cx="12163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Recognition, visibility of the new class of sensor to senior levels in space agencies &amp; beyond</a:t>
            </a:r>
          </a:p>
          <a:p>
            <a:r>
              <a:rPr lang="en-GB" sz="2000" b="1" dirty="0"/>
              <a:t>         </a:t>
            </a:r>
            <a:r>
              <a:rPr lang="en-GB" sz="2000" dirty="0"/>
              <a:t>- noting at least 3 currently under-development and from different continents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 a similar manner to CEOS-VCs – coordinate, where appropriate, to facilitate commonality of purpose (shared vision) – </a:t>
            </a:r>
            <a:r>
              <a:rPr lang="en-GB" sz="2000" b="1" dirty="0">
                <a:solidFill>
                  <a:srgbClr val="0070C0"/>
                </a:solidFill>
              </a:rPr>
              <a:t>below is generic VC inspired list</a:t>
            </a:r>
          </a:p>
          <a:p>
            <a:r>
              <a:rPr lang="en-GB" sz="2000" dirty="0"/>
              <a:t>         -  maximal utilisation of resources, </a:t>
            </a:r>
          </a:p>
          <a:p>
            <a:r>
              <a:rPr lang="en-GB" sz="2000" dirty="0"/>
              <a:t>         -  Continuity of ‘service’ (data) (coordination of launches)</a:t>
            </a:r>
          </a:p>
          <a:p>
            <a:r>
              <a:rPr lang="en-GB" sz="2000" dirty="0"/>
              <a:t>         -  Internationally integrated ‘users’, data source agnostic tools </a:t>
            </a:r>
          </a:p>
          <a:p>
            <a:r>
              <a:rPr lang="en-GB" sz="2000" dirty="0"/>
              <a:t>         -  Advocacy from an international ‘multi-agency’ perspective</a:t>
            </a:r>
          </a:p>
          <a:p>
            <a:r>
              <a:rPr lang="en-GB" sz="2000" dirty="0"/>
              <a:t>         -  Lessons learnt – enabling of new missions/agencies</a:t>
            </a:r>
          </a:p>
          <a:p>
            <a:r>
              <a:rPr lang="en-GB" sz="2000" dirty="0"/>
              <a:t>         -  Value &gt; than sum of parts  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Establish an agreed minimal set of definitions and principles (including operational) to distinguish </a:t>
            </a:r>
            <a:r>
              <a:rPr lang="en-GB" sz="2000" b="1" dirty="0" err="1"/>
              <a:t>SITSats</a:t>
            </a:r>
            <a:r>
              <a:rPr lang="en-GB" sz="2000" b="1" dirty="0"/>
              <a:t> and their utilisation </a:t>
            </a:r>
          </a:p>
          <a:p>
            <a:r>
              <a:rPr lang="en-GB" sz="2000" b="1" dirty="0"/>
              <a:t>          - </a:t>
            </a:r>
            <a:r>
              <a:rPr lang="en-GB" sz="2000" dirty="0"/>
              <a:t>Independent of application domain or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Seek to build a common user/customer base transcending individual missions</a:t>
            </a:r>
          </a:p>
          <a:p>
            <a:pPr lvl="1"/>
            <a:r>
              <a:rPr lang="en-GB" sz="2000" dirty="0"/>
              <a:t>          -  Value/necessity to achieving a GEOSS fit for purpose to needs of climate &amp; society </a:t>
            </a:r>
            <a:r>
              <a:rPr lang="en-GB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503608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Task Group – Objectives (Draft from </a:t>
            </a:r>
            <a:r>
              <a:rPr lang="en-GB" altLang="ja-JP" sz="2800" dirty="0" err="1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ToR</a:t>
            </a:r>
            <a:r>
              <a:rPr lang="en-GB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7B119-3186-0B17-05C8-2FB5728AC514}"/>
              </a:ext>
            </a:extLst>
          </p:cNvPr>
          <p:cNvSpPr txBox="1"/>
          <p:nvPr/>
        </p:nvSpPr>
        <p:spPr>
          <a:xfrm>
            <a:off x="122548" y="1211809"/>
            <a:ext cx="117269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Establish clear definitions of what constitutes a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minimal requirements needed to evidence this status.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Serve as a forum for agencies developing/planning </a:t>
            </a:r>
            <a:r>
              <a:rPr lang="en-US" sz="20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missions to share experiences and knowledge.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Discuss collaboration opportunities, joint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activities, campaigns, data sharing, etc.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Provide an opportunity for mission coordination, gap analyses, efficient tasking, acquisition planning, etc.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Facilitate coordination on technical topics, reporting of uncertainty and traceability information, interoperability, methods of dissemination, etc.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Aim for a systems-based approach, rather than having missions being developed and operated in isolation, along the lines of a CEOS Virtual Constellation.</a:t>
            </a:r>
          </a:p>
        </p:txBody>
      </p:sp>
    </p:spTree>
    <p:extLst>
      <p:ext uri="{BB962C8B-B14F-4D97-AF65-F5344CB8AC3E}">
        <p14:creationId xmlns:p14="http://schemas.microsoft.com/office/powerpoint/2010/main" val="62358896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16244-6052-444F-A050-58E37AE6DE91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Activities/Work plan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AF3155A8-8793-467C-BE6C-2FA5DC42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512562"/>
            <a:ext cx="2540000" cy="369332"/>
          </a:xfrm>
        </p:spPr>
        <p:txBody>
          <a:bodyPr/>
          <a:lstStyle/>
          <a:p>
            <a:pPr>
              <a:defRPr/>
            </a:pPr>
            <a:fld id="{92B7386E-C2F9-4FDD-850A-759F4B31A3FD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F7C8E-8FD0-37FB-8B22-0D0F0C082A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E81946-42E9-B163-1185-5B020469B276}"/>
              </a:ext>
            </a:extLst>
          </p:cNvPr>
          <p:cNvSpPr txBox="1"/>
          <p:nvPr/>
        </p:nvSpPr>
        <p:spPr>
          <a:xfrm>
            <a:off x="133546" y="1058141"/>
            <a:ext cx="1192490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Establish clear definitions of what constitutes a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SITSat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minimal requirements needed to evidence this status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documented evidence of uncertainty (quantitative, nature/impact, and detailed by contribution) of its degree of traceability to SI at the location and time of any measurement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WHAT?</a:t>
            </a:r>
          </a:p>
          <a:p>
            <a:pPr lvl="1" algn="just" fontAlgn="base"/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FIDUCEO like documentation – measurement equation – effects tables with 	  	correlations </a:t>
            </a:r>
            <a:r>
              <a:rPr lang="en-US" sz="20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available open source?  (create a common template)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Summary information available but details restricted?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- Documentation on how any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characterisations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performed?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- All uncertainty information available and transparent to users tagged to product</a:t>
            </a:r>
          </a:p>
          <a:p>
            <a:pPr lvl="1" algn="just" fontAlgn="base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- ……   </a:t>
            </a: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level and how to define required uncertainty value ‘state of the art’ compared to existing observing system for comparable observations?</a:t>
            </a:r>
          </a:p>
          <a:p>
            <a:pPr lvl="2" algn="just" fontAlgn="base"/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- CEOS/GSICS consensus?</a:t>
            </a:r>
          </a:p>
          <a:p>
            <a:pPr lvl="2" algn="just" fontAlgn="base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?? 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2" indent="-342900" algn="just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specific min characteristics per domain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optical:  spectral/spatial resolution/range?</a:t>
            </a:r>
            <a:endParaRPr lang="en-US" sz="2000" b="1" i="0" u="none" strike="noStrike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3597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FBB0BC-4292-622F-6DEF-427E0A4924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3" y="168372"/>
            <a:ext cx="1605593" cy="648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2033F-1745-410E-085C-8919857D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3" y="1177955"/>
            <a:ext cx="7302831" cy="37096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FCBDEBF-E5E7-AF3C-7F3A-CE948823A489}"/>
              </a:ext>
            </a:extLst>
          </p:cNvPr>
          <p:cNvSpPr/>
          <p:nvPr/>
        </p:nvSpPr>
        <p:spPr>
          <a:xfrm>
            <a:off x="678842" y="4943084"/>
            <a:ext cx="4903389" cy="52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From - Mittaz, J et al (2019) , </a:t>
            </a:r>
            <a:r>
              <a:rPr lang="en-GB" sz="1396" kern="1200" dirty="0" err="1">
                <a:solidFill>
                  <a:srgbClr val="005596"/>
                </a:solidFill>
                <a:ea typeface="+mn-ea"/>
                <a:cs typeface="+mn-cs"/>
              </a:rPr>
              <a:t>Metrologia</a:t>
            </a: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, 56 (3). ISSN 0026­</a:t>
            </a:r>
          </a:p>
          <a:p>
            <a:pPr>
              <a:buClrTx/>
              <a:defRPr/>
            </a:pP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1394 </a:t>
            </a:r>
            <a:r>
              <a:rPr lang="en-GB" sz="1396" kern="1200" dirty="0" err="1">
                <a:solidFill>
                  <a:srgbClr val="005596"/>
                </a:solidFill>
                <a:ea typeface="+mn-ea"/>
                <a:cs typeface="+mn-cs"/>
              </a:rPr>
              <a:t>doi</a:t>
            </a:r>
            <a:r>
              <a:rPr lang="en-GB" sz="1396" kern="1200" dirty="0">
                <a:solidFill>
                  <a:srgbClr val="005596"/>
                </a:solidFill>
                <a:ea typeface="+mn-ea"/>
                <a:cs typeface="+mn-cs"/>
              </a:rPr>
              <a:t>: https://doi.org/10.1088/1681­7575/ab1705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E2B54D2-BA51-D779-1700-136749AB3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7859" y="3243401"/>
          <a:ext cx="5598093" cy="82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13400" imgH="825500" progId="Word.Document.12">
                  <p:embed/>
                </p:oleObj>
              </mc:Choice>
              <mc:Fallback>
                <p:oleObj name="Document" r:id="rId4" imgW="5613400" imgH="825500" progId="Word.Documen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DDBAB5-A41F-F303-34D5-7231E1A5D7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7859" y="3243401"/>
                        <a:ext cx="5598093" cy="823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B05E511-72BE-E834-F434-BC41997B6EBB}"/>
              </a:ext>
            </a:extLst>
          </p:cNvPr>
          <p:cNvSpPr/>
          <p:nvPr/>
        </p:nvSpPr>
        <p:spPr>
          <a:xfrm>
            <a:off x="7598512" y="5707840"/>
            <a:ext cx="4370166" cy="73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GB" sz="1396" kern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Ref: </a:t>
            </a:r>
            <a:r>
              <a:rPr lang="en-GB" sz="1396" kern="1200" dirty="0">
                <a:solidFill>
                  <a:srgbClr val="0055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of Measurement Data.  Guide to the Expression of Uncertainty in Measurement (JCGM 100:2008).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4FEC5-2952-2676-85B0-4ABF85559311}"/>
              </a:ext>
            </a:extLst>
          </p:cNvPr>
          <p:cNvSpPr txBox="1"/>
          <p:nvPr/>
        </p:nvSpPr>
        <p:spPr>
          <a:xfrm>
            <a:off x="6173668" y="2734823"/>
            <a:ext cx="1811653" cy="64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 dirty="0">
                <a:solidFill>
                  <a:srgbClr val="005596"/>
                </a:solidFill>
                <a:ea typeface="+mn-ea"/>
                <a:cs typeface="+mn-cs"/>
              </a:rPr>
              <a:t>Variance of measurand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0A980-62C0-D50D-5DF0-EAACB9C5CE99}"/>
              </a:ext>
            </a:extLst>
          </p:cNvPr>
          <p:cNvSpPr txBox="1"/>
          <p:nvPr/>
        </p:nvSpPr>
        <p:spPr>
          <a:xfrm>
            <a:off x="7479567" y="4224864"/>
            <a:ext cx="1811653" cy="92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>
                <a:solidFill>
                  <a:srgbClr val="005596"/>
                </a:solidFill>
                <a:ea typeface="+mn-ea"/>
                <a:cs typeface="+mn-cs"/>
              </a:rPr>
              <a:t>Sensitivity of measurand to effect </a:t>
            </a:r>
            <a:r>
              <a:rPr lang="en-GB" sz="1596" i="1" kern="12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</a:t>
            </a:r>
            <a:endParaRPr lang="en-GB" sz="1795" i="1" kern="1200" baseline="-25000">
              <a:solidFill>
                <a:srgbClr val="005596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D5321-BFE6-8995-6D12-9A2A43DDDE54}"/>
              </a:ext>
            </a:extLst>
          </p:cNvPr>
          <p:cNvSpPr txBox="1"/>
          <p:nvPr/>
        </p:nvSpPr>
        <p:spPr>
          <a:xfrm>
            <a:off x="7971942" y="2412540"/>
            <a:ext cx="1811653" cy="64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 dirty="0">
                <a:solidFill>
                  <a:srgbClr val="005596"/>
                </a:solidFill>
                <a:ea typeface="+mn-ea"/>
                <a:cs typeface="+mn-cs"/>
              </a:rPr>
              <a:t>Variance of input  quantity </a:t>
            </a:r>
            <a:r>
              <a:rPr lang="en-GB" sz="1596" i="1" kern="1200" dirty="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 dirty="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</a:t>
            </a:r>
            <a:endParaRPr lang="en-GB" sz="1795" i="1" kern="1200" baseline="-25000" dirty="0">
              <a:solidFill>
                <a:srgbClr val="005596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6C00B-074A-1006-C72B-C7BB458C7D77}"/>
              </a:ext>
            </a:extLst>
          </p:cNvPr>
          <p:cNvSpPr txBox="1"/>
          <p:nvPr/>
        </p:nvSpPr>
        <p:spPr>
          <a:xfrm>
            <a:off x="10508962" y="1904952"/>
            <a:ext cx="1811653" cy="119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en-GB" sz="1795" kern="1200">
                <a:solidFill>
                  <a:srgbClr val="005596"/>
                </a:solidFill>
                <a:ea typeface="+mn-ea"/>
                <a:cs typeface="+mn-cs"/>
              </a:rPr>
              <a:t>Correlation coefficient between input  quantities </a:t>
            </a:r>
            <a:r>
              <a:rPr lang="en-GB" sz="1596" i="1" kern="12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i, </a:t>
            </a:r>
            <a:r>
              <a:rPr lang="en-GB" sz="1596" i="1" kern="1200" err="1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x</a:t>
            </a:r>
            <a:r>
              <a:rPr lang="en-GB" sz="1596" i="1" kern="1200" baseline="-25000" err="1">
                <a:solidFill>
                  <a:srgbClr val="0055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j</a:t>
            </a:r>
            <a:endParaRPr lang="en-GB" sz="1795" i="1" kern="1200" baseline="-25000">
              <a:solidFill>
                <a:srgbClr val="005596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165E28-517E-4E36-DAB3-F32FBF2B7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3456" y="3934043"/>
            <a:ext cx="1174596" cy="16709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98A1EB-DF3A-5365-A1CD-25FBDD4CA1FA}"/>
              </a:ext>
            </a:extLst>
          </p:cNvPr>
          <p:cNvSpPr txBox="1"/>
          <p:nvPr/>
        </p:nvSpPr>
        <p:spPr>
          <a:xfrm>
            <a:off x="119630" y="1272311"/>
            <a:ext cx="3081308" cy="64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5" b="1" dirty="0"/>
              <a:t>Starting from Measurement equation</a:t>
            </a:r>
          </a:p>
        </p:txBody>
      </p:sp>
      <p:sp>
        <p:nvSpPr>
          <p:cNvPr id="18" name="正方形/長方形 3">
            <a:extLst>
              <a:ext uri="{FF2B5EF4-FFF2-40B4-BE49-F238E27FC236}">
                <a16:creationId xmlns:a16="http://schemas.microsoft.com/office/drawing/2014/main" id="{46318AB4-EB8C-4BD2-C274-2AFC9DC49A20}"/>
              </a:ext>
            </a:extLst>
          </p:cNvPr>
          <p:cNvSpPr/>
          <p:nvPr/>
        </p:nvSpPr>
        <p:spPr>
          <a:xfrm>
            <a:off x="2278212" y="168372"/>
            <a:ext cx="7373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FIDUCEO-like – Measurement Equation</a:t>
            </a:r>
            <a:endParaRPr lang="ja-JP" altLang="en-US" sz="2800" dirty="0">
              <a:solidFill>
                <a:schemeClr val="bg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7229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D7B069EB2A704A88D5B8E02CDCC770" ma:contentTypeVersion="14" ma:contentTypeDescription="Create a new document." ma:contentTypeScope="" ma:versionID="8a7fb5fa94fed1ebce256e0960b6dede">
  <xsd:schema xmlns:xsd="http://www.w3.org/2001/XMLSchema" xmlns:xs="http://www.w3.org/2001/XMLSchema" xmlns:p="http://schemas.microsoft.com/office/2006/metadata/properties" xmlns:ns2="422a34e8-3ad7-4c9f-bd81-842a641ced26" xmlns:ns3="8269dbf6-4742-4cc4-bf12-7177fbd7aaab" targetNamespace="http://schemas.microsoft.com/office/2006/metadata/properties" ma:root="true" ma:fieldsID="c9649d09cf456a7457943c5c103e4a86" ns2:_="" ns3:_="">
    <xsd:import namespace="422a34e8-3ad7-4c9f-bd81-842a641ced26"/>
    <xsd:import namespace="8269dbf6-4742-4cc4-bf12-7177fbd7a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a34e8-3ad7-4c9f-bd81-842a641ce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2bccc2-81de-48e5-8e7d-e3401e24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9dbf6-4742-4cc4-bf12-7177fbd7a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6b96d77-3c27-445b-b92e-08dbda16909c}" ma:internalName="TaxCatchAll" ma:showField="CatchAllData" ma:web="8269dbf6-4742-4cc4-bf12-7177fbd7aa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2a34e8-3ad7-4c9f-bd81-842a641ced26">
      <Terms xmlns="http://schemas.microsoft.com/office/infopath/2007/PartnerControls"/>
    </lcf76f155ced4ddcb4097134ff3c332f>
    <TaxCatchAll xmlns="8269dbf6-4742-4cc4-bf12-7177fbd7aaab" xsi:nil="true"/>
  </documentManagement>
</p:properties>
</file>

<file path=customXml/itemProps1.xml><?xml version="1.0" encoding="utf-8"?>
<ds:datastoreItem xmlns:ds="http://schemas.openxmlformats.org/officeDocument/2006/customXml" ds:itemID="{D54F6A7C-B82C-4E77-930C-8379953C21CA}"/>
</file>

<file path=customXml/itemProps2.xml><?xml version="1.0" encoding="utf-8"?>
<ds:datastoreItem xmlns:ds="http://schemas.openxmlformats.org/officeDocument/2006/customXml" ds:itemID="{DADFA133-59D5-4657-9628-FC2FA81F4F96}"/>
</file>

<file path=customXml/itemProps3.xml><?xml version="1.0" encoding="utf-8"?>
<ds:datastoreItem xmlns:ds="http://schemas.openxmlformats.org/officeDocument/2006/customXml" ds:itemID="{92499317-3D9F-4A38-8962-C8F67472CFE8}"/>
</file>

<file path=docProps/app.xml><?xml version="1.0" encoding="utf-8"?>
<Properties xmlns="http://schemas.openxmlformats.org/officeDocument/2006/extended-properties" xmlns:vt="http://schemas.openxmlformats.org/officeDocument/2006/docPropsVTypes">
  <TotalTime>6847</TotalTime>
  <Words>1702</Words>
  <Application>Microsoft Office PowerPoint</Application>
  <PresentationFormat>Widescreen</PresentationFormat>
  <Paragraphs>159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Noto Sans Symbols</vt:lpstr>
      <vt:lpstr>Wingdings</vt:lpstr>
      <vt:lpstr>ceos</vt:lpstr>
      <vt:lpstr>Document</vt:lpstr>
      <vt:lpstr>WGCV-52 (IVOS 35)  SITSat-TaskGroup   SI-Traceable Satellite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WGCV-51 Presentation Template and Guidance</dc:title>
  <dc:creator>Philippe Goryl</dc:creator>
  <cp:lastModifiedBy>Nigel Fox</cp:lastModifiedBy>
  <cp:revision>14</cp:revision>
  <dcterms:modified xsi:type="dcterms:W3CDTF">2023-09-25T16:42:46Z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2023-05-30T14:55:33Z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4ec86ec0-909c-4afa-883a-c078ba4866ad</vt:lpwstr>
  </property>
  <property fmtid="{D5CDD505-2E9C-101B-9397-08002B2CF9AE}" pid="8" name="MSIP_Label_9df4b5af-ab42-45d5-91e7-45583bed1b2a_ContentBits">
    <vt:lpwstr>0</vt:lpwstr>
  </property>
  <property fmtid="{D5CDD505-2E9C-101B-9397-08002B2CF9AE}" pid="9" name="ContentTypeId">
    <vt:lpwstr>0x010100B4D7B069EB2A704A88D5B8E02CDCC770</vt:lpwstr>
  </property>
</Properties>
</file>