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1"/>
  </p:notesMasterIdLst>
  <p:sldIdLst>
    <p:sldId id="256" r:id="rId2"/>
    <p:sldId id="258" r:id="rId3"/>
    <p:sldId id="266" r:id="rId4"/>
    <p:sldId id="259" r:id="rId5"/>
    <p:sldId id="262" r:id="rId6"/>
    <p:sldId id="263" r:id="rId7"/>
    <p:sldId id="264" r:id="rId8"/>
    <p:sldId id="273" r:id="rId9"/>
    <p:sldId id="274" r:id="rId10"/>
    <p:sldId id="267" r:id="rId11"/>
    <p:sldId id="275" r:id="rId12"/>
    <p:sldId id="268" r:id="rId13"/>
    <p:sldId id="276" r:id="rId14"/>
    <p:sldId id="269" r:id="rId15"/>
    <p:sldId id="270" r:id="rId16"/>
    <p:sldId id="271" r:id="rId17"/>
    <p:sldId id="272" r:id="rId18"/>
    <p:sldId id="277" r:id="rId19"/>
    <p:sldId id="265"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0"/>
    <p:restoredTop sz="94694"/>
  </p:normalViewPr>
  <p:slideViewPr>
    <p:cSldViewPr snapToGrid="0">
      <p:cViewPr varScale="1">
        <p:scale>
          <a:sx n="68" d="100"/>
          <a:sy n="68" d="100"/>
        </p:scale>
        <p:origin x="4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5601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326713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344920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2600651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9" name="Rectangle 8"/>
          <p:cNvSpPr/>
          <p:nvPr userDrawn="1"/>
        </p:nvSpPr>
        <p:spPr>
          <a:xfrm>
            <a:off x="11257557" y="6491870"/>
            <a:ext cx="947695" cy="338554"/>
          </a:xfrm>
          <a:prstGeom prst="rect">
            <a:avLst/>
          </a:prstGeom>
        </p:spPr>
        <p:txBody>
          <a:bodyPr wrap="none">
            <a:spAutoFit/>
          </a:bodyPr>
          <a:lstStyle/>
          <a:p>
            <a:r>
              <a:rPr lang="en-GB" sz="1600" dirty="0">
                <a:latin typeface="+mn-lt"/>
              </a:rPr>
              <a:t>Slide </a:t>
            </a:r>
            <a:fld id="{51A781E7-6089-440A-BC2D-EA2F408FBBE0}" type="slidenum">
              <a:rPr lang="en-GB" sz="1600" smtClean="0">
                <a:latin typeface="+mn-lt"/>
              </a:rPr>
              <a:t>‹#›</a:t>
            </a:fld>
            <a:endParaRPr lang="en-GB" sz="1600" dirty="0">
              <a:latin typeface="+mn-lt"/>
            </a:endParaRPr>
          </a:p>
        </p:txBody>
      </p:sp>
    </p:spTree>
    <p:extLst>
      <p:ext uri="{BB962C8B-B14F-4D97-AF65-F5344CB8AC3E}">
        <p14:creationId xmlns:p14="http://schemas.microsoft.com/office/powerpoint/2010/main" val="22305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8">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9">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qa4eo.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docs.google.com/document/d/1OLJGUgErsFpNFGuqhlGrBBEpYF7q2mWi/edit#heading=h.2bn6ws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9279038"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WGCV-52  (IVOS 35</a:t>
            </a:r>
            <a:endParaRPr sz="7500" dirty="0"/>
          </a:p>
          <a:p>
            <a:pPr algn="just">
              <a:spcAft>
                <a:spcPts val="600"/>
              </a:spcAft>
            </a:pPr>
            <a:r>
              <a:rPr lang="en-AU" sz="2800" b="1" dirty="0">
                <a:effectLst/>
                <a:latin typeface="Calibri" panose="020F0502020204030204" pitchFamily="34" charset="0"/>
                <a:ea typeface="Calibri" panose="020F0502020204030204" pitchFamily="34" charset="0"/>
              </a:rPr>
              <a:t>Roadmap (Draft) towards an Assessment Framework for CEOS-Fiducial Reference Measurements (FRM)</a:t>
            </a:r>
            <a:endParaRPr lang="en-GB" sz="2800" dirty="0">
              <a:effectLst/>
              <a:latin typeface="Calibri" panose="020F0502020204030204" pitchFamily="34" charset="0"/>
              <a:ea typeface="Calibri" panose="020F0502020204030204" pitchFamily="34" charset="0"/>
            </a:endParaRPr>
          </a:p>
        </p:txBody>
      </p:sp>
      <p:sp>
        <p:nvSpPr>
          <p:cNvPr id="67" name="Google Shape;67;p7"/>
          <p:cNvSpPr/>
          <p:nvPr/>
        </p:nvSpPr>
        <p:spPr>
          <a:xfrm>
            <a:off x="7359057" y="4148583"/>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endParaRPr>
          </a:p>
          <a:p>
            <a:pPr marL="0" marR="0" lvl="0" indent="0" algn="r" rtl="0">
              <a:lnSpc>
                <a:spcPct val="150000"/>
              </a:lnSpc>
              <a:spcBef>
                <a:spcPts val="0"/>
              </a:spcBef>
              <a:spcAft>
                <a:spcPts val="0"/>
              </a:spcAft>
              <a:buNone/>
            </a:pPr>
            <a:r>
              <a:rPr lang="en-US" sz="1600" b="1" dirty="0">
                <a:solidFill>
                  <a:schemeClr val="accent1"/>
                </a:solidFill>
              </a:rPr>
              <a:t>Nigel Fox (NPL UK) , </a:t>
            </a:r>
          </a:p>
          <a:p>
            <a:pPr marL="0" marR="0" lvl="0" indent="0" algn="r" rtl="0">
              <a:lnSpc>
                <a:spcPct val="150000"/>
              </a:lnSpc>
              <a:spcBef>
                <a:spcPts val="0"/>
              </a:spcBef>
              <a:spcAft>
                <a:spcPts val="0"/>
              </a:spcAft>
              <a:buNone/>
            </a:pPr>
            <a:r>
              <a:rPr lang="en-US" sz="1600" b="1" dirty="0">
                <a:solidFill>
                  <a:schemeClr val="accent1"/>
                </a:solidFill>
              </a:rPr>
              <a:t>Philippe </a:t>
            </a:r>
            <a:r>
              <a:rPr lang="en-US" sz="1600" b="1" dirty="0" err="1">
                <a:solidFill>
                  <a:schemeClr val="accent1"/>
                </a:solidFill>
              </a:rPr>
              <a:t>Goryl</a:t>
            </a:r>
            <a:r>
              <a:rPr lang="en-US" sz="1600" b="1" dirty="0">
                <a:solidFill>
                  <a:schemeClr val="accent1"/>
                </a:solidFill>
              </a:rPr>
              <a:t> (ESA/ESRIN),</a:t>
            </a:r>
          </a:p>
          <a:p>
            <a:pPr marL="0" marR="0" lvl="0" indent="0" algn="r" rtl="0">
              <a:lnSpc>
                <a:spcPct val="150000"/>
              </a:lnSpc>
              <a:spcBef>
                <a:spcPts val="0"/>
              </a:spcBef>
              <a:spcAft>
                <a:spcPts val="0"/>
              </a:spcAft>
              <a:buNone/>
            </a:pPr>
            <a:r>
              <a:rPr lang="en-US" sz="1600" b="1" dirty="0">
                <a:solidFill>
                  <a:schemeClr val="accent1"/>
                </a:solidFill>
              </a:rPr>
              <a:t>Paolo </a:t>
            </a:r>
            <a:r>
              <a:rPr lang="en-US" sz="1600" b="1" dirty="0" err="1">
                <a:solidFill>
                  <a:schemeClr val="accent1"/>
                </a:solidFill>
              </a:rPr>
              <a:t>Castracane</a:t>
            </a:r>
            <a:r>
              <a:rPr lang="en-US" sz="1600" b="1" dirty="0">
                <a:solidFill>
                  <a:schemeClr val="accent1"/>
                </a:solidFill>
              </a:rPr>
              <a:t> (Rhea System for ESA/</a:t>
            </a:r>
            <a:r>
              <a:rPr lang="en-US" sz="1600" b="1">
                <a:solidFill>
                  <a:schemeClr val="accent1"/>
                </a:solidFill>
              </a:rPr>
              <a:t>ESRIN)</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273A4F0F-331F-CB43-6746-7121ADEF993D}"/>
              </a:ext>
            </a:extLst>
          </p:cNvPr>
          <p:cNvSpPr txBox="1"/>
          <p:nvPr/>
        </p:nvSpPr>
        <p:spPr>
          <a:xfrm>
            <a:off x="0" y="0"/>
            <a:ext cx="10680817"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Nature of FRM</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418D129D-9249-085C-E364-4FE1D8E5225B}"/>
              </a:ext>
            </a:extLst>
          </p:cNvPr>
          <p:cNvPicPr>
            <a:picLocks noChangeAspect="1"/>
          </p:cNvPicPr>
          <p:nvPr/>
        </p:nvPicPr>
        <p:blipFill>
          <a:blip r:embed="rId2"/>
          <a:stretch>
            <a:fillRect/>
          </a:stretch>
        </p:blipFill>
        <p:spPr>
          <a:xfrm>
            <a:off x="637721" y="1329872"/>
            <a:ext cx="2578100" cy="4851400"/>
          </a:xfrm>
          <a:prstGeom prst="rect">
            <a:avLst/>
          </a:prstGeom>
        </p:spPr>
      </p:pic>
      <p:pic>
        <p:nvPicPr>
          <p:cNvPr id="5" name="Picture 4">
            <a:extLst>
              <a:ext uri="{FF2B5EF4-FFF2-40B4-BE49-F238E27FC236}">
                <a16:creationId xmlns:a16="http://schemas.microsoft.com/office/drawing/2014/main" id="{650939E6-2E54-CA27-2F2C-D19D956A8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341" y="2183710"/>
            <a:ext cx="4120016" cy="23229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a:extLst>
              <a:ext uri="{FF2B5EF4-FFF2-40B4-BE49-F238E27FC236}">
                <a16:creationId xmlns:a16="http://schemas.microsoft.com/office/drawing/2014/main" id="{B0554B8D-2574-D3C8-CD5B-EA6FC63D68D7}"/>
              </a:ext>
            </a:extLst>
          </p:cNvPr>
          <p:cNvSpPr txBox="1"/>
          <p:nvPr/>
        </p:nvSpPr>
        <p:spPr>
          <a:xfrm>
            <a:off x="3670752" y="1203996"/>
            <a:ext cx="3842658" cy="5293757"/>
          </a:xfrm>
          <a:prstGeom prst="rect">
            <a:avLst/>
          </a:prstGeom>
          <a:noFill/>
        </p:spPr>
        <p:txBody>
          <a:bodyPr wrap="square" rtlCol="0">
            <a:spAutoFit/>
          </a:bodyPr>
          <a:lstStyle/>
          <a:p>
            <a:r>
              <a:rPr lang="en-AU" sz="1800" dirty="0">
                <a:solidFill>
                  <a:srgbClr val="0070C0"/>
                </a:solidFill>
                <a:effectLst/>
                <a:latin typeface="Arial" panose="020B0604020202020204" pitchFamily="34" charset="0"/>
                <a:ea typeface="Georgia" panose="02040502050405020303" pitchFamily="18" charset="0"/>
                <a:cs typeface="Arial" panose="020B0604020202020204" pitchFamily="34" charset="0"/>
              </a:rPr>
              <a:t>Completeness of the general information relating to the nature of the FRM and its basic suitability for the class of sensors it is intended to be supporting. </a:t>
            </a:r>
          </a:p>
          <a:p>
            <a:endParaRPr lang="en-AU" sz="1800" dirty="0">
              <a:latin typeface="Arial" panose="020B0604020202020204" pitchFamily="34"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AU" sz="1800" dirty="0">
                <a:effectLst/>
                <a:latin typeface="Arial" panose="020B0604020202020204" pitchFamily="34" charset="0"/>
                <a:ea typeface="Cambria" panose="02040503050406030204" pitchFamily="18" charset="0"/>
                <a:cs typeface="Arial" panose="020B0604020202020204" pitchFamily="34" charset="0"/>
              </a:rPr>
              <a:t>Information of the person PoC (Point of Contact) who is responsible for the FRM</a:t>
            </a:r>
          </a:p>
          <a:p>
            <a:pPr marL="285750" indent="-285750">
              <a:buFont typeface="Arial" panose="020B0604020202020204" pitchFamily="34" charset="0"/>
              <a:buChar char="•"/>
            </a:pPr>
            <a:endParaRPr lang="en-AU" sz="1800" dirty="0">
              <a:latin typeface="Arial" panose="020B0604020202020204" pitchFamily="34"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AU" sz="1800" dirty="0">
                <a:effectLst/>
                <a:latin typeface="Arial" panose="020B0604020202020204" pitchFamily="34" charset="0"/>
                <a:ea typeface="Cambria" panose="02040503050406030204" pitchFamily="18" charset="0"/>
                <a:cs typeface="Arial" panose="020B0604020202020204" pitchFamily="34" charset="0"/>
              </a:rPr>
              <a:t>Adequacy of location and availability</a:t>
            </a:r>
          </a:p>
          <a:p>
            <a:pPr marL="285750" indent="-285750">
              <a:buFont typeface="Arial" panose="020B0604020202020204" pitchFamily="34" charset="0"/>
              <a:buChar char="•"/>
            </a:pPr>
            <a:endParaRPr lang="en-AU" sz="1800" dirty="0">
              <a:latin typeface="Arial" panose="020B0604020202020204" pitchFamily="34"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AU" sz="1800" dirty="0">
                <a:effectLst/>
                <a:latin typeface="Arial" panose="020B0604020202020204" pitchFamily="34" charset="0"/>
                <a:ea typeface="Cambria" panose="02040503050406030204" pitchFamily="18" charset="0"/>
                <a:cs typeface="Arial" panose="020B0604020202020204" pitchFamily="34" charset="0"/>
              </a:rPr>
              <a:t>How broad is the range/number of sensors that can be served and presence of complimentary observations made at the same time/location</a:t>
            </a:r>
            <a:endParaRPr lang="en-IT" sz="1800" dirty="0">
              <a:effectLst/>
              <a:latin typeface="Arial" panose="020B0604020202020204" pitchFamily="34" charset="0"/>
              <a:ea typeface="Cambria" panose="02040503050406030204" pitchFamily="18" charset="0"/>
              <a:cs typeface="Arial" panose="020B0604020202020204" pitchFamily="34" charset="0"/>
            </a:endParaRPr>
          </a:p>
          <a:p>
            <a:endParaRPr lang="en-IT" dirty="0"/>
          </a:p>
        </p:txBody>
      </p:sp>
    </p:spTree>
    <p:extLst>
      <p:ext uri="{BB962C8B-B14F-4D97-AF65-F5344CB8AC3E}">
        <p14:creationId xmlns:p14="http://schemas.microsoft.com/office/powerpoint/2010/main" val="140141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3C91B22-D2CD-AED6-0701-2902C94E687A}"/>
              </a:ext>
            </a:extLst>
          </p:cNvPr>
          <p:cNvGraphicFramePr>
            <a:graphicFrameLocks noGrp="1"/>
          </p:cNvGraphicFramePr>
          <p:nvPr>
            <p:extLst>
              <p:ext uri="{D42A27DB-BD31-4B8C-83A1-F6EECF244321}">
                <p14:modId xmlns:p14="http://schemas.microsoft.com/office/powerpoint/2010/main" val="2141230787"/>
              </p:ext>
            </p:extLst>
          </p:nvPr>
        </p:nvGraphicFramePr>
        <p:xfrm>
          <a:off x="5950931" y="1291473"/>
          <a:ext cx="5455501" cy="4864354"/>
        </p:xfrm>
        <a:graphic>
          <a:graphicData uri="http://schemas.openxmlformats.org/drawingml/2006/table">
            <a:tbl>
              <a:tblPr bandRow="1"/>
              <a:tblGrid>
                <a:gridCol w="1290152">
                  <a:extLst>
                    <a:ext uri="{9D8B030D-6E8A-4147-A177-3AD203B41FA5}">
                      <a16:colId xmlns:a16="http://schemas.microsoft.com/office/drawing/2014/main" val="2690058309"/>
                    </a:ext>
                  </a:extLst>
                </a:gridCol>
                <a:gridCol w="4165349">
                  <a:extLst>
                    <a:ext uri="{9D8B030D-6E8A-4147-A177-3AD203B41FA5}">
                      <a16:colId xmlns:a16="http://schemas.microsoft.com/office/drawing/2014/main" val="1476408792"/>
                    </a:ext>
                  </a:extLst>
                </a:gridCol>
              </a:tblGrid>
              <a:tr h="226854">
                <a:tc>
                  <a:txBody>
                    <a:bodyPr/>
                    <a:lstStyle/>
                    <a:p>
                      <a:pPr algn="just">
                        <a:lnSpc>
                          <a:spcPct val="115000"/>
                        </a:lnSpc>
                        <a:spcAft>
                          <a:spcPts val="1000"/>
                        </a:spcAft>
                      </a:pPr>
                      <a:r>
                        <a:rPr lang="en-AU" sz="1800" b="1">
                          <a:solidFill>
                            <a:srgbClr val="FFFFFF"/>
                          </a:solidFill>
                          <a:effectLst/>
                          <a:latin typeface="Georgia" panose="02040502050405020303" pitchFamily="18" charset="0"/>
                          <a:ea typeface="Georgia" panose="02040502050405020303" pitchFamily="18" charset="0"/>
                          <a:cs typeface="Georgia" panose="02040502050405020303" pitchFamily="18" charset="0"/>
                        </a:rPr>
                        <a:t>Grade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1000"/>
                        </a:spcAft>
                      </a:pPr>
                      <a:r>
                        <a:rPr lang="en-AU" sz="1800" b="1">
                          <a:solidFill>
                            <a:srgbClr val="FFFFFF"/>
                          </a:solidFill>
                          <a:effectLst/>
                          <a:latin typeface="Georgia" panose="02040502050405020303" pitchFamily="18" charset="0"/>
                          <a:ea typeface="Georgia" panose="02040502050405020303" pitchFamily="18" charset="0"/>
                          <a:cs typeface="Georgia" panose="02040502050405020303" pitchFamily="18" charset="0"/>
                        </a:rPr>
                        <a:t>Criteria</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453854371"/>
                  </a:ext>
                </a:extLst>
              </a:tr>
              <a:tr h="226854">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Not Assessed</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Assessment outside of the scope of study.</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635184"/>
                  </a:ext>
                </a:extLst>
              </a:tr>
              <a:tr h="474233">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Not Assessable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Relevant information not made available.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531276"/>
                  </a:ext>
                </a:extLst>
              </a:tr>
              <a:tr h="474233">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Basic</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All critical information available but incomplete or inaccessible evidence.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403968"/>
                  </a:ext>
                </a:extLst>
              </a:tr>
              <a:tr h="474233">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Good</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It would provide the information but some evidence would need to be requested.</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301454"/>
                  </a:ext>
                </a:extLst>
              </a:tr>
              <a:tr h="474233">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Excellent</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It would be as Ideal but without a comprehensive dedicated website.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307482"/>
                  </a:ext>
                </a:extLst>
              </a:tr>
              <a:tr h="721612">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Ideal</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just">
                        <a:lnSpc>
                          <a:spcPct val="115000"/>
                        </a:lnSpc>
                        <a:spcAft>
                          <a:spcPts val="1000"/>
                        </a:spcAft>
                      </a:pPr>
                      <a:r>
                        <a:rPr lang="en-AU" sz="1800" dirty="0">
                          <a:effectLst/>
                          <a:latin typeface="Georgia" panose="02040502050405020303" pitchFamily="18" charset="0"/>
                          <a:ea typeface="Georgia" panose="02040502050405020303" pitchFamily="18" charset="0"/>
                          <a:cs typeface="Georgia" panose="02040502050405020303" pitchFamily="18" charset="0"/>
                        </a:rPr>
                        <a:t>It would mean a complete comprehensive template and an FRM website where all information is clearly and readily available.</a:t>
                      </a:r>
                      <a:endParaRPr lang="en-GB" sz="18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373401"/>
                  </a:ext>
                </a:extLst>
              </a:tr>
            </a:tbl>
          </a:graphicData>
        </a:graphic>
      </p:graphicFrame>
      <p:pic>
        <p:nvPicPr>
          <p:cNvPr id="4" name="Picture 3" descr="A picture containing text, screenshot, font, number&#10;&#10;Description automatically generated">
            <a:extLst>
              <a:ext uri="{FF2B5EF4-FFF2-40B4-BE49-F238E27FC236}">
                <a16:creationId xmlns:a16="http://schemas.microsoft.com/office/drawing/2014/main" id="{D3956EF7-A5DF-0E8F-1EE2-52D0FB7701B9}"/>
              </a:ext>
            </a:extLst>
          </p:cNvPr>
          <p:cNvPicPr>
            <a:picLocks noChangeAspect="1"/>
          </p:cNvPicPr>
          <p:nvPr/>
        </p:nvPicPr>
        <p:blipFill>
          <a:blip r:embed="rId2"/>
          <a:stretch>
            <a:fillRect/>
          </a:stretch>
        </p:blipFill>
        <p:spPr>
          <a:xfrm>
            <a:off x="637721" y="1329872"/>
            <a:ext cx="2578100" cy="4851400"/>
          </a:xfrm>
          <a:prstGeom prst="rect">
            <a:avLst/>
          </a:prstGeom>
        </p:spPr>
      </p:pic>
      <p:sp>
        <p:nvSpPr>
          <p:cNvPr id="5" name="Google Shape;79;p9">
            <a:extLst>
              <a:ext uri="{FF2B5EF4-FFF2-40B4-BE49-F238E27FC236}">
                <a16:creationId xmlns:a16="http://schemas.microsoft.com/office/drawing/2014/main" id="{77AB38B8-6149-7D87-FFC5-CE8F1E07E416}"/>
              </a:ext>
            </a:extLst>
          </p:cNvPr>
          <p:cNvSpPr txBox="1"/>
          <p:nvPr/>
        </p:nvSpPr>
        <p:spPr>
          <a:xfrm>
            <a:off x="433633" y="209771"/>
            <a:ext cx="10680817"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Example criteria</a:t>
            </a:r>
            <a:endParaRPr sz="2600" dirty="0"/>
          </a:p>
        </p:txBody>
      </p:sp>
      <p:cxnSp>
        <p:nvCxnSpPr>
          <p:cNvPr id="7" name="Straight Arrow Connector 6">
            <a:extLst>
              <a:ext uri="{FF2B5EF4-FFF2-40B4-BE49-F238E27FC236}">
                <a16:creationId xmlns:a16="http://schemas.microsoft.com/office/drawing/2014/main" id="{EE30D2E8-AD31-A8ED-BC94-5A9738337BFD}"/>
              </a:ext>
            </a:extLst>
          </p:cNvPr>
          <p:cNvCxnSpPr/>
          <p:nvPr/>
        </p:nvCxnSpPr>
        <p:spPr>
          <a:xfrm>
            <a:off x="3215821" y="2647507"/>
            <a:ext cx="2142988" cy="292395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3CF12C6-72F0-39D7-29E2-D4F42AE999B3}"/>
              </a:ext>
            </a:extLst>
          </p:cNvPr>
          <p:cNvCxnSpPr>
            <a:cxnSpLocks/>
          </p:cNvCxnSpPr>
          <p:nvPr/>
        </p:nvCxnSpPr>
        <p:spPr>
          <a:xfrm flipV="1">
            <a:off x="3215821" y="2019808"/>
            <a:ext cx="2558220" cy="57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FDBA823-BBDB-6921-05D7-7148F8829191}"/>
              </a:ext>
            </a:extLst>
          </p:cNvPr>
          <p:cNvSpPr/>
          <p:nvPr/>
        </p:nvSpPr>
        <p:spPr>
          <a:xfrm>
            <a:off x="709839" y="2037695"/>
            <a:ext cx="2505982" cy="1032563"/>
          </a:xfrm>
          <a:prstGeom prst="rect">
            <a:avLst/>
          </a:prstGeom>
          <a:solidFill>
            <a:schemeClr val="accent2">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176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3CFC086B-04FC-B5DE-E06B-0D90608AAB75}"/>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FRM Instrumentation</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378FAE10-AA4A-CE74-68BB-4B836AE76A9E}"/>
              </a:ext>
            </a:extLst>
          </p:cNvPr>
          <p:cNvPicPr>
            <a:picLocks noChangeAspect="1"/>
          </p:cNvPicPr>
          <p:nvPr/>
        </p:nvPicPr>
        <p:blipFill>
          <a:blip r:embed="rId2"/>
          <a:stretch>
            <a:fillRect/>
          </a:stretch>
        </p:blipFill>
        <p:spPr>
          <a:xfrm>
            <a:off x="477157" y="1261835"/>
            <a:ext cx="2616200" cy="4813300"/>
          </a:xfrm>
          <a:prstGeom prst="rect">
            <a:avLst/>
          </a:prstGeom>
        </p:spPr>
      </p:pic>
      <p:pic>
        <p:nvPicPr>
          <p:cNvPr id="8" name="Picture 7" descr="A picture containing helicopter, aircraft, vehicle, screenshot&#10;&#10;Description automatically generated">
            <a:extLst>
              <a:ext uri="{FF2B5EF4-FFF2-40B4-BE49-F238E27FC236}">
                <a16:creationId xmlns:a16="http://schemas.microsoft.com/office/drawing/2014/main" id="{92D7F462-C312-8110-22D6-AFCB381F7199}"/>
              </a:ext>
            </a:extLst>
          </p:cNvPr>
          <p:cNvPicPr>
            <a:picLocks noChangeAspect="1"/>
          </p:cNvPicPr>
          <p:nvPr/>
        </p:nvPicPr>
        <p:blipFill>
          <a:blip r:embed="rId3"/>
          <a:stretch>
            <a:fillRect/>
          </a:stretch>
        </p:blipFill>
        <p:spPr>
          <a:xfrm>
            <a:off x="8018531" y="1998858"/>
            <a:ext cx="3904131" cy="22792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3EA18724-1585-5841-8342-94B9B0A5143E}"/>
              </a:ext>
            </a:extLst>
          </p:cNvPr>
          <p:cNvSpPr txBox="1"/>
          <p:nvPr/>
        </p:nvSpPr>
        <p:spPr>
          <a:xfrm>
            <a:off x="3463636" y="1440873"/>
            <a:ext cx="4350328" cy="4524315"/>
          </a:xfrm>
          <a:prstGeom prst="rect">
            <a:avLst/>
          </a:prstGeom>
          <a:noFill/>
        </p:spPr>
        <p:txBody>
          <a:bodyPr wrap="square" rtlCol="0">
            <a:spAutoFit/>
          </a:bodyPr>
          <a:lstStyle/>
          <a:p>
            <a:r>
              <a:rPr lang="en-IT" sz="1800" dirty="0">
                <a:solidFill>
                  <a:srgbClr val="0070C0"/>
                </a:solidFill>
                <a:latin typeface="Arial" panose="020B0604020202020204" pitchFamily="34" charset="0"/>
                <a:cs typeface="Arial" panose="020B0604020202020204" pitchFamily="34" charset="0"/>
              </a:rPr>
              <a:t>Information related to the FRM instrumentation:</a:t>
            </a:r>
          </a:p>
          <a:p>
            <a:endParaRPr lang="en-IT"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T" sz="1800" dirty="0">
                <a:latin typeface="Arial" panose="020B0604020202020204" pitchFamily="34" charset="0"/>
                <a:cs typeface="Arial" panose="020B0604020202020204" pitchFamily="34" charset="0"/>
              </a:rPr>
              <a:t>Documentation, Technical Manuals: Hardware and software</a:t>
            </a:r>
          </a:p>
          <a:p>
            <a:pPr marL="285750" indent="-285750">
              <a:buFont typeface="Arial" panose="020B0604020202020204" pitchFamily="34" charset="0"/>
              <a:buChar char="•"/>
            </a:pPr>
            <a:endParaRPr lang="en-IT"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800" dirty="0">
                <a:effectLst/>
                <a:latin typeface="Arial" panose="020B0604020202020204" pitchFamily="34" charset="0"/>
                <a:ea typeface="Georgia" panose="02040502050405020303" pitchFamily="18" charset="0"/>
                <a:cs typeface="Arial" panose="020B0604020202020204" pitchFamily="34" charset="0"/>
              </a:rPr>
              <a:t>Documentation demonstrating traceable calibration of all appropriate FRM instrumentation, indicating achieved performances and detailed uncertainty budgets</a:t>
            </a:r>
            <a:r>
              <a:rPr lang="en-IT" sz="1800" dirty="0">
                <a:effectLst/>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IT"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T" sz="1800" dirty="0">
                <a:latin typeface="Arial" panose="020B0604020202020204" pitchFamily="34" charset="0"/>
                <a:cs typeface="Arial" panose="020B0604020202020204" pitchFamily="34" charset="0"/>
              </a:rPr>
              <a:t>QA and Maintenance aspect and Operator expertise (months/years of experience, trained and number of personnel etc)</a:t>
            </a:r>
          </a:p>
        </p:txBody>
      </p:sp>
    </p:spTree>
    <p:extLst>
      <p:ext uri="{BB962C8B-B14F-4D97-AF65-F5344CB8AC3E}">
        <p14:creationId xmlns:p14="http://schemas.microsoft.com/office/powerpoint/2010/main" val="367067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D620F3-7FA8-3F04-B1FE-2B05FE4F8897}"/>
              </a:ext>
            </a:extLst>
          </p:cNvPr>
          <p:cNvGraphicFramePr>
            <a:graphicFrameLocks noGrp="1"/>
          </p:cNvGraphicFramePr>
          <p:nvPr>
            <p:extLst>
              <p:ext uri="{D42A27DB-BD31-4B8C-83A1-F6EECF244321}">
                <p14:modId xmlns:p14="http://schemas.microsoft.com/office/powerpoint/2010/main" val="3448019789"/>
              </p:ext>
            </p:extLst>
          </p:nvPr>
        </p:nvGraphicFramePr>
        <p:xfrm>
          <a:off x="3189768" y="1022146"/>
          <a:ext cx="8821479" cy="5465330"/>
        </p:xfrm>
        <a:graphic>
          <a:graphicData uri="http://schemas.openxmlformats.org/drawingml/2006/table">
            <a:tbl>
              <a:tblPr bandRow="1"/>
              <a:tblGrid>
                <a:gridCol w="2102552">
                  <a:extLst>
                    <a:ext uri="{9D8B030D-6E8A-4147-A177-3AD203B41FA5}">
                      <a16:colId xmlns:a16="http://schemas.microsoft.com/office/drawing/2014/main" val="2299116811"/>
                    </a:ext>
                  </a:extLst>
                </a:gridCol>
                <a:gridCol w="6718927">
                  <a:extLst>
                    <a:ext uri="{9D8B030D-6E8A-4147-A177-3AD203B41FA5}">
                      <a16:colId xmlns:a16="http://schemas.microsoft.com/office/drawing/2014/main" val="3415470014"/>
                    </a:ext>
                  </a:extLst>
                </a:gridCol>
              </a:tblGrid>
              <a:tr h="156746">
                <a:tc>
                  <a:txBody>
                    <a:bodyPr/>
                    <a:lstStyle/>
                    <a:p>
                      <a:pPr algn="just">
                        <a:lnSpc>
                          <a:spcPct val="115000"/>
                        </a:lnSpc>
                        <a:spcAft>
                          <a:spcPts val="1000"/>
                        </a:spcAft>
                      </a:pPr>
                      <a:r>
                        <a:rPr lang="en-AU" sz="1800" b="1">
                          <a:solidFill>
                            <a:srgbClr val="FFFFFF"/>
                          </a:solidFill>
                          <a:effectLst/>
                          <a:latin typeface="Georgia" panose="02040502050405020303" pitchFamily="18" charset="0"/>
                          <a:ea typeface="Georgia" panose="02040502050405020303" pitchFamily="18" charset="0"/>
                          <a:cs typeface="Georgia" panose="02040502050405020303" pitchFamily="18" charset="0"/>
                        </a:rPr>
                        <a:t>Grade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1000"/>
                        </a:spcAft>
                      </a:pPr>
                      <a:r>
                        <a:rPr lang="en-AU" sz="1800" b="1">
                          <a:solidFill>
                            <a:srgbClr val="FFFFFF"/>
                          </a:solidFill>
                          <a:effectLst/>
                          <a:latin typeface="Georgia" panose="02040502050405020303" pitchFamily="18" charset="0"/>
                          <a:ea typeface="Georgia" panose="02040502050405020303" pitchFamily="18" charset="0"/>
                          <a:cs typeface="Georgia" panose="02040502050405020303" pitchFamily="18" charset="0"/>
                        </a:rPr>
                        <a:t>Criteria</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3621082872"/>
                  </a:ext>
                </a:extLst>
              </a:tr>
              <a:tr h="327666">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Not Assessed</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AU" sz="1600">
                          <a:effectLst/>
                          <a:latin typeface="Georgia" panose="02040502050405020303" pitchFamily="18" charset="0"/>
                          <a:ea typeface="Georgia" panose="02040502050405020303" pitchFamily="18" charset="0"/>
                          <a:cs typeface="Georgia" panose="02040502050405020303" pitchFamily="18" charset="0"/>
                        </a:rPr>
                        <a:t>Assessment outside of the scope of study.</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20710"/>
                  </a:ext>
                </a:extLst>
              </a:tr>
              <a:tr h="327666">
                <a:tc>
                  <a:txBody>
                    <a:bodyPr/>
                    <a:lstStyle/>
                    <a:p>
                      <a:pPr algn="just">
                        <a:lnSpc>
                          <a:spcPct val="115000"/>
                        </a:lnSpc>
                        <a:spcAft>
                          <a:spcPts val="1000"/>
                        </a:spcAft>
                      </a:pPr>
                      <a:r>
                        <a:rPr lang="en-AU" sz="16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Not Assessable</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Relevant information not made available.</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46390"/>
                  </a:ext>
                </a:extLst>
              </a:tr>
              <a:tr h="498586">
                <a:tc>
                  <a:txBody>
                    <a:bodyPr/>
                    <a:lstStyle/>
                    <a:p>
                      <a:pPr algn="just">
                        <a:lnSpc>
                          <a:spcPct val="115000"/>
                        </a:lnSpc>
                        <a:spcAft>
                          <a:spcPts val="1000"/>
                        </a:spcAft>
                      </a:pPr>
                      <a:r>
                        <a:rPr lang="en-AU" sz="1600">
                          <a:solidFill>
                            <a:srgbClr val="000000"/>
                          </a:solidFill>
                          <a:effectLst/>
                          <a:latin typeface="Georgia" panose="02040502050405020303" pitchFamily="18" charset="0"/>
                          <a:ea typeface="Georgia" panose="02040502050405020303" pitchFamily="18" charset="0"/>
                          <a:cs typeface="Georgia" panose="02040502050405020303" pitchFamily="18" charset="0"/>
                        </a:rPr>
                        <a:t>Basic</a:t>
                      </a:r>
                      <a:endParaRPr lang="en-GB" sz="1600">
                        <a:effectLst/>
                        <a:latin typeface="Cambria" panose="02040503050406030204" pitchFamily="18" charset="0"/>
                        <a:ea typeface="Cambria" panose="02040503050406030204" pitchFamily="18" charset="0"/>
                        <a:cs typeface="Cambria" panose="02040503050406030204" pitchFamily="18" charset="0"/>
                      </a:endParaRPr>
                    </a:p>
                    <a:p>
                      <a:pPr algn="just">
                        <a:lnSpc>
                          <a:spcPct val="115000"/>
                        </a:lnSpc>
                        <a:spcAft>
                          <a:spcPts val="1000"/>
                        </a:spcAft>
                      </a:pPr>
                      <a:r>
                        <a:rPr lang="en-AU" sz="1600">
                          <a:effectLst/>
                          <a:latin typeface="Georgia" panose="02040502050405020303" pitchFamily="18" charset="0"/>
                          <a:ea typeface="Georgia" panose="02040502050405020303" pitchFamily="18" charset="0"/>
                          <a:cs typeface="Georgia" panose="02040502050405020303" pitchFamily="18" charset="0"/>
                        </a:rPr>
                        <a:t> </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Evidence of traceability and performance limited potentially to a pre-deployment calibration or manufacturers specification. </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489785"/>
                  </a:ext>
                </a:extLst>
              </a:tr>
              <a:tr h="484305">
                <a:tc>
                  <a:txBody>
                    <a:bodyPr/>
                    <a:lstStyle/>
                    <a:p>
                      <a:pPr algn="just">
                        <a:lnSpc>
                          <a:spcPct val="115000"/>
                        </a:lnSpc>
                        <a:spcAft>
                          <a:spcPts val="1000"/>
                        </a:spcAft>
                      </a:pPr>
                      <a:r>
                        <a:rPr lang="en-AU" sz="1600">
                          <a:solidFill>
                            <a:srgbClr val="000000"/>
                          </a:solidFill>
                          <a:effectLst/>
                          <a:latin typeface="Georgia" panose="02040502050405020303" pitchFamily="18" charset="0"/>
                          <a:ea typeface="Georgia" panose="02040502050405020303" pitchFamily="18" charset="0"/>
                          <a:cs typeface="Georgia" panose="02040502050405020303" pitchFamily="18" charset="0"/>
                        </a:rPr>
                        <a:t>Good</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Evidence of traceability available together with uncertainty budget but not necessarily independently reviewed or compared </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600636"/>
                  </a:ext>
                </a:extLst>
              </a:tr>
              <a:tr h="669507">
                <a:tc>
                  <a:txBody>
                    <a:bodyPr/>
                    <a:lstStyle/>
                    <a:p>
                      <a:pPr algn="just">
                        <a:lnSpc>
                          <a:spcPct val="115000"/>
                        </a:lnSpc>
                        <a:spcAft>
                          <a:spcPts val="1000"/>
                        </a:spcAft>
                      </a:pPr>
                      <a:r>
                        <a:rPr lang="en-AU" sz="1600">
                          <a:solidFill>
                            <a:srgbClr val="000000"/>
                          </a:solidFill>
                          <a:effectLst/>
                          <a:latin typeface="Georgia" panose="02040502050405020303" pitchFamily="18" charset="0"/>
                          <a:ea typeface="Georgia" panose="02040502050405020303" pitchFamily="18" charset="0"/>
                          <a:cs typeface="Georgia" panose="02040502050405020303" pitchFamily="18" charset="0"/>
                        </a:rPr>
                        <a:t>Excellent</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Adequate  documentation to make clear the degree of traceability and associated uncertainty although comparison of peers not necessarily undertaken.</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600235"/>
                  </a:ext>
                </a:extLst>
              </a:tr>
              <a:tr h="2378710">
                <a:tc>
                  <a:txBody>
                    <a:bodyPr/>
                    <a:lstStyle/>
                    <a:p>
                      <a:pPr algn="just">
                        <a:lnSpc>
                          <a:spcPct val="115000"/>
                        </a:lnSpc>
                        <a:spcAft>
                          <a:spcPts val="1000"/>
                        </a:spcAft>
                      </a:pPr>
                      <a:r>
                        <a:rPr lang="en-AU" sz="1600">
                          <a:solidFill>
                            <a:srgbClr val="000000"/>
                          </a:solidFill>
                          <a:effectLst/>
                          <a:latin typeface="Georgia" panose="02040502050405020303" pitchFamily="18" charset="0"/>
                          <a:ea typeface="Georgia" panose="02040502050405020303" pitchFamily="18" charset="0"/>
                          <a:cs typeface="Georgia" panose="02040502050405020303" pitchFamily="18" charset="0"/>
                        </a:rPr>
                        <a:t>Ideal</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Fully documented evidence of route of traceability and associated uncertainties (full breakdown including correlations) from the use of the instrument to make a measurement in support of FRM at location,  back to its link to an SI or community agreed reference.  This should be presented following the practises indicated by FIDUCEO, and available from the QA4EO website.  This should be evidenced by an independent comparison of performance against as a minimum peers under full range of operational conditions of the instrument.  Ideally this would all be carried out following equivalent to ISO 17025 </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788603"/>
                  </a:ext>
                </a:extLst>
              </a:tr>
            </a:tbl>
          </a:graphicData>
        </a:graphic>
      </p:graphicFrame>
      <p:sp>
        <p:nvSpPr>
          <p:cNvPr id="3" name="Google Shape;79;p9">
            <a:extLst>
              <a:ext uri="{FF2B5EF4-FFF2-40B4-BE49-F238E27FC236}">
                <a16:creationId xmlns:a16="http://schemas.microsoft.com/office/drawing/2014/main" id="{DA11E542-1437-1363-4176-EF69578FEC38}"/>
              </a:ext>
            </a:extLst>
          </p:cNvPr>
          <p:cNvSpPr txBox="1"/>
          <p:nvPr/>
        </p:nvSpPr>
        <p:spPr>
          <a:xfrm>
            <a:off x="94020" y="119743"/>
            <a:ext cx="8668512"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dirty="0">
                <a:solidFill>
                  <a:schemeClr val="lt1"/>
                </a:solidFill>
              </a:rPr>
              <a:t>Traceable calibration</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1A5C0EAD-889B-2B56-ED71-765D019A7825}"/>
              </a:ext>
            </a:extLst>
          </p:cNvPr>
          <p:cNvPicPr>
            <a:picLocks noChangeAspect="1"/>
          </p:cNvPicPr>
          <p:nvPr/>
        </p:nvPicPr>
        <p:blipFill>
          <a:blip r:embed="rId2"/>
          <a:stretch>
            <a:fillRect/>
          </a:stretch>
        </p:blipFill>
        <p:spPr>
          <a:xfrm>
            <a:off x="94020" y="1442588"/>
            <a:ext cx="2616200" cy="4813300"/>
          </a:xfrm>
          <a:prstGeom prst="rect">
            <a:avLst/>
          </a:prstGeom>
        </p:spPr>
      </p:pic>
      <p:sp>
        <p:nvSpPr>
          <p:cNvPr id="5" name="Rectangle 4">
            <a:extLst>
              <a:ext uri="{FF2B5EF4-FFF2-40B4-BE49-F238E27FC236}">
                <a16:creationId xmlns:a16="http://schemas.microsoft.com/office/drawing/2014/main" id="{B2ADC329-A485-72E9-7FFF-FED084697A34}"/>
              </a:ext>
            </a:extLst>
          </p:cNvPr>
          <p:cNvSpPr/>
          <p:nvPr/>
        </p:nvSpPr>
        <p:spPr>
          <a:xfrm>
            <a:off x="180753" y="3143482"/>
            <a:ext cx="2505982" cy="864994"/>
          </a:xfrm>
          <a:prstGeom prst="rect">
            <a:avLst/>
          </a:prstGeom>
          <a:solidFill>
            <a:srgbClr val="0070C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135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6332EC84-78A5-14D5-0B05-5E0FFCAA99A6}"/>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Operations/sampling</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6E6C6C34-9370-0AA3-3A9B-FC2C6662C1A3}"/>
              </a:ext>
            </a:extLst>
          </p:cNvPr>
          <p:cNvPicPr>
            <a:picLocks noChangeAspect="1"/>
          </p:cNvPicPr>
          <p:nvPr/>
        </p:nvPicPr>
        <p:blipFill>
          <a:blip r:embed="rId2"/>
          <a:stretch>
            <a:fillRect/>
          </a:stretch>
        </p:blipFill>
        <p:spPr>
          <a:xfrm>
            <a:off x="396422" y="1275443"/>
            <a:ext cx="2755900" cy="4851400"/>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453BF20D-2C84-1B57-73FA-F8C2346DAF22}"/>
              </a:ext>
            </a:extLst>
          </p:cNvPr>
          <p:cNvPicPr>
            <a:picLocks noChangeAspect="1"/>
          </p:cNvPicPr>
          <p:nvPr/>
        </p:nvPicPr>
        <p:blipFill>
          <a:blip r:embed="rId3"/>
          <a:stretch>
            <a:fillRect/>
          </a:stretch>
        </p:blipFill>
        <p:spPr>
          <a:xfrm>
            <a:off x="8795011" y="2419959"/>
            <a:ext cx="2313956" cy="2976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Graphical user interface, text, application, chat or text message&#10;&#10;Description automatically generated">
            <a:extLst>
              <a:ext uri="{FF2B5EF4-FFF2-40B4-BE49-F238E27FC236}">
                <a16:creationId xmlns:a16="http://schemas.microsoft.com/office/drawing/2014/main" id="{76B81439-6EDC-E5C7-09A1-F4BD8FCA294A}"/>
              </a:ext>
            </a:extLst>
          </p:cNvPr>
          <p:cNvPicPr>
            <a:picLocks noChangeAspect="1"/>
          </p:cNvPicPr>
          <p:nvPr/>
        </p:nvPicPr>
        <p:blipFill>
          <a:blip r:embed="rId3"/>
          <a:stretch>
            <a:fillRect/>
          </a:stretch>
        </p:blipFill>
        <p:spPr>
          <a:xfrm>
            <a:off x="9481622" y="2120749"/>
            <a:ext cx="2313956" cy="2976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7B3ACCC-3C89-2DD8-5E9F-DED785FD5A1D}"/>
              </a:ext>
            </a:extLst>
          </p:cNvPr>
          <p:cNvSpPr txBox="1"/>
          <p:nvPr/>
        </p:nvSpPr>
        <p:spPr>
          <a:xfrm>
            <a:off x="3682487" y="2854757"/>
            <a:ext cx="4572000" cy="1692771"/>
          </a:xfrm>
          <a:prstGeom prst="rect">
            <a:avLst/>
          </a:prstGeom>
          <a:noFill/>
        </p:spPr>
        <p:txBody>
          <a:bodyPr wrap="square" rtlCol="0">
            <a:spAutoFit/>
          </a:bodyPr>
          <a:lstStyle/>
          <a:p>
            <a:r>
              <a:rPr lang="en-AU" sz="1800" dirty="0">
                <a:effectLst/>
                <a:latin typeface="Arial" panose="020B0604020202020204" pitchFamily="34" charset="0"/>
                <a:ea typeface="Georgia" panose="02040502050405020303" pitchFamily="18" charset="0"/>
                <a:cs typeface="Arial" panose="020B0604020202020204" pitchFamily="34" charset="0"/>
              </a:rPr>
              <a:t>Information concerning activities in terms of level of automatization and documentation available for functional operation/sampling and processing to be representative of a satellite observation</a:t>
            </a:r>
            <a:endParaRPr lang="en-IT" sz="1800" dirty="0">
              <a:effectLst/>
              <a:latin typeface="Arial" panose="020B0604020202020204" pitchFamily="34" charset="0"/>
              <a:ea typeface="Cambria" panose="02040503050406030204" pitchFamily="18" charset="0"/>
              <a:cs typeface="Arial" panose="020B0604020202020204" pitchFamily="34" charset="0"/>
            </a:endParaRPr>
          </a:p>
          <a:p>
            <a:endParaRPr lang="en-IT" dirty="0"/>
          </a:p>
        </p:txBody>
      </p:sp>
    </p:spTree>
    <p:extLst>
      <p:ext uri="{BB962C8B-B14F-4D97-AF65-F5344CB8AC3E}">
        <p14:creationId xmlns:p14="http://schemas.microsoft.com/office/powerpoint/2010/main" val="377216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0BCC7003-4BF4-C37C-9BB0-30E129C1FC86}"/>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Data</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F3DDBE22-F197-4956-8164-43D6F14BE774}"/>
              </a:ext>
            </a:extLst>
          </p:cNvPr>
          <p:cNvPicPr>
            <a:picLocks noChangeAspect="1"/>
          </p:cNvPicPr>
          <p:nvPr/>
        </p:nvPicPr>
        <p:blipFill>
          <a:blip r:embed="rId3"/>
          <a:stretch>
            <a:fillRect/>
          </a:stretch>
        </p:blipFill>
        <p:spPr>
          <a:xfrm>
            <a:off x="523422" y="1247321"/>
            <a:ext cx="2197100" cy="4864100"/>
          </a:xfrm>
          <a:prstGeom prst="rect">
            <a:avLst/>
          </a:prstGeom>
        </p:spPr>
      </p:pic>
      <p:pic>
        <p:nvPicPr>
          <p:cNvPr id="6" name="Picture 5" descr="A picture containing text, diagram, screenshot, map&#10;&#10;Description automatically generated">
            <a:extLst>
              <a:ext uri="{FF2B5EF4-FFF2-40B4-BE49-F238E27FC236}">
                <a16:creationId xmlns:a16="http://schemas.microsoft.com/office/drawing/2014/main" id="{3E6BB480-FCE2-E910-EE75-F20BDE8BC73E}"/>
              </a:ext>
            </a:extLst>
          </p:cNvPr>
          <p:cNvPicPr>
            <a:picLocks noChangeAspect="1"/>
          </p:cNvPicPr>
          <p:nvPr/>
        </p:nvPicPr>
        <p:blipFill>
          <a:blip r:embed="rId4"/>
          <a:stretch>
            <a:fillRect/>
          </a:stretch>
        </p:blipFill>
        <p:spPr>
          <a:xfrm>
            <a:off x="7487392" y="1468582"/>
            <a:ext cx="4790992" cy="3453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a:extLst>
              <a:ext uri="{FF2B5EF4-FFF2-40B4-BE49-F238E27FC236}">
                <a16:creationId xmlns:a16="http://schemas.microsoft.com/office/drawing/2014/main" id="{D34F8398-E0E4-06AC-0FE0-056FD5E09B72}"/>
              </a:ext>
            </a:extLst>
          </p:cNvPr>
          <p:cNvSpPr txBox="1"/>
          <p:nvPr/>
        </p:nvSpPr>
        <p:spPr>
          <a:xfrm>
            <a:off x="3018848" y="2202873"/>
            <a:ext cx="4170218" cy="2523768"/>
          </a:xfrm>
          <a:prstGeom prst="rect">
            <a:avLst/>
          </a:prstGeom>
          <a:noFill/>
        </p:spPr>
        <p:txBody>
          <a:bodyPr wrap="square" rtlCol="0">
            <a:spAutoFit/>
          </a:bodyPr>
          <a:lstStyle/>
          <a:p>
            <a:r>
              <a:rPr lang="en-AU" sz="1800" dirty="0">
                <a:effectLst/>
                <a:latin typeface="Arial" panose="020B0604020202020204" pitchFamily="34" charset="0"/>
                <a:ea typeface="Georgia" panose="02040502050405020303" pitchFamily="18" charset="0"/>
                <a:cs typeface="Arial" panose="020B0604020202020204" pitchFamily="34" charset="0"/>
              </a:rPr>
              <a:t>Descriptive information concerning the data (result of instrument measurement) provided in relation to the specifics of the data details itself, availability and usability (FAIR principles), format and ancillary products (when part of operation or processing)</a:t>
            </a:r>
            <a:endParaRPr lang="en-IT" sz="1800" dirty="0">
              <a:effectLst/>
              <a:latin typeface="Arial" panose="020B0604020202020204" pitchFamily="34" charset="0"/>
              <a:ea typeface="Cambria" panose="02040503050406030204" pitchFamily="18" charset="0"/>
              <a:cs typeface="Arial" panose="020B0604020202020204" pitchFamily="34" charset="0"/>
            </a:endParaRPr>
          </a:p>
          <a:p>
            <a:endParaRPr lang="en-IT" dirty="0"/>
          </a:p>
        </p:txBody>
      </p:sp>
    </p:spTree>
    <p:extLst>
      <p:ext uri="{BB962C8B-B14F-4D97-AF65-F5344CB8AC3E}">
        <p14:creationId xmlns:p14="http://schemas.microsoft.com/office/powerpoint/2010/main" val="408645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01BCD2A3-CA68-EF7E-E93E-250FEDECD3F5}"/>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Metrology</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56D1E9F4-6F77-C8B4-E96B-94B32B882CA0}"/>
              </a:ext>
            </a:extLst>
          </p:cNvPr>
          <p:cNvPicPr>
            <a:picLocks noChangeAspect="1"/>
          </p:cNvPicPr>
          <p:nvPr/>
        </p:nvPicPr>
        <p:blipFill>
          <a:blip r:embed="rId2"/>
          <a:stretch>
            <a:fillRect/>
          </a:stretch>
        </p:blipFill>
        <p:spPr>
          <a:xfrm>
            <a:off x="409121" y="1292678"/>
            <a:ext cx="2882900" cy="4838700"/>
          </a:xfrm>
          <a:prstGeom prst="rect">
            <a:avLst/>
          </a:prstGeom>
        </p:spPr>
      </p:pic>
      <p:sp>
        <p:nvSpPr>
          <p:cNvPr id="6" name="TextBox 5">
            <a:extLst>
              <a:ext uri="{FF2B5EF4-FFF2-40B4-BE49-F238E27FC236}">
                <a16:creationId xmlns:a16="http://schemas.microsoft.com/office/drawing/2014/main" id="{C6CF9C94-97B5-DB3B-37BF-A506CFC3B99C}"/>
              </a:ext>
            </a:extLst>
          </p:cNvPr>
          <p:cNvSpPr txBox="1"/>
          <p:nvPr/>
        </p:nvSpPr>
        <p:spPr>
          <a:xfrm>
            <a:off x="3880206" y="2788698"/>
            <a:ext cx="3259282" cy="923330"/>
          </a:xfrm>
          <a:prstGeom prst="rect">
            <a:avLst/>
          </a:prstGeom>
          <a:noFill/>
        </p:spPr>
        <p:txBody>
          <a:bodyPr wrap="square">
            <a:spAutoFit/>
          </a:bodyPr>
          <a:lstStyle/>
          <a:p>
            <a:r>
              <a:rPr lang="en-AU" sz="1800" dirty="0">
                <a:effectLst/>
                <a:latin typeface="Arial" panose="020B0604020202020204" pitchFamily="34" charset="0"/>
                <a:ea typeface="Georgia" panose="02040502050405020303" pitchFamily="18" charset="0"/>
                <a:cs typeface="Arial" panose="020B0604020202020204" pitchFamily="34" charset="0"/>
              </a:rPr>
              <a:t>FRM related to measurement quality, including calibration, traceability and uncertainty. </a:t>
            </a:r>
            <a:endParaRPr lang="en-IT" sz="1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8E8D215-017E-37FB-C2FA-C8CC83624B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7674" y="2079327"/>
            <a:ext cx="3889907" cy="2917323"/>
          </a:xfrm>
          <a:prstGeom prst="rect">
            <a:avLst/>
          </a:prstGeom>
        </p:spPr>
      </p:pic>
      <p:sp>
        <p:nvSpPr>
          <p:cNvPr id="8" name="TextBox 7">
            <a:extLst>
              <a:ext uri="{FF2B5EF4-FFF2-40B4-BE49-F238E27FC236}">
                <a16:creationId xmlns:a16="http://schemas.microsoft.com/office/drawing/2014/main" id="{A870773F-7BD6-6F33-2DEF-AE469A519030}"/>
              </a:ext>
            </a:extLst>
          </p:cNvPr>
          <p:cNvSpPr txBox="1"/>
          <p:nvPr/>
        </p:nvSpPr>
        <p:spPr>
          <a:xfrm>
            <a:off x="10331489" y="4996650"/>
            <a:ext cx="170334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T" sz="1400" b="0" i="1" u="none" strike="noStrike" cap="none" spc="0" normalizeH="0" baseline="0" dirty="0">
                <a:ln>
                  <a:noFill/>
                </a:ln>
                <a:solidFill>
                  <a:srgbClr val="003249"/>
                </a:solidFill>
                <a:effectLst/>
                <a:uFillTx/>
                <a:latin typeface="Arial"/>
                <a:ea typeface="Arial"/>
                <a:cs typeface="Arial"/>
                <a:sym typeface="Arial"/>
              </a:rPr>
              <a:t>Mittaz et al. 2019</a:t>
            </a:r>
          </a:p>
        </p:txBody>
      </p:sp>
    </p:spTree>
    <p:extLst>
      <p:ext uri="{BB962C8B-B14F-4D97-AF65-F5344CB8AC3E}">
        <p14:creationId xmlns:p14="http://schemas.microsoft.com/office/powerpoint/2010/main" val="89589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90794BF0-67C7-82BA-BF28-E9396786DAE8}"/>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Independent assessor</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Verification</a:t>
            </a:r>
            <a:endParaRPr sz="2600" dirty="0"/>
          </a:p>
        </p:txBody>
      </p:sp>
      <p:pic>
        <p:nvPicPr>
          <p:cNvPr id="6" name="Picture 5" descr="A picture containing text, screenshot, font, number&#10;&#10;Description automatically generated">
            <a:extLst>
              <a:ext uri="{FF2B5EF4-FFF2-40B4-BE49-F238E27FC236}">
                <a16:creationId xmlns:a16="http://schemas.microsoft.com/office/drawing/2014/main" id="{2045654B-0B83-239A-1DEB-FE615FBD7313}"/>
              </a:ext>
            </a:extLst>
          </p:cNvPr>
          <p:cNvPicPr>
            <a:picLocks noChangeAspect="1"/>
          </p:cNvPicPr>
          <p:nvPr/>
        </p:nvPicPr>
        <p:blipFill>
          <a:blip r:embed="rId2"/>
          <a:stretch>
            <a:fillRect/>
          </a:stretch>
        </p:blipFill>
        <p:spPr>
          <a:xfrm>
            <a:off x="420007" y="1294651"/>
            <a:ext cx="2730500" cy="4826000"/>
          </a:xfrm>
          <a:prstGeom prst="rect">
            <a:avLst/>
          </a:prstGeom>
        </p:spPr>
      </p:pic>
      <p:sp>
        <p:nvSpPr>
          <p:cNvPr id="7" name="TextBox 6">
            <a:extLst>
              <a:ext uri="{FF2B5EF4-FFF2-40B4-BE49-F238E27FC236}">
                <a16:creationId xmlns:a16="http://schemas.microsoft.com/office/drawing/2014/main" id="{FE46C00E-4604-75BD-04CD-1A56D7F79816}"/>
              </a:ext>
            </a:extLst>
          </p:cNvPr>
          <p:cNvSpPr txBox="1"/>
          <p:nvPr/>
        </p:nvSpPr>
        <p:spPr>
          <a:xfrm>
            <a:off x="4428276" y="2372049"/>
            <a:ext cx="6137563" cy="2308324"/>
          </a:xfrm>
          <a:prstGeom prst="rect">
            <a:avLst/>
          </a:prstGeom>
          <a:noFill/>
        </p:spPr>
        <p:txBody>
          <a:bodyPr wrap="square" rtlCol="0">
            <a:spAutoFit/>
          </a:bodyPr>
          <a:lstStyle/>
          <a:p>
            <a:r>
              <a:rPr lang="en-AU" sz="1800" dirty="0">
                <a:effectLst/>
                <a:latin typeface="Arial" panose="020B0604020202020204" pitchFamily="34" charset="0"/>
                <a:ea typeface="Georgia" panose="02040502050405020303" pitchFamily="18" charset="0"/>
                <a:cs typeface="Arial" panose="020B0604020202020204" pitchFamily="34" charset="0"/>
              </a:rPr>
              <a:t>The overall goal is to verify that the FRM is consistent with self-assessed criteria and that the evidence provided fully supports the assessment.  This column is again subdivided into categories to provide some granularity to the verification process.</a:t>
            </a:r>
          </a:p>
          <a:p>
            <a:endParaRPr lang="en-AU" sz="1800" dirty="0">
              <a:latin typeface="Arial" panose="020B0604020202020204" pitchFamily="34" charset="0"/>
              <a:ea typeface="Georgia" panose="02040502050405020303" pitchFamily="18" charset="0"/>
              <a:cs typeface="Arial" panose="020B0604020202020204" pitchFamily="34" charset="0"/>
            </a:endParaRPr>
          </a:p>
          <a:p>
            <a:r>
              <a:rPr lang="en-AU" sz="1800" dirty="0">
                <a:effectLst/>
                <a:latin typeface="Arial" panose="020B0604020202020204" pitchFamily="34" charset="0"/>
                <a:ea typeface="Georgia" panose="02040502050405020303" pitchFamily="18" charset="0"/>
                <a:cs typeface="Arial" panose="020B0604020202020204" pitchFamily="34" charset="0"/>
              </a:rPr>
              <a:t>The degree of utilisation/impact in terms of citations, website visit, feedback provided etc is an importan</a:t>
            </a:r>
            <a:r>
              <a:rPr lang="en-AU" sz="1800" dirty="0">
                <a:latin typeface="Arial" panose="020B0604020202020204" pitchFamily="34" charset="0"/>
                <a:ea typeface="Georgia" panose="02040502050405020303" pitchFamily="18" charset="0"/>
                <a:cs typeface="Arial" panose="020B0604020202020204" pitchFamily="34" charset="0"/>
              </a:rPr>
              <a:t>t aspect</a:t>
            </a:r>
            <a:r>
              <a:rPr lang="en-AU" sz="1800" dirty="0">
                <a:effectLst/>
                <a:latin typeface="Arial" panose="020B0604020202020204" pitchFamily="34" charset="0"/>
                <a:ea typeface="Georgia" panose="02040502050405020303" pitchFamily="18" charset="0"/>
                <a:cs typeface="Arial" panose="020B0604020202020204" pitchFamily="34" charset="0"/>
              </a:rPr>
              <a:t> </a:t>
            </a:r>
            <a:endParaRPr lang="en-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24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7CF24D6-5B6F-92F9-CC9E-775F8B06820C}"/>
              </a:ext>
            </a:extLst>
          </p:cNvPr>
          <p:cNvGraphicFramePr>
            <a:graphicFrameLocks noGrp="1"/>
          </p:cNvGraphicFramePr>
          <p:nvPr>
            <p:extLst>
              <p:ext uri="{D42A27DB-BD31-4B8C-83A1-F6EECF244321}">
                <p14:modId xmlns:p14="http://schemas.microsoft.com/office/powerpoint/2010/main" val="863901317"/>
              </p:ext>
            </p:extLst>
          </p:nvPr>
        </p:nvGraphicFramePr>
        <p:xfrm>
          <a:off x="-24809" y="1339702"/>
          <a:ext cx="5963685" cy="5188843"/>
        </p:xfrm>
        <a:graphic>
          <a:graphicData uri="http://schemas.openxmlformats.org/drawingml/2006/table">
            <a:tbl>
              <a:tblPr bandRow="1"/>
              <a:tblGrid>
                <a:gridCol w="1242829">
                  <a:extLst>
                    <a:ext uri="{9D8B030D-6E8A-4147-A177-3AD203B41FA5}">
                      <a16:colId xmlns:a16="http://schemas.microsoft.com/office/drawing/2014/main" val="3628116725"/>
                    </a:ext>
                  </a:extLst>
                </a:gridCol>
                <a:gridCol w="4720856">
                  <a:extLst>
                    <a:ext uri="{9D8B030D-6E8A-4147-A177-3AD203B41FA5}">
                      <a16:colId xmlns:a16="http://schemas.microsoft.com/office/drawing/2014/main" val="3550226012"/>
                    </a:ext>
                  </a:extLst>
                </a:gridCol>
              </a:tblGrid>
              <a:tr h="396033">
                <a:tc>
                  <a:txBody>
                    <a:bodyPr/>
                    <a:lstStyle/>
                    <a:p>
                      <a:pPr algn="just">
                        <a:lnSpc>
                          <a:spcPct val="115000"/>
                        </a:lnSpc>
                        <a:spcAft>
                          <a:spcPts val="1000"/>
                        </a:spcAft>
                      </a:pPr>
                      <a:r>
                        <a:rPr lang="en-AU" sz="1400" b="1">
                          <a:solidFill>
                            <a:srgbClr val="FFFFFF"/>
                          </a:solidFill>
                          <a:effectLst/>
                          <a:latin typeface="+mj-lt"/>
                          <a:ea typeface="Georgia" panose="02040502050405020303" pitchFamily="18" charset="0"/>
                          <a:cs typeface="Georgia" panose="02040502050405020303" pitchFamily="18" charset="0"/>
                        </a:rPr>
                        <a:t>Grade</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1000"/>
                        </a:spcAft>
                      </a:pPr>
                      <a:r>
                        <a:rPr lang="en-AU" sz="1400" b="1">
                          <a:solidFill>
                            <a:srgbClr val="FFFFFF"/>
                          </a:solidFill>
                          <a:effectLst/>
                          <a:latin typeface="+mj-lt"/>
                          <a:ea typeface="Georgia" panose="02040502050405020303" pitchFamily="18" charset="0"/>
                          <a:cs typeface="Georgia" panose="02040502050405020303" pitchFamily="18" charset="0"/>
                        </a:rPr>
                        <a:t>Criteria</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2980004261"/>
                  </a:ext>
                </a:extLst>
              </a:tr>
              <a:tr h="219470">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Not Assessed</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Assessment outside of the scope of study.</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121918"/>
                  </a:ext>
                </a:extLst>
              </a:tr>
              <a:tr h="272629">
                <a:tc>
                  <a:txBody>
                    <a:bodyPr/>
                    <a:lstStyle/>
                    <a:p>
                      <a:pPr algn="just">
                        <a:lnSpc>
                          <a:spcPct val="115000"/>
                        </a:lnSpc>
                        <a:spcAft>
                          <a:spcPts val="1000"/>
                        </a:spcAft>
                      </a:pPr>
                      <a:r>
                        <a:rPr lang="en-AU" sz="1400" dirty="0">
                          <a:solidFill>
                            <a:srgbClr val="000000"/>
                          </a:solidFill>
                          <a:effectLst/>
                          <a:latin typeface="+mj-lt"/>
                          <a:ea typeface="Georgia" panose="02040502050405020303" pitchFamily="18" charset="0"/>
                          <a:cs typeface="Georgia" panose="02040502050405020303" pitchFamily="18" charset="0"/>
                        </a:rPr>
                        <a:t>No </a:t>
                      </a:r>
                      <a:r>
                        <a:rPr lang="en-AU" sz="1400" dirty="0" err="1">
                          <a:solidFill>
                            <a:srgbClr val="000000"/>
                          </a:solidFill>
                          <a:effectLst/>
                          <a:latin typeface="+mj-lt"/>
                          <a:ea typeface="Georgia" panose="02040502050405020303" pitchFamily="18" charset="0"/>
                          <a:cs typeface="Georgia" panose="02040502050405020303" pitchFamily="18" charset="0"/>
                        </a:rPr>
                        <a:t>Assesable</a:t>
                      </a:r>
                      <a:endParaRPr lang="en-GB" sz="1400" dirty="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Relevant information not made available.</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101944"/>
                  </a:ext>
                </a:extLst>
              </a:tr>
              <a:tr h="993639">
                <a:tc>
                  <a:txBody>
                    <a:bodyPr/>
                    <a:lstStyle/>
                    <a:p>
                      <a:pPr algn="just">
                        <a:lnSpc>
                          <a:spcPct val="115000"/>
                        </a:lnSpc>
                        <a:spcAft>
                          <a:spcPts val="1000"/>
                        </a:spcAft>
                      </a:pPr>
                      <a:r>
                        <a:rPr lang="en-AU" sz="1400" dirty="0">
                          <a:solidFill>
                            <a:srgbClr val="000000"/>
                          </a:solidFill>
                          <a:effectLst/>
                          <a:latin typeface="+mj-lt"/>
                          <a:ea typeface="Georgia" panose="02040502050405020303" pitchFamily="18" charset="0"/>
                          <a:cs typeface="Georgia" panose="02040502050405020303" pitchFamily="18" charset="0"/>
                        </a:rPr>
                        <a:t>Basic</a:t>
                      </a:r>
                      <a:endParaRPr lang="en-GB" sz="1400" dirty="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All categories should be at least basic and if not there should be a clear strategy to progress within a short (&lt;3 month) timescale.  Those categories in basic should have a strategy to progress towards greater compliance.</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057622"/>
                  </a:ext>
                </a:extLst>
              </a:tr>
              <a:tr h="1418980">
                <a:tc>
                  <a:txBody>
                    <a:bodyPr/>
                    <a:lstStyle/>
                    <a:p>
                      <a:pPr algn="just">
                        <a:lnSpc>
                          <a:spcPct val="115000"/>
                        </a:lnSpc>
                        <a:spcAft>
                          <a:spcPts val="1000"/>
                        </a:spcAft>
                      </a:pPr>
                      <a:r>
                        <a:rPr lang="en-AU" sz="1400">
                          <a:solidFill>
                            <a:srgbClr val="000000"/>
                          </a:solidFill>
                          <a:effectLst/>
                          <a:latin typeface="+mj-lt"/>
                          <a:ea typeface="Georgia" panose="02040502050405020303" pitchFamily="18" charset="0"/>
                          <a:cs typeface="Georgia" panose="02040502050405020303" pitchFamily="18" charset="0"/>
                        </a:rPr>
                        <a:t>Good</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More than 80% must meet the good category and those in basic should indicate a strategy to progress. &gt;30 % should be in the green classification.  There should be no basic classifications in the metrology or Instrument columns and any in these columns indicating good should indicate a strategy to progress  </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712166"/>
                  </a:ext>
                </a:extLst>
              </a:tr>
              <a:tr h="803552">
                <a:tc>
                  <a:txBody>
                    <a:bodyPr/>
                    <a:lstStyle/>
                    <a:p>
                      <a:pPr algn="just">
                        <a:lnSpc>
                          <a:spcPct val="115000"/>
                        </a:lnSpc>
                        <a:spcAft>
                          <a:spcPts val="1000"/>
                        </a:spcAft>
                      </a:pPr>
                      <a:r>
                        <a:rPr lang="en-AU" sz="1400">
                          <a:solidFill>
                            <a:srgbClr val="000000"/>
                          </a:solidFill>
                          <a:effectLst/>
                          <a:latin typeface="+mj-lt"/>
                          <a:ea typeface="Georgia" panose="02040502050405020303" pitchFamily="18" charset="0"/>
                          <a:cs typeface="Georgia" panose="02040502050405020303" pitchFamily="18" charset="0"/>
                        </a:rPr>
                        <a:t>Excellent</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All categories are good or above with &gt; than 80% in the green classification and those in the Metrology or instrument columns must meet excellent or above.</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053252"/>
                  </a:ext>
                </a:extLst>
              </a:tr>
              <a:tr h="1047224">
                <a:tc>
                  <a:txBody>
                    <a:bodyPr/>
                    <a:lstStyle/>
                    <a:p>
                      <a:pPr algn="just">
                        <a:lnSpc>
                          <a:spcPct val="115000"/>
                        </a:lnSpc>
                        <a:spcAft>
                          <a:spcPts val="1000"/>
                        </a:spcAft>
                      </a:pPr>
                      <a:r>
                        <a:rPr lang="en-AU" sz="1400">
                          <a:solidFill>
                            <a:srgbClr val="000000"/>
                          </a:solidFill>
                          <a:effectLst/>
                          <a:latin typeface="+mj-lt"/>
                          <a:ea typeface="Georgia" panose="02040502050405020303" pitchFamily="18" charset="0"/>
                          <a:cs typeface="Georgia" panose="02040502050405020303" pitchFamily="18" charset="0"/>
                        </a:rPr>
                        <a:t>Ideal</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just">
                        <a:lnSpc>
                          <a:spcPct val="115000"/>
                        </a:lnSpc>
                        <a:spcAft>
                          <a:spcPts val="1000"/>
                        </a:spcAft>
                      </a:pPr>
                      <a:r>
                        <a:rPr lang="en-AU" sz="1400" dirty="0">
                          <a:effectLst/>
                          <a:latin typeface="+mj-lt"/>
                          <a:ea typeface="Georgia" panose="02040502050405020303" pitchFamily="18" charset="0"/>
                          <a:cs typeface="Georgia" panose="02040502050405020303" pitchFamily="18" charset="0"/>
                        </a:rPr>
                        <a:t>All categories in the matrix fully meet the green classification i.e. Excellent or Ideal with at least half reaching the ideal category and of these half must include those in the metrology and FRM instrument column</a:t>
                      </a:r>
                      <a:endParaRPr lang="en-GB" sz="1400" dirty="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602156"/>
                  </a:ext>
                </a:extLst>
              </a:tr>
            </a:tbl>
          </a:graphicData>
        </a:graphic>
      </p:graphicFrame>
      <p:graphicFrame>
        <p:nvGraphicFramePr>
          <p:cNvPr id="5" name="Table 4">
            <a:extLst>
              <a:ext uri="{FF2B5EF4-FFF2-40B4-BE49-F238E27FC236}">
                <a16:creationId xmlns:a16="http://schemas.microsoft.com/office/drawing/2014/main" id="{C32099A4-1620-BDF7-9613-B822B10ECDD4}"/>
              </a:ext>
            </a:extLst>
          </p:cNvPr>
          <p:cNvGraphicFramePr>
            <a:graphicFrameLocks noGrp="1"/>
          </p:cNvGraphicFramePr>
          <p:nvPr>
            <p:extLst>
              <p:ext uri="{D42A27DB-BD31-4B8C-83A1-F6EECF244321}">
                <p14:modId xmlns:p14="http://schemas.microsoft.com/office/powerpoint/2010/main" val="1751336279"/>
              </p:ext>
            </p:extLst>
          </p:nvPr>
        </p:nvGraphicFramePr>
        <p:xfrm>
          <a:off x="6475227" y="1493590"/>
          <a:ext cx="5486400" cy="4096932"/>
        </p:xfrm>
        <a:graphic>
          <a:graphicData uri="http://schemas.openxmlformats.org/drawingml/2006/table">
            <a:tbl>
              <a:tblPr bandRow="1"/>
              <a:tblGrid>
                <a:gridCol w="1315995">
                  <a:extLst>
                    <a:ext uri="{9D8B030D-6E8A-4147-A177-3AD203B41FA5}">
                      <a16:colId xmlns:a16="http://schemas.microsoft.com/office/drawing/2014/main" val="1656099404"/>
                    </a:ext>
                  </a:extLst>
                </a:gridCol>
                <a:gridCol w="4170405">
                  <a:extLst>
                    <a:ext uri="{9D8B030D-6E8A-4147-A177-3AD203B41FA5}">
                      <a16:colId xmlns:a16="http://schemas.microsoft.com/office/drawing/2014/main" val="3497126368"/>
                    </a:ext>
                  </a:extLst>
                </a:gridCol>
              </a:tblGrid>
              <a:tr h="191372">
                <a:tc>
                  <a:txBody>
                    <a:bodyPr/>
                    <a:lstStyle/>
                    <a:p>
                      <a:pPr algn="just">
                        <a:lnSpc>
                          <a:spcPct val="115000"/>
                        </a:lnSpc>
                        <a:spcAft>
                          <a:spcPts val="1000"/>
                        </a:spcAft>
                      </a:pPr>
                      <a:r>
                        <a:rPr lang="en-AU" sz="1400" b="1">
                          <a:solidFill>
                            <a:srgbClr val="FFFFFF"/>
                          </a:solidFill>
                          <a:effectLst/>
                          <a:latin typeface="Georgia" panose="02040502050405020303" pitchFamily="18" charset="0"/>
                          <a:ea typeface="Georgia" panose="02040502050405020303" pitchFamily="18" charset="0"/>
                          <a:cs typeface="Georgia" panose="02040502050405020303" pitchFamily="18" charset="0"/>
                        </a:rPr>
                        <a:t>Grade</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1000"/>
                        </a:spcAft>
                      </a:pPr>
                      <a:r>
                        <a:rPr lang="en-AU" sz="1400" b="1">
                          <a:solidFill>
                            <a:srgbClr val="FFFFFF"/>
                          </a:solidFill>
                          <a:effectLst/>
                          <a:latin typeface="Georgia" panose="02040502050405020303" pitchFamily="18" charset="0"/>
                          <a:ea typeface="Georgia" panose="02040502050405020303" pitchFamily="18" charset="0"/>
                          <a:cs typeface="Georgia" panose="02040502050405020303" pitchFamily="18" charset="0"/>
                        </a:rPr>
                        <a:t>Criteria</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651065257"/>
                  </a:ext>
                </a:extLst>
              </a:tr>
              <a:tr h="191372">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Not Assessed</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Assessment outside of the scope of study.</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83009"/>
                  </a:ext>
                </a:extLst>
              </a:tr>
              <a:tr h="400057">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Not Assessable</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Relevant information not made available.</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02663"/>
                  </a:ext>
                </a:extLst>
              </a:tr>
              <a:tr h="608743">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Basic</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Some comparison evidence but limited ability to confirm or otherwise the declared FRM uncertainty</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671122"/>
                  </a:ext>
                </a:extLst>
              </a:tr>
              <a:tr h="1026115">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Good</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Full compliance of declared FRM uncertainties through comparison to a reference of good but higher uncertainty than the FRM or near but not full compliance against a reference of comparable or lower uncertainty.</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902908"/>
                  </a:ext>
                </a:extLst>
              </a:tr>
              <a:tr h="608743">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Excellent</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Full compliance of declared FRM uncertainties through comparison to a reference with comparable uncertainties.</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307433"/>
                  </a:ext>
                </a:extLst>
              </a:tr>
              <a:tr h="608743">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Ideal</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just">
                        <a:lnSpc>
                          <a:spcPct val="115000"/>
                        </a:lnSpc>
                        <a:spcAft>
                          <a:spcPts val="1000"/>
                        </a:spcAft>
                      </a:pPr>
                      <a:r>
                        <a:rPr lang="en-AU" sz="1400" dirty="0">
                          <a:effectLst/>
                          <a:latin typeface="Georgia" panose="02040502050405020303" pitchFamily="18" charset="0"/>
                          <a:ea typeface="Georgia" panose="02040502050405020303" pitchFamily="18" charset="0"/>
                          <a:cs typeface="Georgia" panose="02040502050405020303" pitchFamily="18" charset="0"/>
                        </a:rPr>
                        <a:t>Full compliance of declared FRM uncertainties through independent comparison to a reference of lower overall uncertainty</a:t>
                      </a:r>
                      <a:endParaRPr lang="en-GB" sz="14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961448"/>
                  </a:ext>
                </a:extLst>
              </a:tr>
            </a:tbl>
          </a:graphicData>
        </a:graphic>
      </p:graphicFrame>
      <p:sp>
        <p:nvSpPr>
          <p:cNvPr id="6" name="TextBox 5">
            <a:extLst>
              <a:ext uri="{FF2B5EF4-FFF2-40B4-BE49-F238E27FC236}">
                <a16:creationId xmlns:a16="http://schemas.microsoft.com/office/drawing/2014/main" id="{D35B3D20-B964-F20C-526A-419ABB2AD373}"/>
              </a:ext>
            </a:extLst>
          </p:cNvPr>
          <p:cNvSpPr txBox="1"/>
          <p:nvPr/>
        </p:nvSpPr>
        <p:spPr>
          <a:xfrm>
            <a:off x="1648046" y="1031925"/>
            <a:ext cx="4061638" cy="307777"/>
          </a:xfrm>
          <a:prstGeom prst="rect">
            <a:avLst/>
          </a:prstGeom>
          <a:noFill/>
        </p:spPr>
        <p:txBody>
          <a:bodyPr wrap="square" rtlCol="0">
            <a:spAutoFit/>
          </a:bodyPr>
          <a:lstStyle/>
          <a:p>
            <a:r>
              <a:rPr lang="en-GB" b="1" dirty="0">
                <a:solidFill>
                  <a:srgbClr val="0070C0"/>
                </a:solidFill>
              </a:rPr>
              <a:t>GUIDELINES</a:t>
            </a:r>
          </a:p>
        </p:txBody>
      </p:sp>
      <p:sp>
        <p:nvSpPr>
          <p:cNvPr id="7" name="TextBox 6">
            <a:extLst>
              <a:ext uri="{FF2B5EF4-FFF2-40B4-BE49-F238E27FC236}">
                <a16:creationId xmlns:a16="http://schemas.microsoft.com/office/drawing/2014/main" id="{5996496E-F7DE-1860-A63E-B860B7DBBCC9}"/>
              </a:ext>
            </a:extLst>
          </p:cNvPr>
          <p:cNvSpPr txBox="1"/>
          <p:nvPr/>
        </p:nvSpPr>
        <p:spPr>
          <a:xfrm>
            <a:off x="8328837" y="1185813"/>
            <a:ext cx="4061638" cy="307777"/>
          </a:xfrm>
          <a:prstGeom prst="rect">
            <a:avLst/>
          </a:prstGeom>
          <a:noFill/>
        </p:spPr>
        <p:txBody>
          <a:bodyPr wrap="square" rtlCol="0">
            <a:spAutoFit/>
          </a:bodyPr>
          <a:lstStyle/>
          <a:p>
            <a:r>
              <a:rPr lang="en-GB" b="1" dirty="0">
                <a:solidFill>
                  <a:srgbClr val="0070C0"/>
                </a:solidFill>
              </a:rPr>
              <a:t>Independent Verification</a:t>
            </a:r>
          </a:p>
        </p:txBody>
      </p:sp>
      <p:sp>
        <p:nvSpPr>
          <p:cNvPr id="8" name="TextBox 7">
            <a:extLst>
              <a:ext uri="{FF2B5EF4-FFF2-40B4-BE49-F238E27FC236}">
                <a16:creationId xmlns:a16="http://schemas.microsoft.com/office/drawing/2014/main" id="{2AA767C5-BAFD-BBF6-E89C-8366B153A553}"/>
              </a:ext>
            </a:extLst>
          </p:cNvPr>
          <p:cNvSpPr txBox="1"/>
          <p:nvPr/>
        </p:nvSpPr>
        <p:spPr>
          <a:xfrm>
            <a:off x="6326372" y="5826642"/>
            <a:ext cx="5635255" cy="646331"/>
          </a:xfrm>
          <a:prstGeom prst="rect">
            <a:avLst/>
          </a:prstGeom>
          <a:noFill/>
        </p:spPr>
        <p:txBody>
          <a:bodyPr wrap="square" rtlCol="0">
            <a:spAutoFit/>
          </a:bodyPr>
          <a:lstStyle/>
          <a:p>
            <a:r>
              <a:rPr lang="en-GB" sz="1800" b="1" dirty="0"/>
              <a:t>Class A &amp; B  must achieve some form of Green for all categories</a:t>
            </a:r>
            <a:r>
              <a:rPr lang="en-GB" dirty="0"/>
              <a:t>, </a:t>
            </a:r>
          </a:p>
        </p:txBody>
      </p:sp>
      <p:sp>
        <p:nvSpPr>
          <p:cNvPr id="9" name="Google Shape;79;p9">
            <a:extLst>
              <a:ext uri="{FF2B5EF4-FFF2-40B4-BE49-F238E27FC236}">
                <a16:creationId xmlns:a16="http://schemas.microsoft.com/office/drawing/2014/main" id="{B433823B-897B-629A-F90E-F6E2989117E9}"/>
              </a:ext>
            </a:extLst>
          </p:cNvPr>
          <p:cNvSpPr txBox="1"/>
          <p:nvPr/>
        </p:nvSpPr>
        <p:spPr>
          <a:xfrm>
            <a:off x="242876" y="175262"/>
            <a:ext cx="8668512"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dirty="0">
                <a:solidFill>
                  <a:schemeClr val="lt1"/>
                </a:solidFill>
              </a:rPr>
              <a:t>Critical verification categories</a:t>
            </a:r>
            <a:endParaRPr sz="2600" dirty="0"/>
          </a:p>
        </p:txBody>
      </p:sp>
    </p:spTree>
    <p:extLst>
      <p:ext uri="{BB962C8B-B14F-4D97-AF65-F5344CB8AC3E}">
        <p14:creationId xmlns:p14="http://schemas.microsoft.com/office/powerpoint/2010/main" val="107937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1C565BD9-AA4B-E907-F467-81EB1734311C}"/>
              </a:ext>
            </a:extLst>
          </p:cNvPr>
          <p:cNvSpPr txBox="1"/>
          <p:nvPr/>
        </p:nvSpPr>
        <p:spPr>
          <a:xfrm>
            <a:off x="94020" y="11974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lt1"/>
                </a:solidFill>
                <a:latin typeface="Arial"/>
                <a:ea typeface="Arial"/>
                <a:cs typeface="Arial"/>
                <a:sym typeface="Arial"/>
              </a:rPr>
              <a:t>CEOS-FRM </a:t>
            </a:r>
            <a:r>
              <a:rPr lang="en-GB" sz="4400" dirty="0">
                <a:solidFill>
                  <a:schemeClr val="lt1"/>
                </a:solidFill>
                <a:latin typeface="Arial"/>
                <a:ea typeface="Arial"/>
                <a:cs typeface="Arial"/>
                <a:sym typeface="Arial"/>
              </a:rPr>
              <a:t>Overall Classification</a:t>
            </a:r>
            <a:endParaRPr dirty="0"/>
          </a:p>
        </p:txBody>
      </p:sp>
      <p:sp>
        <p:nvSpPr>
          <p:cNvPr id="4" name="TextBox 3">
            <a:extLst>
              <a:ext uri="{FF2B5EF4-FFF2-40B4-BE49-F238E27FC236}">
                <a16:creationId xmlns:a16="http://schemas.microsoft.com/office/drawing/2014/main" id="{A3108118-387A-BB71-06D1-2E84BD326E5E}"/>
              </a:ext>
            </a:extLst>
          </p:cNvPr>
          <p:cNvSpPr txBox="1"/>
          <p:nvPr/>
        </p:nvSpPr>
        <p:spPr>
          <a:xfrm>
            <a:off x="94020" y="1187359"/>
            <a:ext cx="11984249" cy="4881849"/>
          </a:xfrm>
          <a:prstGeom prst="rect">
            <a:avLst/>
          </a:prstGeom>
          <a:noFill/>
        </p:spPr>
        <p:txBody>
          <a:bodyPr wrap="square">
            <a:spAutoFit/>
          </a:bodyPr>
          <a:lstStyle/>
          <a:p>
            <a:pPr algn="just">
              <a:lnSpc>
                <a:spcPct val="115000"/>
              </a:lnSpc>
            </a:pPr>
            <a:r>
              <a:rPr lang="en-AU" sz="1600" dirty="0">
                <a:effectLst/>
                <a:latin typeface="Arial" panose="020B0604020202020204" pitchFamily="34" charset="0"/>
                <a:ea typeface="Georgia" panose="02040502050405020303" pitchFamily="18" charset="0"/>
                <a:cs typeface="Arial" panose="020B0604020202020204" pitchFamily="34" charset="0"/>
              </a:rPr>
              <a:t>To provide overall summary guidance to a user we have created the following four classes.</a:t>
            </a:r>
          </a:p>
          <a:p>
            <a:pPr algn="just">
              <a:lnSpc>
                <a:spcPct val="115000"/>
              </a:lnSpc>
            </a:pP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b="1" dirty="0">
                <a:effectLst/>
                <a:latin typeface="Arial" panose="020B0604020202020204" pitchFamily="34" charset="0"/>
                <a:ea typeface="Georgia" panose="02040502050405020303" pitchFamily="18" charset="0"/>
                <a:cs typeface="Arial" panose="020B0604020202020204" pitchFamily="34" charset="0"/>
              </a:rPr>
              <a:t>Class A </a:t>
            </a:r>
            <a:r>
              <a:rPr lang="en-AU" sz="1600" dirty="0">
                <a:effectLst/>
                <a:latin typeface="Arial" panose="020B0604020202020204" pitchFamily="34" charset="0"/>
                <a:ea typeface="Georgia" panose="02040502050405020303" pitchFamily="18" charset="0"/>
                <a:cs typeface="Arial" panose="020B0604020202020204" pitchFamily="34" charset="0"/>
              </a:rPr>
              <a:t>– Where the </a:t>
            </a:r>
            <a:r>
              <a:rPr lang="en-AU" sz="16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FRM fully meets all the criteria necessary to be considered an FRM for a particular class of sensor.</a:t>
            </a:r>
            <a:endParaRPr lang="en-IT" sz="1600" b="1" dirty="0">
              <a:effectLst/>
              <a:highlight>
                <a:srgbClr val="FFFF00"/>
              </a:highligh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dirty="0">
                <a:effectLst/>
                <a:latin typeface="Arial" panose="020B0604020202020204" pitchFamily="34" charset="0"/>
                <a:ea typeface="Georgia" panose="02040502050405020303" pitchFamily="18" charset="0"/>
                <a:cs typeface="Arial" panose="020B0604020202020204" pitchFamily="34" charset="0"/>
              </a:rPr>
              <a:t>It should achieve a class of Ideal in the ‘guidance criteria’ in the ‘independent verification’ section of the MM and green (at least excellent) for all other verification categories where these have been carried out.   </a:t>
            </a: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b="1" dirty="0">
                <a:effectLst/>
                <a:latin typeface="Arial" panose="020B0604020202020204" pitchFamily="34" charset="0"/>
                <a:ea typeface="Georgia" panose="02040502050405020303" pitchFamily="18" charset="0"/>
                <a:cs typeface="Arial" panose="020B0604020202020204" pitchFamily="34" charset="0"/>
              </a:rPr>
              <a:t>Class B</a:t>
            </a:r>
            <a:r>
              <a:rPr lang="en-AU" sz="1600" dirty="0">
                <a:effectLst/>
                <a:latin typeface="Arial" panose="020B0604020202020204" pitchFamily="34" charset="0"/>
                <a:ea typeface="Georgia" panose="02040502050405020303" pitchFamily="18" charset="0"/>
                <a:cs typeface="Arial" panose="020B0604020202020204" pitchFamily="34" charset="0"/>
              </a:rPr>
              <a:t> – Where the </a:t>
            </a:r>
            <a:r>
              <a:rPr lang="en-AU" sz="16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FRM meets many of the key criteria and has a path towards meeting  the Class A status</a:t>
            </a:r>
            <a:r>
              <a:rPr lang="en-AU" sz="1600" dirty="0">
                <a:effectLst/>
                <a:latin typeface="Arial" panose="020B0604020202020204" pitchFamily="34" charset="0"/>
                <a:ea typeface="Georgia" panose="02040502050405020303" pitchFamily="18" charset="0"/>
                <a:cs typeface="Arial" panose="020B0604020202020204" pitchFamily="34" charset="0"/>
              </a:rPr>
              <a:t> in the near term.</a:t>
            </a:r>
            <a:r>
              <a:rPr lang="en-IT" sz="1600" dirty="0">
                <a:latin typeface="Arial" panose="020B0604020202020204" pitchFamily="34" charset="0"/>
                <a:ea typeface="Georgia" panose="02040502050405020303" pitchFamily="18" charset="0"/>
                <a:cs typeface="Arial" panose="020B0604020202020204" pitchFamily="34" charset="0"/>
              </a:rPr>
              <a:t> </a:t>
            </a:r>
            <a:r>
              <a:rPr lang="en-AU" sz="1600" dirty="0">
                <a:effectLst/>
                <a:latin typeface="Arial" panose="020B0604020202020204" pitchFamily="34" charset="0"/>
                <a:ea typeface="Georgia" panose="02040502050405020303" pitchFamily="18" charset="0"/>
                <a:cs typeface="Arial" panose="020B0604020202020204" pitchFamily="34" charset="0"/>
              </a:rPr>
              <a:t>It should achieve at least Excellent in the guidance criteria in the independent verification section of the MM and green (at least excellent) for all other verification categories where these have been carried out.  Ideally it should indicate a path towards achieving the high class. </a:t>
            </a: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b="1" dirty="0">
                <a:effectLst/>
                <a:latin typeface="Arial" panose="020B0604020202020204" pitchFamily="34" charset="0"/>
                <a:ea typeface="Georgia" panose="02040502050405020303" pitchFamily="18" charset="0"/>
                <a:cs typeface="Arial" panose="020B0604020202020204" pitchFamily="34" charset="0"/>
              </a:rPr>
              <a:t>Class C</a:t>
            </a:r>
            <a:r>
              <a:rPr lang="en-AU" sz="1600" dirty="0">
                <a:effectLst/>
                <a:latin typeface="Arial" panose="020B0604020202020204" pitchFamily="34" charset="0"/>
                <a:ea typeface="Georgia" panose="02040502050405020303" pitchFamily="18" charset="0"/>
                <a:cs typeface="Arial" panose="020B0604020202020204" pitchFamily="34" charset="0"/>
              </a:rPr>
              <a:t> – </a:t>
            </a:r>
            <a:r>
              <a:rPr lang="en-AU" sz="16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Meets or has some clear path towards achieving the criteria needed </a:t>
            </a:r>
            <a:r>
              <a:rPr lang="en-AU" sz="1600" dirty="0">
                <a:effectLst/>
                <a:latin typeface="Arial" panose="020B0604020202020204" pitchFamily="34" charset="0"/>
                <a:ea typeface="Georgia" panose="02040502050405020303" pitchFamily="18" charset="0"/>
                <a:cs typeface="Arial" panose="020B0604020202020204" pitchFamily="34" charset="0"/>
              </a:rPr>
              <a:t>to reach a higher class and provides some clear value to the validation of a class of satellite sensors.</a:t>
            </a: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dirty="0">
                <a:effectLst/>
                <a:latin typeface="Arial" panose="020B0604020202020204" pitchFamily="34" charset="0"/>
                <a:ea typeface="Georgia" panose="02040502050405020303" pitchFamily="18" charset="0"/>
                <a:cs typeface="Arial" panose="020B0604020202020204" pitchFamily="34" charset="0"/>
              </a:rPr>
              <a:t>It should achieve at least Good in the guidance criteria in the independent verification section of the MM and at least good for all other verification categories where these have been carried out.  Ideally it should indicate a path towards achieving the high class. </a:t>
            </a: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b="1" dirty="0">
                <a:effectLst/>
                <a:latin typeface="Arial" panose="020B0604020202020204" pitchFamily="34" charset="0"/>
                <a:ea typeface="Georgia" panose="02040502050405020303" pitchFamily="18" charset="0"/>
                <a:cs typeface="Arial" panose="020B0604020202020204" pitchFamily="34" charset="0"/>
              </a:rPr>
              <a:t>Class D</a:t>
            </a:r>
            <a:r>
              <a:rPr lang="en-AU" sz="1600" dirty="0">
                <a:effectLst/>
                <a:latin typeface="Arial" panose="020B0604020202020204" pitchFamily="34" charset="0"/>
                <a:ea typeface="Georgia" panose="02040502050405020303" pitchFamily="18" charset="0"/>
                <a:cs typeface="Arial" panose="020B0604020202020204" pitchFamily="34" charset="0"/>
              </a:rPr>
              <a:t> - Is a relatively </a:t>
            </a:r>
            <a:r>
              <a:rPr lang="en-AU" sz="16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basic adherence to the FRM criteria </a:t>
            </a:r>
            <a:r>
              <a:rPr lang="en-AU" sz="1600" dirty="0">
                <a:effectLst/>
                <a:latin typeface="Arial" panose="020B0604020202020204" pitchFamily="34" charset="0"/>
                <a:ea typeface="Georgia" panose="02040502050405020303" pitchFamily="18" charset="0"/>
                <a:cs typeface="Arial" panose="020B0604020202020204" pitchFamily="34" charset="0"/>
              </a:rPr>
              <a:t>but where this is a strategy and aspiration to progress towards a higher class. This can be considered an entry level class for those starting out on developing an FRM. It should achieve at least Basic in the guidance criteria in the independent verification section of the MM and at least Good for all other verification categories where these have been carried out.  FRM owners/developers must indicate a path towards achieving the high class. </a:t>
            </a:r>
            <a:endParaRPr lang="en-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96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81" name="Google Shape;81;p9"/>
          <p:cNvSpPr txBox="1">
            <a:spLocks noGrp="1"/>
          </p:cNvSpPr>
          <p:nvPr>
            <p:ph type="title"/>
          </p:nvPr>
        </p:nvSpPr>
        <p:spPr>
          <a:xfrm>
            <a:off x="176050" y="212510"/>
            <a:ext cx="9387000" cy="742500"/>
          </a:xfrm>
          <a:prstGeom prst="rect">
            <a:avLst/>
          </a:prstGeom>
        </p:spPr>
        <p:txBody>
          <a:bodyPr spcFirstLastPara="1" wrap="square" lIns="91425" tIns="45700" rIns="91425" bIns="45700" anchor="t" anchorCtr="0">
            <a:noAutofit/>
          </a:bodyPr>
          <a:lstStyle/>
          <a:p>
            <a:r>
              <a:rPr lang="en-GB" dirty="0">
                <a:effectLst/>
                <a:latin typeface="Helvetica Neue" panose="02000503000000020004" pitchFamily="2" charset="0"/>
              </a:rPr>
              <a:t>Background and Objectives</a:t>
            </a:r>
            <a:br>
              <a:rPr lang="en-GB" dirty="0">
                <a:effectLst/>
                <a:latin typeface="Helvetica Neue" panose="02000503000000020004" pitchFamily="2" charset="0"/>
              </a:rPr>
            </a:br>
            <a:endParaRPr dirty="0"/>
          </a:p>
        </p:txBody>
      </p:sp>
      <p:sp>
        <p:nvSpPr>
          <p:cNvPr id="3" name="Text Placeholder 2">
            <a:extLst>
              <a:ext uri="{FF2B5EF4-FFF2-40B4-BE49-F238E27FC236}">
                <a16:creationId xmlns:a16="http://schemas.microsoft.com/office/drawing/2014/main" id="{2C1EDD89-D235-4163-6C7C-EA948D05E8E2}"/>
              </a:ext>
            </a:extLst>
          </p:cNvPr>
          <p:cNvSpPr>
            <a:spLocks noGrp="1"/>
          </p:cNvSpPr>
          <p:nvPr>
            <p:ph type="body" idx="1"/>
          </p:nvPr>
        </p:nvSpPr>
        <p:spPr>
          <a:xfrm>
            <a:off x="348300" y="1242848"/>
            <a:ext cx="11495400" cy="4662871"/>
          </a:xfrm>
        </p:spPr>
        <p:txBody>
          <a:bodyPr/>
          <a:lstStyle/>
          <a:p>
            <a:pPr marL="50800" indent="0">
              <a:buNone/>
            </a:pPr>
            <a:endParaRPr lang="en-IT" sz="1800" dirty="0">
              <a:effectLst/>
              <a:latin typeface="Cambria" panose="02040503050406030204" pitchFamily="18" charset="0"/>
              <a:ea typeface="Cambria" panose="02040503050406030204" pitchFamily="18" charset="0"/>
              <a:cs typeface="Cambria" panose="02040503050406030204" pitchFamily="18" charset="0"/>
            </a:endParaRPr>
          </a:p>
          <a:p>
            <a:endParaRPr lang="en-IT" dirty="0"/>
          </a:p>
        </p:txBody>
      </p:sp>
      <p:sp>
        <p:nvSpPr>
          <p:cNvPr id="4" name="Content Placeholder 2">
            <a:extLst>
              <a:ext uri="{FF2B5EF4-FFF2-40B4-BE49-F238E27FC236}">
                <a16:creationId xmlns:a16="http://schemas.microsoft.com/office/drawing/2014/main" id="{6EA7C3AC-FEB3-A81D-631A-FA03ACE4AC65}"/>
              </a:ext>
            </a:extLst>
          </p:cNvPr>
          <p:cNvSpPr txBox="1">
            <a:spLocks/>
          </p:cNvSpPr>
          <p:nvPr/>
        </p:nvSpPr>
        <p:spPr>
          <a:xfrm>
            <a:off x="349130" y="1383768"/>
            <a:ext cx="11487966" cy="4678829"/>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600"/>
              </a:spcBef>
              <a:buNone/>
            </a:pPr>
            <a:r>
              <a:rPr lang="en-GB" sz="2400" dirty="0"/>
              <a:t>Calibration and validation (Cal/Val) activities are a </a:t>
            </a:r>
            <a:r>
              <a:rPr lang="en-GB" sz="2400" b="1" i="1" dirty="0"/>
              <a:t>key component of an EO mission</a:t>
            </a:r>
            <a:r>
              <a:rPr lang="en-GB" sz="2400" dirty="0"/>
              <a:t>, as it is the foundation for </a:t>
            </a:r>
            <a:r>
              <a:rPr lang="en-GB" sz="2400" b="1" i="1" dirty="0"/>
              <a:t>Trustworthiness</a:t>
            </a:r>
            <a:r>
              <a:rPr lang="en-GB" sz="2400" dirty="0"/>
              <a:t> for the mission data. Cal/Val activities require continuous efforts: before, during and after the mission lifetime.  </a:t>
            </a:r>
          </a:p>
          <a:p>
            <a:pPr marL="0" indent="0" algn="just">
              <a:lnSpc>
                <a:spcPct val="100000"/>
              </a:lnSpc>
              <a:spcBef>
                <a:spcPts val="1600"/>
              </a:spcBef>
              <a:buNone/>
            </a:pPr>
            <a:r>
              <a:rPr lang="en-GB" sz="2400" dirty="0"/>
              <a:t>Cal/Val activities have two main objectives: </a:t>
            </a:r>
          </a:p>
          <a:p>
            <a:pPr marL="457189" indent="-336542" algn="just">
              <a:lnSpc>
                <a:spcPct val="100000"/>
              </a:lnSpc>
              <a:spcBef>
                <a:spcPts val="0"/>
              </a:spcBef>
              <a:buFont typeface="+mj-lt"/>
              <a:buAutoNum type="arabicPeriod"/>
            </a:pPr>
            <a:r>
              <a:rPr lang="en-GB" sz="2400" dirty="0"/>
              <a:t>to provide data products with documented and associated </a:t>
            </a:r>
            <a:r>
              <a:rPr lang="en-GB" sz="2400" b="1" i="1" dirty="0"/>
              <a:t>traceable uncertainty estimates</a:t>
            </a:r>
            <a:r>
              <a:rPr lang="en-GB" sz="2400" dirty="0"/>
              <a:t>;</a:t>
            </a:r>
          </a:p>
          <a:p>
            <a:pPr marL="457189" indent="-336542" algn="just">
              <a:lnSpc>
                <a:spcPct val="100000"/>
              </a:lnSpc>
              <a:spcBef>
                <a:spcPts val="0"/>
              </a:spcBef>
              <a:buFont typeface="+mj-lt"/>
              <a:buAutoNum type="arabicPeriod"/>
            </a:pPr>
            <a:r>
              <a:rPr lang="en-GB" sz="2400" dirty="0"/>
              <a:t>to gain knowledge in the sensor performance and the algorithms characteristics in order to improve their quality and reliability.</a:t>
            </a:r>
          </a:p>
          <a:p>
            <a:pPr marL="0" indent="0" algn="just">
              <a:lnSpc>
                <a:spcPct val="100000"/>
              </a:lnSpc>
              <a:spcBef>
                <a:spcPts val="1600"/>
              </a:spcBef>
              <a:buNone/>
            </a:pPr>
            <a:r>
              <a:rPr lang="en-GB" sz="2400" dirty="0"/>
              <a:t>The understanding of the uncertainties has a long-term impact for most EO products and in particular for downstream and </a:t>
            </a:r>
            <a:r>
              <a:rPr lang="en-GB" sz="2400" b="1" i="1" dirty="0"/>
              <a:t>climate</a:t>
            </a:r>
            <a:r>
              <a:rPr lang="en-GB" sz="2400" dirty="0"/>
              <a:t> applications.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1;p9">
            <a:extLst>
              <a:ext uri="{FF2B5EF4-FFF2-40B4-BE49-F238E27FC236}">
                <a16:creationId xmlns:a16="http://schemas.microsoft.com/office/drawing/2014/main" id="{BB68E313-EF36-199D-0759-D876684BA5F0}"/>
              </a:ext>
            </a:extLst>
          </p:cNvPr>
          <p:cNvSpPr txBox="1">
            <a:spLocks noGrp="1"/>
          </p:cNvSpPr>
          <p:nvPr>
            <p:ph type="title"/>
          </p:nvPr>
        </p:nvSpPr>
        <p:spPr>
          <a:xfrm>
            <a:off x="176050" y="212510"/>
            <a:ext cx="9387000" cy="742500"/>
          </a:xfrm>
          <a:prstGeom prst="rect">
            <a:avLst/>
          </a:prstGeom>
        </p:spPr>
        <p:txBody>
          <a:bodyPr spcFirstLastPara="1" wrap="square" lIns="91425" tIns="45700" rIns="91425" bIns="45700" anchor="t" anchorCtr="0">
            <a:noAutofit/>
          </a:bodyPr>
          <a:lstStyle/>
          <a:p>
            <a:r>
              <a:rPr lang="en-GB" dirty="0">
                <a:effectLst/>
                <a:latin typeface="Helvetica Neue" panose="02000503000000020004" pitchFamily="2" charset="0"/>
              </a:rPr>
              <a:t>Background and Objectives</a:t>
            </a:r>
            <a:br>
              <a:rPr lang="en-GB" dirty="0">
                <a:effectLst/>
                <a:latin typeface="Helvetica Neue" panose="02000503000000020004" pitchFamily="2" charset="0"/>
              </a:rPr>
            </a:br>
            <a:endParaRPr dirty="0"/>
          </a:p>
        </p:txBody>
      </p:sp>
      <p:sp>
        <p:nvSpPr>
          <p:cNvPr id="5" name="Content Placeholder 2">
            <a:extLst>
              <a:ext uri="{FF2B5EF4-FFF2-40B4-BE49-F238E27FC236}">
                <a16:creationId xmlns:a16="http://schemas.microsoft.com/office/drawing/2014/main" id="{519E47D9-C3F5-AFA3-7AC0-A5391DDA38AD}"/>
              </a:ext>
            </a:extLst>
          </p:cNvPr>
          <p:cNvSpPr txBox="1">
            <a:spLocks/>
          </p:cNvSpPr>
          <p:nvPr/>
        </p:nvSpPr>
        <p:spPr>
          <a:xfrm>
            <a:off x="94020" y="1139755"/>
            <a:ext cx="11930966" cy="5448935"/>
          </a:xfr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sz="1800" dirty="0"/>
          </a:p>
          <a:p>
            <a:pPr marL="0" indent="0" algn="just">
              <a:buNone/>
            </a:pPr>
            <a:endParaRPr lang="en-GB" sz="1800" dirty="0"/>
          </a:p>
          <a:p>
            <a:pPr marL="0" indent="0" algn="just">
              <a:buNone/>
            </a:pPr>
            <a:r>
              <a:rPr lang="en-GB" sz="1800" dirty="0"/>
              <a:t>A post launch Calibration and Validation programme is composed of different complementary activities that need to be combined together to produce fully documented and consolidated performances. </a:t>
            </a:r>
          </a:p>
          <a:p>
            <a:pPr marL="0" indent="0" algn="just">
              <a:buNone/>
            </a:pPr>
            <a:r>
              <a:rPr lang="en-GB" sz="1800" dirty="0"/>
              <a:t>In general terms the different Cal/Val components are as follows: </a:t>
            </a:r>
          </a:p>
          <a:p>
            <a:pPr marL="376238" indent="-196850">
              <a:lnSpc>
                <a:spcPct val="100000"/>
              </a:lnSpc>
              <a:spcBef>
                <a:spcPts val="600"/>
              </a:spcBef>
              <a:tabLst>
                <a:tab pos="539750" algn="l"/>
              </a:tabLst>
            </a:pPr>
            <a:r>
              <a:rPr lang="en-GB" sz="1800" dirty="0"/>
              <a:t>Inter-comparison against tailored and accurate </a:t>
            </a:r>
            <a:r>
              <a:rPr lang="en-GB" sz="1800" b="1" i="1" u="sng" dirty="0"/>
              <a:t>Fiducial Reference Measurements (FRM)</a:t>
            </a:r>
            <a:r>
              <a:rPr lang="en-GB" sz="1800" u="sng" dirty="0"/>
              <a:t>: </a:t>
            </a:r>
            <a:br>
              <a:rPr lang="en-GB" sz="1800" dirty="0"/>
            </a:br>
            <a:r>
              <a:rPr lang="en-GB" sz="1800" dirty="0"/>
              <a:t>few points but low uncertainty/high confidence;</a:t>
            </a:r>
          </a:p>
          <a:p>
            <a:pPr marL="376238" indent="-196850" algn="just">
              <a:lnSpc>
                <a:spcPct val="100000"/>
              </a:lnSpc>
              <a:spcBef>
                <a:spcPts val="600"/>
              </a:spcBef>
              <a:tabLst>
                <a:tab pos="539750" algn="l"/>
              </a:tabLst>
            </a:pPr>
            <a:r>
              <a:rPr lang="en-GB" sz="1800" dirty="0"/>
              <a:t>Inter-comparisons against ‘general </a:t>
            </a:r>
            <a:r>
              <a:rPr lang="en-GB" sz="1800" b="1" i="1" dirty="0"/>
              <a:t>in-situ data’</a:t>
            </a:r>
            <a:r>
              <a:rPr lang="en-GB" sz="1800" dirty="0"/>
              <a:t>: more points less accurate individually;</a:t>
            </a:r>
          </a:p>
          <a:p>
            <a:pPr marL="376238" indent="-196850" algn="just">
              <a:lnSpc>
                <a:spcPct val="100000"/>
              </a:lnSpc>
              <a:spcBef>
                <a:spcPts val="600"/>
              </a:spcBef>
              <a:tabLst>
                <a:tab pos="539750" algn="l"/>
              </a:tabLst>
            </a:pPr>
            <a:r>
              <a:rPr lang="en-GB" sz="1800" dirty="0"/>
              <a:t>Inter-comparisons against other sources: </a:t>
            </a:r>
            <a:r>
              <a:rPr lang="en-GB" sz="1800" b="1" i="1" dirty="0"/>
              <a:t>inter-satellite comparisons, mono-sensor L3, </a:t>
            </a:r>
            <a:r>
              <a:rPr lang="en-GB" sz="1800" b="1" i="1" dirty="0" err="1"/>
              <a:t>climatologies</a:t>
            </a:r>
            <a:r>
              <a:rPr lang="en-GB" sz="1800" b="1" i="1" dirty="0"/>
              <a:t>, etc.</a:t>
            </a:r>
            <a:r>
              <a:rPr lang="en-GB" sz="1800" dirty="0"/>
              <a:t>;</a:t>
            </a:r>
          </a:p>
          <a:p>
            <a:pPr marL="376238" indent="-196850" algn="just">
              <a:lnSpc>
                <a:spcPct val="100000"/>
              </a:lnSpc>
              <a:spcBef>
                <a:spcPts val="600"/>
              </a:spcBef>
              <a:tabLst>
                <a:tab pos="539750" algn="l"/>
              </a:tabLst>
            </a:pPr>
            <a:r>
              <a:rPr lang="en-GB" sz="1800" dirty="0"/>
              <a:t>Inter-comparisons against </a:t>
            </a:r>
            <a:r>
              <a:rPr lang="en-GB" sz="1800" b="1" i="1" dirty="0"/>
              <a:t>models</a:t>
            </a:r>
            <a:r>
              <a:rPr lang="en-GB" sz="1800" dirty="0"/>
              <a:t>: data assimilation rejection statistics, integrated model analyses, forward modelling, etc.;</a:t>
            </a:r>
          </a:p>
          <a:p>
            <a:pPr marL="376238" indent="-196850" algn="just">
              <a:lnSpc>
                <a:spcPct val="100000"/>
              </a:lnSpc>
              <a:spcBef>
                <a:spcPts val="600"/>
              </a:spcBef>
              <a:tabLst>
                <a:tab pos="539750" algn="l"/>
              </a:tabLst>
            </a:pPr>
            <a:r>
              <a:rPr lang="en-GB" sz="1800" dirty="0"/>
              <a:t>Inter-calibration between operational satellites (e.g., using GSICS best practises).</a:t>
            </a:r>
          </a:p>
          <a:p>
            <a:pPr marL="0" indent="0" algn="just">
              <a:buNone/>
            </a:pPr>
            <a:r>
              <a:rPr lang="en-GB" sz="1800" dirty="0"/>
              <a:t>All the above components are important and to varying degrees necessary; the </a:t>
            </a:r>
            <a:r>
              <a:rPr lang="en-GB" sz="1800" b="1" i="1" dirty="0"/>
              <a:t>first component (FRM) </a:t>
            </a:r>
            <a:r>
              <a:rPr lang="en-GB" sz="1800" dirty="0"/>
              <a:t>is of particular importance because it gives a </a:t>
            </a:r>
            <a:r>
              <a:rPr lang="en-GB" sz="1800" b="1" dirty="0"/>
              <a:t>reference,</a:t>
            </a:r>
            <a:r>
              <a:rPr lang="en-GB" sz="1800" dirty="0"/>
              <a:t> properly characterised and traceable to standards and/or community best practises on which the Cal/Val results can be anchored and an uncertainty assessed. </a:t>
            </a:r>
            <a:endParaRPr lang="en-US" sz="1800" dirty="0"/>
          </a:p>
        </p:txBody>
      </p:sp>
      <p:sp>
        <p:nvSpPr>
          <p:cNvPr id="6" name="TextBox 5">
            <a:extLst>
              <a:ext uri="{FF2B5EF4-FFF2-40B4-BE49-F238E27FC236}">
                <a16:creationId xmlns:a16="http://schemas.microsoft.com/office/drawing/2014/main" id="{CDF03342-056D-A70A-26C3-D8E219CFB541}"/>
              </a:ext>
            </a:extLst>
          </p:cNvPr>
          <p:cNvSpPr txBox="1"/>
          <p:nvPr/>
        </p:nvSpPr>
        <p:spPr>
          <a:xfrm>
            <a:off x="1978940" y="1164694"/>
            <a:ext cx="7089905" cy="461665"/>
          </a:xfrm>
          <a:prstGeom prst="rect">
            <a:avLst/>
          </a:prstGeom>
          <a:noFill/>
          <a:ln>
            <a:solidFill>
              <a:schemeClr val="tx1"/>
            </a:solidFill>
          </a:ln>
        </p:spPr>
        <p:txBody>
          <a:bodyPr wrap="square" rtlCol="0">
            <a:spAutoFit/>
          </a:bodyPr>
          <a:lstStyle/>
          <a:p>
            <a:pPr algn="ctr"/>
            <a:r>
              <a:rPr lang="en-GB" sz="2400" b="1" dirty="0">
                <a:latin typeface="+mn-lt"/>
              </a:rPr>
              <a:t>Cal/Val activities – Generic Approach</a:t>
            </a:r>
          </a:p>
        </p:txBody>
      </p:sp>
    </p:spTree>
    <p:extLst>
      <p:ext uri="{BB962C8B-B14F-4D97-AF65-F5344CB8AC3E}">
        <p14:creationId xmlns:p14="http://schemas.microsoft.com/office/powerpoint/2010/main" val="364734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3" name="Rounded Rectangle 2">
            <a:extLst>
              <a:ext uri="{FF2B5EF4-FFF2-40B4-BE49-F238E27FC236}">
                <a16:creationId xmlns:a16="http://schemas.microsoft.com/office/drawing/2014/main" id="{4177D46D-593D-6282-CAD3-81096D8CA198}"/>
              </a:ext>
            </a:extLst>
          </p:cNvPr>
          <p:cNvSpPr/>
          <p:nvPr/>
        </p:nvSpPr>
        <p:spPr>
          <a:xfrm>
            <a:off x="220156" y="1217181"/>
            <a:ext cx="11085153" cy="4423637"/>
          </a:xfrm>
          <a:prstGeom prst="roundRect">
            <a:avLst>
              <a:gd name="adj" fmla="val 5059"/>
            </a:avLst>
          </a:prstGeom>
          <a:blipFill dpi="0" rotWithShape="1">
            <a:blip r:embed="rId3"/>
            <a:srcRect/>
            <a:tile tx="0" ty="0" sx="100000" sy="100000" flip="none" algn="tl"/>
          </a:blipFill>
          <a:effectLst>
            <a:outerShdw blurRad="50800" dist="38100" dir="2700000" sx="101000" sy="101000" algn="tl" rotWithShape="0">
              <a:prstClr val="black">
                <a:alpha val="30000"/>
              </a:prstClr>
            </a:outerShdw>
          </a:effectLst>
          <a:scene3d>
            <a:camera prst="orthographicFront"/>
            <a:lightRig rig="threePt" dir="t"/>
          </a:scene3d>
          <a:sp3d>
            <a:bevelT/>
            <a:bevelB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6" name="Google Shape;86;p10"/>
          <p:cNvSpPr txBox="1">
            <a:spLocks noGrp="1"/>
          </p:cNvSpPr>
          <p:nvPr>
            <p:ph type="body" idx="1"/>
          </p:nvPr>
        </p:nvSpPr>
        <p:spPr>
          <a:xfrm>
            <a:off x="534533" y="1456955"/>
            <a:ext cx="10521394" cy="2623220"/>
          </a:xfrm>
          <a:prstGeom prst="rect">
            <a:avLst/>
          </a:prstGeom>
          <a:noFill/>
          <a:ln>
            <a:noFill/>
          </a:ln>
        </p:spPr>
        <p:txBody>
          <a:bodyPr spcFirstLastPara="1" wrap="square" lIns="91425" tIns="45700" rIns="91425" bIns="45700" anchor="t" anchorCtr="0">
            <a:noAutofit/>
          </a:bodyPr>
          <a:lstStyle/>
          <a:p>
            <a:pPr marL="12700" lvl="0" indent="-12700" rtl="0">
              <a:lnSpc>
                <a:spcPct val="90000"/>
              </a:lnSpc>
              <a:spcBef>
                <a:spcPts val="0"/>
              </a:spcBef>
              <a:spcAft>
                <a:spcPts val="0"/>
              </a:spcAft>
              <a:buClr>
                <a:schemeClr val="dk1"/>
              </a:buClr>
              <a:buSzPts val="2800"/>
              <a:buFont typeface="Noto Sans Symbols"/>
              <a:buNone/>
              <a:tabLst>
                <a:tab pos="7943850" algn="l"/>
                <a:tab pos="8078788" algn="l"/>
              </a:tabLst>
            </a:pPr>
            <a:r>
              <a:rPr lang="en-GB" sz="3200" i="0" u="none" strike="noStrike" dirty="0">
                <a:solidFill>
                  <a:srgbClr val="000000"/>
                </a:solidFill>
                <a:effectLst/>
                <a:latin typeface="Georgia" panose="02040502050405020303" pitchFamily="18" charset="0"/>
                <a:cs typeface="Algerian" panose="020F0502020204030204" pitchFamily="34" charset="0"/>
              </a:rPr>
              <a:t>Fiducial Reference Measurements (FRM) are a suite of independent, fully characterised, and traceable (to a community agreed reference ideally SI) measurements, tailored specifically to address the calibration and validation needs of a class of satellite borne sensor and that follow the guidelines outlined by the GEO/CEOS Quality Assurance framework for Earth Observation (</a:t>
            </a:r>
            <a:r>
              <a:rPr lang="en-GB" sz="3200" i="0" u="sng" strike="noStrike" dirty="0">
                <a:solidFill>
                  <a:srgbClr val="0000FF"/>
                </a:solidFill>
                <a:effectLst/>
                <a:latin typeface="Georgia" panose="02040502050405020303" pitchFamily="18" charset="0"/>
                <a:cs typeface="Algerian" panose="020F0502020204030204" pitchFamily="34" charset="0"/>
                <a:hlinkClick r:id="rId4"/>
              </a:rPr>
              <a:t>QA4EO</a:t>
            </a:r>
            <a:r>
              <a:rPr lang="en-GB" sz="3200" i="0" u="none" strike="noStrike" dirty="0">
                <a:solidFill>
                  <a:srgbClr val="000000"/>
                </a:solidFill>
                <a:effectLst/>
                <a:latin typeface="Georgia" panose="02040502050405020303" pitchFamily="18" charset="0"/>
                <a:cs typeface="Algerian" panose="020F0502020204030204" pitchFamily="34" charset="0"/>
              </a:rPr>
              <a:t>).</a:t>
            </a:r>
            <a:endParaRPr sz="3200" dirty="0">
              <a:latin typeface="Georgia" panose="02040502050405020303" pitchFamily="18" charset="0"/>
              <a:cs typeface="Algerian" panose="020F0502020204030204" pitchFamily="34" charset="0"/>
            </a:endParaRPr>
          </a:p>
        </p:txBody>
      </p:sp>
      <p:sp>
        <p:nvSpPr>
          <p:cNvPr id="2" name="Google Shape;79;p9">
            <a:extLst>
              <a:ext uri="{FF2B5EF4-FFF2-40B4-BE49-F238E27FC236}">
                <a16:creationId xmlns:a16="http://schemas.microsoft.com/office/drawing/2014/main" id="{EEB5BBD0-1E58-A006-5365-146C0A76C6EC}"/>
              </a:ext>
            </a:extLst>
          </p:cNvPr>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CEOS-FRM Definition</a:t>
            </a:r>
            <a:endParaRPr dirty="0"/>
          </a:p>
        </p:txBody>
      </p:sp>
      <p:pic>
        <p:nvPicPr>
          <p:cNvPr id="4" name="Picture 3">
            <a:extLst>
              <a:ext uri="{FF2B5EF4-FFF2-40B4-BE49-F238E27FC236}">
                <a16:creationId xmlns:a16="http://schemas.microsoft.com/office/drawing/2014/main" id="{59BBF7AE-4C63-6161-7165-72287C0BE8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2592" y="5071634"/>
            <a:ext cx="4708162" cy="1349505"/>
          </a:xfrm>
          <a:prstGeom prst="rect">
            <a:avLst/>
          </a:prstGeom>
          <a:ln>
            <a:solidFill>
              <a:srgbClr val="000000"/>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021883E-A5B5-BF6A-A1DF-0B8F9A11F9B2}"/>
              </a:ext>
            </a:extLst>
          </p:cNvPr>
          <p:cNvSpPr txBox="1"/>
          <p:nvPr/>
        </p:nvSpPr>
        <p:spPr>
          <a:xfrm>
            <a:off x="7126237" y="5932734"/>
            <a:ext cx="6179270" cy="400110"/>
          </a:xfrm>
          <a:prstGeom prst="rect">
            <a:avLst/>
          </a:prstGeom>
          <a:noFill/>
        </p:spPr>
        <p:txBody>
          <a:bodyPr wrap="square">
            <a:spAutoFit/>
          </a:bodyPr>
          <a:lstStyle/>
          <a:p>
            <a:r>
              <a:rPr lang="en-GB" sz="2000" b="1" dirty="0">
                <a:effectLst/>
                <a:latin typeface="Arial" panose="020B0604020202020204" pitchFamily="34" charset="0"/>
                <a:ea typeface="Calibri" panose="020F0502020204030204" pitchFamily="34" charset="0"/>
                <a:cs typeface="Times New Roman" panose="02020603050405020304" pitchFamily="18" charset="0"/>
              </a:rPr>
              <a:t>Doi: 10.20944/preprints202308.1421.v1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9;p9"/>
          <p:cNvSpPr txBox="1"/>
          <p:nvPr/>
        </p:nvSpPr>
        <p:spPr>
          <a:xfrm>
            <a:off x="94020" y="11974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CEOS-FRM Principles</a:t>
            </a:r>
            <a:endParaRPr dirty="0"/>
          </a:p>
        </p:txBody>
      </p:sp>
      <p:sp>
        <p:nvSpPr>
          <p:cNvPr id="5" name="Content Placeholder 2"/>
          <p:cNvSpPr txBox="1">
            <a:spLocks/>
          </p:cNvSpPr>
          <p:nvPr/>
        </p:nvSpPr>
        <p:spPr>
          <a:xfrm>
            <a:off x="94020" y="1090888"/>
            <a:ext cx="11574341" cy="517928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Arial" panose="020B0604020202020204" pitchFamily="34" charset="0"/>
                <a:cs typeface="Arial" panose="020B0604020202020204" pitchFamily="34" charset="0"/>
              </a:rPr>
              <a:t>The defining mandatory characteristics for FRM are:</a:t>
            </a:r>
          </a:p>
          <a:p>
            <a:pPr marL="0" indent="0">
              <a:buNone/>
            </a:pPr>
            <a:endParaRPr lang="en-GB" sz="1200" dirty="0">
              <a:latin typeface="Arial" panose="020B0604020202020204" pitchFamily="34" charset="0"/>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FRM measurements should have documented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evidence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of their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 traceability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bias and ass</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ociated</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 uncertainty) to a community agreed reference ideally ti</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ed to the International System of units, SI</a:t>
            </a:r>
            <a:r>
              <a:rPr lang="en-AU" sz="1300" dirty="0">
                <a:effectLst/>
                <a:latin typeface="Arial" panose="020B0604020202020204" pitchFamily="34" charset="0"/>
                <a:ea typeface="Georgia" panose="02040502050405020303" pitchFamily="18" charset="0"/>
                <a:cs typeface="Arial" panose="020B0604020202020204" pitchFamily="34" charset="0"/>
              </a:rPr>
              <a:t>,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(e.g. via a  comparison </a:t>
            </a:r>
            <a:r>
              <a:rPr lang="en-AU" sz="1300" dirty="0">
                <a:effectLst/>
                <a:latin typeface="Arial" panose="020B0604020202020204" pitchFamily="34" charset="0"/>
                <a:ea typeface="Georgia" panose="02040502050405020303" pitchFamily="18" charset="0"/>
                <a:cs typeface="Arial" panose="020B0604020202020204" pitchFamily="34" charset="0"/>
              </a:rPr>
              <a:t>‘</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round robin</a:t>
            </a:r>
            <a:r>
              <a:rPr lang="en-AU" sz="1300" dirty="0">
                <a:effectLst/>
                <a:latin typeface="Arial" panose="020B0604020202020204" pitchFamily="34" charset="0"/>
                <a:ea typeface="Georgia" panose="02040502050405020303" pitchFamily="18" charset="0"/>
                <a:cs typeface="Arial" panose="020B0604020202020204" pitchFamily="34" charset="0"/>
              </a:rPr>
              <a:t>’ or other</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with peers and/or a metrology in</a:t>
            </a:r>
            <a:r>
              <a:rPr lang="en-AU" sz="1300" dirty="0">
                <a:effectLst/>
                <a:latin typeface="Arial" panose="020B0604020202020204" pitchFamily="34" charset="0"/>
                <a:ea typeface="Georgia" panose="02040502050405020303" pitchFamily="18" charset="0"/>
                <a:cs typeface="Arial" panose="020B0604020202020204" pitchFamily="34" charset="0"/>
              </a:rPr>
              <a:t>stitute</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together with regular pre-and post-</a:t>
            </a:r>
            <a:r>
              <a:rPr lang="en-AU" sz="1300" dirty="0">
                <a:effectLst/>
                <a:latin typeface="Arial" panose="020B0604020202020204" pitchFamily="34" charset="0"/>
                <a:ea typeface="Georgia" panose="02040502050405020303" pitchFamily="18" charset="0"/>
                <a:cs typeface="Arial" panose="020B0604020202020204" pitchFamily="34" charset="0"/>
              </a:rPr>
              <a:t>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deployment calibration of instruments)</a:t>
            </a:r>
            <a:r>
              <a:rPr lang="en-AU" sz="1300" dirty="0">
                <a:effectLst/>
                <a:latin typeface="Arial" panose="020B0604020202020204" pitchFamily="34" charset="0"/>
                <a:ea typeface="Georgia" panose="02040502050405020303" pitchFamily="18" charset="0"/>
                <a:cs typeface="Arial" panose="020B0604020202020204" pitchFamily="34" charset="0"/>
              </a:rPr>
              <a:t>. This should be carried out</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using </a:t>
            </a:r>
            <a:r>
              <a:rPr lang="en-AU" sz="1300" dirty="0">
                <a:effectLst/>
                <a:latin typeface="Arial" panose="020B0604020202020204" pitchFamily="34" charset="0"/>
                <a:ea typeface="Georgia" panose="02040502050405020303" pitchFamily="18" charset="0"/>
                <a:cs typeface="Arial" panose="020B0604020202020204" pitchFamily="34" charset="0"/>
              </a:rPr>
              <a:t>SI-traceable ‘metrology’</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standards and/or community recognised best practices, for both inst</a:t>
            </a:r>
            <a:r>
              <a:rPr lang="en-AU" sz="1300" dirty="0">
                <a:effectLst/>
                <a:latin typeface="Arial" panose="020B0604020202020204" pitchFamily="34" charset="0"/>
                <a:ea typeface="Georgia" panose="02040502050405020303" pitchFamily="18" charset="0"/>
                <a:cs typeface="Arial" panose="020B0604020202020204" pitchFamily="34" charset="0"/>
              </a:rPr>
              <a:t>rumentation and observations</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FRM measurements are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independent from the satellite geophysical retrieval process</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 comprehensive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uncertainty budget</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for all FRM instruments, and derived measurements, is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available and maintained</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FRM measurement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protocols, procedures and community-wide quality management practices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(measurement, processing, archive, documents, etc.) are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defined, published and adhered to by FRM instrument deployments</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FRM datasets</a:t>
            </a:r>
            <a:r>
              <a:rPr lang="en-AU" sz="1300" dirty="0">
                <a:effectLst/>
                <a:latin typeface="Arial" panose="020B0604020202020204" pitchFamily="34" charset="0"/>
                <a:ea typeface="Georgia" panose="02040502050405020303" pitchFamily="18" charset="0"/>
                <a:cs typeface="Arial" panose="020B0604020202020204" pitchFamily="34" charset="0"/>
              </a:rPr>
              <a:t>, including metadata and reports documenting processing,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are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accessible to other researchers allowing independent verification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of processing systems;</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FRM d</a:t>
            </a:r>
            <a:r>
              <a:rPr lang="en-AU" sz="1300" dirty="0">
                <a:effectLst/>
                <a:latin typeface="Arial" panose="020B0604020202020204" pitchFamily="34" charset="0"/>
                <a:ea typeface="Georgia" panose="02040502050405020303" pitchFamily="18" charset="0"/>
                <a:cs typeface="Arial" panose="020B0604020202020204" pitchFamily="34" charset="0"/>
              </a:rPr>
              <a:t>atasets</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are required to determine the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on-orbit uncertainty characteristics of satellite</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geophysical measurements via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independent validation activities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and thus representativeness </a:t>
            </a:r>
            <a:r>
              <a:rPr lang="en-AU" sz="1300" dirty="0">
                <a:effectLst/>
                <a:latin typeface="Arial" panose="020B0604020202020204" pitchFamily="34" charset="0"/>
                <a:ea typeface="Georgia" panose="02040502050405020303" pitchFamily="18" charset="0"/>
                <a:cs typeface="Arial" panose="020B0604020202020204" pitchFamily="34" charset="0"/>
              </a:rPr>
              <a:t>and the satellite to FRM comparison process needs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to be documented and the uncertainty assessed</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Note for any indi</a:t>
            </a:r>
            <a:r>
              <a:rPr lang="en-AU" sz="1300" dirty="0">
                <a:effectLst/>
                <a:latin typeface="Arial" panose="020B0604020202020204" pitchFamily="34" charset="0"/>
                <a:ea typeface="Georgia" panose="02040502050405020303" pitchFamily="18" charset="0"/>
                <a:cs typeface="Arial" panose="020B0604020202020204" pitchFamily="34" charset="0"/>
              </a:rPr>
              <a:t>vidual satellite sensor the exact sampling and elements of the comparison process may differ, even within a generic sensor class, but the documentation and evidence to support the uncertainty analysis must be presented in a manner that can be readily interpreted by a user.</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effectLst/>
                <a:latin typeface="Arial" panose="020B0604020202020204" pitchFamily="34" charset="0"/>
                <a:ea typeface="Georgia" panose="02040502050405020303" pitchFamily="18" charset="0"/>
                <a:cs typeface="Arial" panose="020B0604020202020204" pitchFamily="34" charset="0"/>
              </a:rPr>
              <a:t>The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uncertainty of the FRM measurements</a:t>
            </a:r>
            <a:r>
              <a:rPr lang="en-AU" sz="1300" dirty="0">
                <a:effectLst/>
                <a:latin typeface="Arial" panose="020B0604020202020204" pitchFamily="34" charset="0"/>
                <a:ea typeface="Georgia" panose="02040502050405020303" pitchFamily="18" charset="0"/>
                <a:cs typeface="Arial" panose="020B0604020202020204" pitchFamily="34" charset="0"/>
              </a:rPr>
              <a:t>, including the comparison process,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must be commensurate with the requirements of the class of satellite sensor they are specified to support</a:t>
            </a:r>
            <a:r>
              <a:rPr lang="en-AU" sz="1300" dirty="0">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spcBef>
                <a:spcPts val="0"/>
              </a:spcBef>
              <a:buFont typeface="+mj-lt"/>
              <a:buAutoNum type="arabicPeriod"/>
            </a:pP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FRM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datasets are designed to apply to a class of satellite missions. T</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hey are not mission specific</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a:t>
            </a:r>
            <a:endParaRPr lang="en-GB" sz="1300" dirty="0">
              <a:latin typeface="Arial" panose="020B0604020202020204" pitchFamily="34" charset="0"/>
              <a:cs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264519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5EAB9F9C-F905-E78C-77DE-99055910A58E}"/>
              </a:ext>
            </a:extLst>
          </p:cNvPr>
          <p:cNvSpPr txBox="1"/>
          <p:nvPr/>
        </p:nvSpPr>
        <p:spPr>
          <a:xfrm>
            <a:off x="94019" y="119743"/>
            <a:ext cx="965329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CEOS-FRM Endorsement process</a:t>
            </a:r>
            <a:endParaRPr dirty="0"/>
          </a:p>
        </p:txBody>
      </p:sp>
      <p:sp>
        <p:nvSpPr>
          <p:cNvPr id="3" name="TextBox 2">
            <a:extLst>
              <a:ext uri="{FF2B5EF4-FFF2-40B4-BE49-F238E27FC236}">
                <a16:creationId xmlns:a16="http://schemas.microsoft.com/office/drawing/2014/main" id="{8AB07059-3657-D277-3F98-C9F173ABEC43}"/>
              </a:ext>
            </a:extLst>
          </p:cNvPr>
          <p:cNvSpPr txBox="1"/>
          <p:nvPr/>
        </p:nvSpPr>
        <p:spPr>
          <a:xfrm>
            <a:off x="495468" y="1022693"/>
            <a:ext cx="11506200" cy="5847755"/>
          </a:xfrm>
          <a:prstGeom prst="rect">
            <a:avLst/>
          </a:prstGeom>
          <a:noFill/>
        </p:spPr>
        <p:txBody>
          <a:bodyPr wrap="square" rtlCol="0">
            <a:spAutoFit/>
          </a:bodyPr>
          <a:lstStyle/>
          <a:p>
            <a:r>
              <a:rPr lang="en-AU" sz="2000" dirty="0">
                <a:effectLst/>
                <a:latin typeface="Arial" panose="020B0604020202020204" pitchFamily="34" charset="0"/>
                <a:ea typeface="Georgia" panose="02040502050405020303" pitchFamily="18" charset="0"/>
                <a:cs typeface="Arial" panose="020B0604020202020204" pitchFamily="34" charset="0"/>
              </a:rPr>
              <a:t>The proposed  framework takes a pragmatic approach relying on </a:t>
            </a:r>
            <a:r>
              <a:rPr lang="en-AU" sz="2000" b="1" i="1" dirty="0">
                <a:effectLst/>
                <a:latin typeface="Arial" panose="020B0604020202020204" pitchFamily="34" charset="0"/>
                <a:ea typeface="Georgia" panose="02040502050405020303" pitchFamily="18" charset="0"/>
                <a:cs typeface="Arial" panose="020B0604020202020204" pitchFamily="34" charset="0"/>
              </a:rPr>
              <a:t>self-assessment</a:t>
            </a:r>
            <a:r>
              <a:rPr lang="en-AU" sz="2000" dirty="0">
                <a:effectLst/>
                <a:latin typeface="Arial" panose="020B0604020202020204" pitchFamily="34" charset="0"/>
                <a:ea typeface="Georgia" panose="02040502050405020303" pitchFamily="18" charset="0"/>
                <a:cs typeface="Arial" panose="020B0604020202020204" pitchFamily="34" charset="0"/>
              </a:rPr>
              <a:t> and transparency/accessibility of evidence against a set of criteria which are subject to peer </a:t>
            </a:r>
            <a:r>
              <a:rPr lang="en-AU" sz="2000" b="1" i="1" dirty="0">
                <a:effectLst/>
                <a:latin typeface="Arial" panose="020B0604020202020204" pitchFamily="34" charset="0"/>
                <a:ea typeface="Georgia" panose="02040502050405020303" pitchFamily="18" charset="0"/>
                <a:cs typeface="Arial" panose="020B0604020202020204" pitchFamily="34" charset="0"/>
              </a:rPr>
              <a:t>review through a board of experts led by CEOS WGCV</a:t>
            </a:r>
            <a:r>
              <a:rPr lang="en-IT" sz="2000" b="1" i="1" dirty="0">
                <a:effectLst/>
                <a:latin typeface="Arial" panose="020B0604020202020204" pitchFamily="34" charset="0"/>
                <a:cs typeface="Arial" panose="020B0604020202020204" pitchFamily="34" charset="0"/>
              </a:rPr>
              <a:t> </a:t>
            </a:r>
          </a:p>
          <a:p>
            <a:endParaRPr lang="en-IT" sz="2000" dirty="0">
              <a:latin typeface="Arial" panose="020B0604020202020204" pitchFamily="34" charset="0"/>
              <a:cs typeface="Arial" panose="020B0604020202020204" pitchFamily="34" charset="0"/>
            </a:endParaRPr>
          </a:p>
          <a:p>
            <a:r>
              <a:rPr lang="en-AU" sz="2000" dirty="0">
                <a:effectLst/>
                <a:latin typeface="Arial" panose="020B0604020202020204" pitchFamily="34" charset="0"/>
                <a:ea typeface="Georgia" panose="02040502050405020303" pitchFamily="18" charset="0"/>
                <a:cs typeface="Arial" panose="020B0604020202020204" pitchFamily="34" charset="0"/>
              </a:rPr>
              <a:t>In order to be flexible, maximise inclusivity and encourage the development and evolution of FRM from new or existing teams compliance with criteria will be based on a </a:t>
            </a:r>
            <a:r>
              <a:rPr lang="en-AU" sz="2000" b="1" i="1" dirty="0">
                <a:effectLst/>
                <a:latin typeface="Arial" panose="020B0604020202020204" pitchFamily="34" charset="0"/>
                <a:ea typeface="Georgia" panose="02040502050405020303" pitchFamily="18" charset="0"/>
                <a:cs typeface="Arial" panose="020B0604020202020204" pitchFamily="34" charset="0"/>
              </a:rPr>
              <a:t>gradation scaling rather than a simple pass/fail</a:t>
            </a:r>
            <a:r>
              <a:rPr lang="en-IT" sz="2000" b="1" i="1" dirty="0">
                <a:effectLst/>
                <a:latin typeface="Arial" panose="020B0604020202020204" pitchFamily="34" charset="0"/>
                <a:cs typeface="Arial" panose="020B0604020202020204" pitchFamily="34" charset="0"/>
              </a:rPr>
              <a:t> </a:t>
            </a:r>
          </a:p>
          <a:p>
            <a:endParaRPr lang="en-IT" sz="2000" dirty="0">
              <a:latin typeface="Arial" panose="020B0604020202020204" pitchFamily="34" charset="0"/>
              <a:cs typeface="Arial" panose="020B0604020202020204" pitchFamily="34" charset="0"/>
            </a:endParaRPr>
          </a:p>
          <a:p>
            <a:r>
              <a:rPr lang="en-AU" sz="2000" dirty="0">
                <a:effectLst/>
                <a:latin typeface="Arial" panose="020B0604020202020204" pitchFamily="34" charset="0"/>
                <a:ea typeface="Georgia" panose="02040502050405020303" pitchFamily="18" charset="0"/>
                <a:cs typeface="Arial" panose="020B0604020202020204" pitchFamily="34" charset="0"/>
              </a:rPr>
              <a:t>The degree of compliance and associated gradation can then be presented in a </a:t>
            </a:r>
            <a:r>
              <a:rPr lang="en-AU" sz="2000" b="1" i="1" dirty="0">
                <a:effectLst/>
                <a:latin typeface="Arial" panose="020B0604020202020204" pitchFamily="34" charset="0"/>
                <a:ea typeface="Georgia" panose="02040502050405020303" pitchFamily="18" charset="0"/>
                <a:cs typeface="Arial" panose="020B0604020202020204" pitchFamily="34" charset="0"/>
              </a:rPr>
              <a:t>Maturity Matrix model</a:t>
            </a:r>
            <a:r>
              <a:rPr lang="en-AU" sz="2000" dirty="0">
                <a:effectLst/>
                <a:latin typeface="Arial" panose="020B0604020202020204" pitchFamily="34" charset="0"/>
                <a:ea typeface="Georgia" panose="02040502050405020303" pitchFamily="18" charset="0"/>
                <a:cs typeface="Arial" panose="020B0604020202020204" pitchFamily="34" charset="0"/>
              </a:rPr>
              <a:t> - EDAP like to allow intended users of the FRM to assess suitability for their application and indeed funders to decide on where and what aspects to focus any investment. The matrix model provides a visual ‘simple’ assessment of the state of any FRM for all given criteria making visible where it is mature and where evolution and effort needs to be expended.</a:t>
            </a:r>
          </a:p>
          <a:p>
            <a:endParaRPr lang="en-AU" sz="2000" dirty="0">
              <a:latin typeface="Arial" panose="020B0604020202020204" pitchFamily="34" charset="0"/>
              <a:ea typeface="Cambria" panose="02040503050406030204" pitchFamily="18" charset="0"/>
              <a:cs typeface="Arial" panose="020B0604020202020204" pitchFamily="34" charset="0"/>
            </a:endParaRPr>
          </a:p>
          <a:p>
            <a:r>
              <a:rPr lang="en-AU" sz="2000" dirty="0">
                <a:effectLst/>
                <a:latin typeface="Arial" panose="020B0604020202020204" pitchFamily="34" charset="0"/>
                <a:ea typeface="Georgia" panose="02040502050405020303" pitchFamily="18" charset="0"/>
                <a:cs typeface="Arial" panose="020B0604020202020204" pitchFamily="34" charset="0"/>
              </a:rPr>
              <a:t>In addition to this broad-based summary an overall </a:t>
            </a:r>
            <a:r>
              <a:rPr lang="en-AU" sz="2000" b="1" i="1" dirty="0">
                <a:effectLst/>
                <a:latin typeface="Arial" panose="020B0604020202020204" pitchFamily="34" charset="0"/>
                <a:ea typeface="Georgia" panose="02040502050405020303" pitchFamily="18" charset="0"/>
                <a:cs typeface="Arial" panose="020B0604020202020204" pitchFamily="34" charset="0"/>
              </a:rPr>
              <a:t>classification of the degree of compliance </a:t>
            </a:r>
            <a:r>
              <a:rPr lang="en-AU" sz="2000" dirty="0">
                <a:effectLst/>
                <a:latin typeface="Arial" panose="020B0604020202020204" pitchFamily="34" charset="0"/>
                <a:ea typeface="Georgia" panose="02040502050405020303" pitchFamily="18" charset="0"/>
                <a:cs typeface="Arial" panose="020B0604020202020204" pitchFamily="34" charset="0"/>
              </a:rPr>
              <a:t>will be provided based on meeting specific gradations for particular criteria</a:t>
            </a:r>
            <a:r>
              <a:rPr lang="en-AU" sz="2000" dirty="0">
                <a:latin typeface="Arial" panose="020B0604020202020204" pitchFamily="34" charset="0"/>
                <a:ea typeface="Georgia" panose="02040502050405020303" pitchFamily="18" charset="0"/>
                <a:cs typeface="Arial" panose="020B0604020202020204" pitchFamily="34" charset="0"/>
              </a:rPr>
              <a:t> (see slide )</a:t>
            </a:r>
          </a:p>
          <a:p>
            <a:endParaRPr lang="en-AU" sz="2000" dirty="0">
              <a:effectLst/>
              <a:latin typeface="Arial" panose="020B0604020202020204" pitchFamily="34" charset="0"/>
              <a:ea typeface="Cambria" panose="02040503050406030204" pitchFamily="18" charset="0"/>
              <a:cs typeface="Arial" panose="020B0604020202020204" pitchFamily="34" charset="0"/>
            </a:endParaRPr>
          </a:p>
          <a:p>
            <a:r>
              <a:rPr lang="en-AU" sz="2000" dirty="0">
                <a:latin typeface="Arial" panose="020B0604020202020204" pitchFamily="34" charset="0"/>
                <a:ea typeface="Cambria" panose="02040503050406030204" pitchFamily="18" charset="0"/>
                <a:cs typeface="Arial" panose="020B0604020202020204" pitchFamily="34" charset="0"/>
              </a:rPr>
              <a:t>An on-line catalogue will be provided by CEOS to host the listing of endorsed FRM measurements</a:t>
            </a:r>
            <a:endParaRPr lang="en-IT" sz="2000" dirty="0">
              <a:effectLst/>
              <a:latin typeface="Arial" panose="020B0604020202020204" pitchFamily="34" charset="0"/>
              <a:ea typeface="Cambria" panose="02040503050406030204" pitchFamily="18" charset="0"/>
              <a:cs typeface="Arial" panose="020B0604020202020204" pitchFamily="34" charset="0"/>
            </a:endParaRPr>
          </a:p>
          <a:p>
            <a:endParaRPr lang="en-IT" dirty="0"/>
          </a:p>
        </p:txBody>
      </p:sp>
    </p:spTree>
    <p:extLst>
      <p:ext uri="{BB962C8B-B14F-4D97-AF65-F5344CB8AC3E}">
        <p14:creationId xmlns:p14="http://schemas.microsoft.com/office/powerpoint/2010/main" val="7241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0ED3AE59-018D-BC21-B665-8CE1BDEBB2C9}"/>
              </a:ext>
            </a:extLst>
          </p:cNvPr>
          <p:cNvSpPr txBox="1"/>
          <p:nvPr/>
        </p:nvSpPr>
        <p:spPr>
          <a:xfrm>
            <a:off x="94020" y="11974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CEOS-FRM Maturity Matrix</a:t>
            </a:r>
            <a:endParaRPr dirty="0"/>
          </a:p>
        </p:txBody>
      </p:sp>
      <p:pic>
        <p:nvPicPr>
          <p:cNvPr id="7" name="Picture 6" descr="A picture containing text, screenshot, font, number&#10;&#10;Description automatically generated">
            <a:extLst>
              <a:ext uri="{FF2B5EF4-FFF2-40B4-BE49-F238E27FC236}">
                <a16:creationId xmlns:a16="http://schemas.microsoft.com/office/drawing/2014/main" id="{E82A6C80-F571-DCE4-C53C-8B77C54F31AB}"/>
              </a:ext>
            </a:extLst>
          </p:cNvPr>
          <p:cNvPicPr>
            <a:picLocks noChangeAspect="1"/>
          </p:cNvPicPr>
          <p:nvPr/>
        </p:nvPicPr>
        <p:blipFill>
          <a:blip r:embed="rId2"/>
          <a:stretch>
            <a:fillRect/>
          </a:stretch>
        </p:blipFill>
        <p:spPr>
          <a:xfrm>
            <a:off x="113170" y="1141873"/>
            <a:ext cx="9814045" cy="3989685"/>
          </a:xfrm>
          <a:prstGeom prst="rect">
            <a:avLst/>
          </a:prstGeom>
        </p:spPr>
      </p:pic>
      <p:pic>
        <p:nvPicPr>
          <p:cNvPr id="9" name="Picture 8" descr="A picture containing text, screenshot, font, number&#10;&#10;Description automatically generated">
            <a:extLst>
              <a:ext uri="{FF2B5EF4-FFF2-40B4-BE49-F238E27FC236}">
                <a16:creationId xmlns:a16="http://schemas.microsoft.com/office/drawing/2014/main" id="{6010CB36-417D-2F3F-1809-88469C1485AF}"/>
              </a:ext>
            </a:extLst>
          </p:cNvPr>
          <p:cNvPicPr>
            <a:picLocks noChangeAspect="1"/>
          </p:cNvPicPr>
          <p:nvPr/>
        </p:nvPicPr>
        <p:blipFill>
          <a:blip r:embed="rId3"/>
          <a:stretch>
            <a:fillRect/>
          </a:stretch>
        </p:blipFill>
        <p:spPr>
          <a:xfrm>
            <a:off x="2264785" y="4640239"/>
            <a:ext cx="2641600" cy="1828800"/>
          </a:xfrm>
          <a:prstGeom prst="rect">
            <a:avLst/>
          </a:prstGeom>
        </p:spPr>
      </p:pic>
      <p:sp>
        <p:nvSpPr>
          <p:cNvPr id="4" name="TextBox 3">
            <a:extLst>
              <a:ext uri="{FF2B5EF4-FFF2-40B4-BE49-F238E27FC236}">
                <a16:creationId xmlns:a16="http://schemas.microsoft.com/office/drawing/2014/main" id="{417846ED-917F-204E-FDD9-4F030E8C7D19}"/>
              </a:ext>
            </a:extLst>
          </p:cNvPr>
          <p:cNvSpPr txBox="1"/>
          <p:nvPr/>
        </p:nvSpPr>
        <p:spPr>
          <a:xfrm>
            <a:off x="5229519" y="5323245"/>
            <a:ext cx="617927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2400" b="1" i="0" u="none" strike="noStrike" kern="0" cap="none" spc="0" normalizeH="0" baseline="0" noProof="0" dirty="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a:t>Draft Framework document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sng" strike="noStrike" kern="0" cap="none" spc="0" normalizeH="0" baseline="0" noProof="0" dirty="0">
                <a:ln>
                  <a:noFill/>
                </a:ln>
                <a:solidFill>
                  <a:srgbClr val="DCA10D"/>
                </a:solidFill>
                <a:effectLst/>
                <a:uLnTx/>
                <a:uFillTx/>
                <a:latin typeface="Arial" panose="020B0604020202020204" pitchFamily="34" charset="0"/>
                <a:cs typeface="Arial" panose="020B0604020202020204" pitchFamily="34" charset="0"/>
                <a:sym typeface="Arial"/>
                <a:hlinkClick r:id="rId4"/>
              </a:rPr>
              <a:t>https://docs.google.com/document/d/1OLJGUgErsFpNFGuqhlGrBBEpYF7q2mWi/edit#heading=h.2bn6wsx</a:t>
            </a:r>
            <a:endParaRPr kumimoji="0" lang="en-GB" sz="1600" b="0" i="0" u="none" strike="noStrike" kern="0" cap="none" spc="0" normalizeH="0" baseline="0" noProof="0" dirty="0">
              <a:ln>
                <a:noFill/>
              </a:ln>
              <a:solidFill>
                <a:srgbClr val="DCA10D"/>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25791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BB6911-6DFF-CB02-885E-2ECC4A709EC5}"/>
              </a:ext>
            </a:extLst>
          </p:cNvPr>
          <p:cNvSpPr txBox="1"/>
          <p:nvPr/>
        </p:nvSpPr>
        <p:spPr>
          <a:xfrm>
            <a:off x="110764" y="160255"/>
            <a:ext cx="9495150" cy="584775"/>
          </a:xfrm>
          <a:prstGeom prst="rect">
            <a:avLst/>
          </a:prstGeom>
          <a:noFill/>
        </p:spPr>
        <p:txBody>
          <a:bodyPr wrap="square">
            <a:spAutoFit/>
          </a:bodyPr>
          <a:lstStyle/>
          <a:p>
            <a:r>
              <a:rPr lang="en-GB" sz="1400" dirty="0">
                <a:solidFill>
                  <a:schemeClr val="lt1"/>
                </a:solidFill>
              </a:rPr>
              <a:t> </a:t>
            </a:r>
            <a:r>
              <a:rPr lang="en-GB" sz="3200" dirty="0">
                <a:solidFill>
                  <a:schemeClr val="lt1"/>
                </a:solidFill>
              </a:rPr>
              <a:t>Catalogue descriptor &amp; basis for FRM assessment</a:t>
            </a:r>
            <a:endParaRPr lang="en-GB" sz="3200" dirty="0"/>
          </a:p>
        </p:txBody>
      </p:sp>
      <p:sp>
        <p:nvSpPr>
          <p:cNvPr id="6" name="TextBox 5">
            <a:extLst>
              <a:ext uri="{FF2B5EF4-FFF2-40B4-BE49-F238E27FC236}">
                <a16:creationId xmlns:a16="http://schemas.microsoft.com/office/drawing/2014/main" id="{FCE9CC88-2962-4606-143F-BBD876A46D2E}"/>
              </a:ext>
            </a:extLst>
          </p:cNvPr>
          <p:cNvSpPr txBox="1"/>
          <p:nvPr/>
        </p:nvSpPr>
        <p:spPr>
          <a:xfrm>
            <a:off x="248240" y="1137899"/>
            <a:ext cx="11840066" cy="5105693"/>
          </a:xfrm>
          <a:prstGeom prst="rect">
            <a:avLst/>
          </a:prstGeom>
          <a:noFill/>
        </p:spPr>
        <p:txBody>
          <a:bodyPr wrap="square">
            <a:spAutoFit/>
          </a:bodyPr>
          <a:lstStyle/>
          <a:p>
            <a:pPr algn="just">
              <a:lnSpc>
                <a:spcPct val="115000"/>
              </a:lnSpc>
              <a:spcAft>
                <a:spcPts val="1000"/>
              </a:spcAft>
            </a:pPr>
            <a:r>
              <a:rPr lang="en-GB" sz="2800" b="1" dirty="0">
                <a:solidFill>
                  <a:srgbClr val="0070C0"/>
                </a:solidFill>
                <a:effectLst/>
                <a:latin typeface="Arial" panose="020B0604020202020204" pitchFamily="34" charset="0"/>
                <a:ea typeface="Georgia" panose="02040502050405020303" pitchFamily="18" charset="0"/>
                <a:cs typeface="Arial" panose="020B0604020202020204" pitchFamily="34" charset="0"/>
              </a:rPr>
              <a:t>Initial</a:t>
            </a:r>
            <a:r>
              <a:rPr lang="en-GB" sz="2800" b="1" dirty="0">
                <a:solidFill>
                  <a:srgbClr val="0070C0"/>
                </a:solidFill>
                <a:effectLst/>
                <a:latin typeface="Georgia" panose="02040502050405020303" pitchFamily="18" charset="0"/>
                <a:ea typeface="Georgia" panose="02040502050405020303" pitchFamily="18" charset="0"/>
                <a:cs typeface="Georgia" panose="02040502050405020303" pitchFamily="18" charset="0"/>
              </a:rPr>
              <a:t> description of FRM as a pre-cursor to MM and to facilitate on-line search</a:t>
            </a:r>
          </a:p>
          <a:p>
            <a:pPr algn="just">
              <a:lnSpc>
                <a:spcPct val="115000"/>
              </a:lnSpc>
              <a:spcAft>
                <a:spcPts val="1000"/>
              </a:spcAft>
            </a:pPr>
            <a:endParaRPr lang="en-GB" sz="2000" b="1" dirty="0">
              <a:solidFill>
                <a:srgbClr val="0070C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gn="just">
              <a:lnSpc>
                <a:spcPct val="115000"/>
              </a:lnSpc>
              <a:spcAft>
                <a:spcPts val="1000"/>
              </a:spcAft>
              <a:buFont typeface="+mj-lt"/>
              <a:buAutoNum type="arabicPeriod"/>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FRM measurand (FRM4?):</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  what is the FRM measurand? e.g. surface reflectance, Total Column CO2, Land surface Temp etc. </a:t>
            </a:r>
          </a:p>
          <a:p>
            <a:pPr marL="342900" lvl="0" indent="-342900" algn="just">
              <a:lnSpc>
                <a:spcPct val="115000"/>
              </a:lnSpc>
              <a:spcAft>
                <a:spcPts val="1000"/>
              </a:spcAft>
              <a:buFont typeface="+mj-lt"/>
              <a:buAutoNum type="arabicPeriod"/>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For what ‘class’ or classes of sensors:  </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V-high resolution imager, Medium resolution imager, Lidar, Atmospheric spectrometer etc. </a:t>
            </a:r>
          </a:p>
          <a:p>
            <a:pPr marL="342900" lvl="0" indent="-342900" algn="just">
              <a:lnSpc>
                <a:spcPct val="115000"/>
              </a:lnSpc>
              <a:buFont typeface="+mj-lt"/>
              <a:buAutoNum type="arabicPeriod"/>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Nature of FRM:</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 </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742950" lvl="1" indent="-285750" algn="just">
              <a:lnSpc>
                <a:spcPct val="115000"/>
              </a:lnSpc>
              <a:buFont typeface="+mj-lt"/>
              <a:buAutoNum type="alphaLcPeriod"/>
            </a:pP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Near continuous sampling from a fixed location, A network of near continuous sampling ‘sites’, Instrument/method ‘campaign’ based</a:t>
            </a:r>
          </a:p>
          <a:p>
            <a:pPr marL="742950" lvl="1" indent="-285750" algn="just">
              <a:lnSpc>
                <a:spcPct val="115000"/>
              </a:lnSpc>
              <a:buFont typeface="+mj-lt"/>
              <a:buAutoNum type="alphaLcPeriod"/>
            </a:pP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742950" lvl="1" indent="-285750" algn="just">
              <a:lnSpc>
                <a:spcPct val="115000"/>
              </a:lnSpc>
              <a:buFont typeface="+mj-lt"/>
              <a:buAutoNum type="alphaLcPeriod"/>
            </a:pP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from surface based sensor, Airborne, space, autonomous, operator </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9177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B505AC-50F4-00B1-10DB-3E6E788C70AA}"/>
              </a:ext>
            </a:extLst>
          </p:cNvPr>
          <p:cNvSpPr txBox="1"/>
          <p:nvPr/>
        </p:nvSpPr>
        <p:spPr>
          <a:xfrm>
            <a:off x="1055801" y="1864261"/>
            <a:ext cx="10275217" cy="3986412"/>
          </a:xfrm>
          <a:prstGeom prst="rect">
            <a:avLst/>
          </a:prstGeom>
          <a:noFill/>
        </p:spPr>
        <p:txBody>
          <a:bodyPr wrap="square">
            <a:spAutoFit/>
          </a:bodyPr>
          <a:lstStyle/>
          <a:p>
            <a:pPr marL="457200" lvl="0" indent="-457200" algn="just">
              <a:lnSpc>
                <a:spcPct val="115000"/>
              </a:lnSpc>
              <a:spcAft>
                <a:spcPts val="1000"/>
              </a:spcAft>
              <a:buFont typeface="+mj-lt"/>
              <a:buAutoNum type="arabicPeriod" startAt="4"/>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Best Achievable Uncertainties:</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  What uncertainty can be achieved for the measurand for the defined class of sensor (including representativeness for the class of sensor but not sensor specific uncertainties).</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457200" lvl="0" indent="-457200" algn="just">
              <a:lnSpc>
                <a:spcPct val="115000"/>
              </a:lnSpc>
              <a:spcAft>
                <a:spcPts val="1000"/>
              </a:spcAft>
              <a:buFont typeface="+mj-lt"/>
              <a:buAutoNum type="arabicPeriod" startAt="4"/>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FRM Owner/operator Contact details:  </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Means to communicate with those responsible for all the information relating to the FRM.</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457200" lvl="0" indent="-457200" algn="just">
              <a:lnSpc>
                <a:spcPct val="115000"/>
              </a:lnSpc>
              <a:spcAft>
                <a:spcPts val="1000"/>
              </a:spcAft>
              <a:buFont typeface="+mj-lt"/>
              <a:buAutoNum type="arabicPeriod" startAt="4"/>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Access to FRM data</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 URL (or other) means to obtain FRM data and documentary evidence of FRM characteristics.</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457200" lvl="0" indent="-457200" algn="just">
              <a:lnSpc>
                <a:spcPct val="115000"/>
              </a:lnSpc>
              <a:spcAft>
                <a:spcPts val="1000"/>
              </a:spcAft>
              <a:buFont typeface="+mj-lt"/>
              <a:buAutoNum type="arabicPeriod" startAt="4"/>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Approximate start of FRM ‘like’ operations: </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When did measurements of this type e.g. how long has site existed, team being doing measurements etc even if not fully FRM compliant.</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FC7FA234-1FF5-A7E4-5BAD-89DD2EA0EC29}"/>
              </a:ext>
            </a:extLst>
          </p:cNvPr>
          <p:cNvSpPr txBox="1"/>
          <p:nvPr/>
        </p:nvSpPr>
        <p:spPr>
          <a:xfrm>
            <a:off x="110764" y="160255"/>
            <a:ext cx="9495150" cy="584775"/>
          </a:xfrm>
          <a:prstGeom prst="rect">
            <a:avLst/>
          </a:prstGeom>
          <a:noFill/>
        </p:spPr>
        <p:txBody>
          <a:bodyPr wrap="square">
            <a:spAutoFit/>
          </a:bodyPr>
          <a:lstStyle/>
          <a:p>
            <a:r>
              <a:rPr lang="en-GB" sz="1400" dirty="0">
                <a:solidFill>
                  <a:schemeClr val="lt1"/>
                </a:solidFill>
              </a:rPr>
              <a:t> </a:t>
            </a:r>
            <a:r>
              <a:rPr lang="en-GB" sz="3200" dirty="0">
                <a:solidFill>
                  <a:schemeClr val="lt1"/>
                </a:solidFill>
              </a:rPr>
              <a:t>Catalogue descriptor &amp; basis for FRM assessment</a:t>
            </a:r>
            <a:endParaRPr lang="en-GB" sz="3200" dirty="0"/>
          </a:p>
        </p:txBody>
      </p:sp>
    </p:spTree>
    <p:extLst>
      <p:ext uri="{BB962C8B-B14F-4D97-AF65-F5344CB8AC3E}">
        <p14:creationId xmlns:p14="http://schemas.microsoft.com/office/powerpoint/2010/main" val="732904936"/>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D7B069EB2A704A88D5B8E02CDCC770" ma:contentTypeVersion="14" ma:contentTypeDescription="Create a new document." ma:contentTypeScope="" ma:versionID="8a7fb5fa94fed1ebce256e0960b6dede">
  <xsd:schema xmlns:xsd="http://www.w3.org/2001/XMLSchema" xmlns:xs="http://www.w3.org/2001/XMLSchema" xmlns:p="http://schemas.microsoft.com/office/2006/metadata/properties" xmlns:ns2="422a34e8-3ad7-4c9f-bd81-842a641ced26" xmlns:ns3="8269dbf6-4742-4cc4-bf12-7177fbd7aaab" targetNamespace="http://schemas.microsoft.com/office/2006/metadata/properties" ma:root="true" ma:fieldsID="c9649d09cf456a7457943c5c103e4a86" ns2:_="" ns3:_="">
    <xsd:import namespace="422a34e8-3ad7-4c9f-bd81-842a641ced26"/>
    <xsd:import namespace="8269dbf6-4742-4cc4-bf12-7177fbd7aa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a34e8-3ad7-4c9f-bd81-842a641ced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82bccc2-81de-48e5-8e7d-e3401e24a5f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9dbf6-4742-4cc4-bf12-7177fbd7aa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6b96d77-3c27-445b-b92e-08dbda16909c}" ma:internalName="TaxCatchAll" ma:showField="CatchAllData" ma:web="8269dbf6-4742-4cc4-bf12-7177fbd7aa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2a34e8-3ad7-4c9f-bd81-842a641ced26">
      <Terms xmlns="http://schemas.microsoft.com/office/infopath/2007/PartnerControls"/>
    </lcf76f155ced4ddcb4097134ff3c332f>
    <TaxCatchAll xmlns="8269dbf6-4742-4cc4-bf12-7177fbd7aaab" xsi:nil="true"/>
  </documentManagement>
</p:properties>
</file>

<file path=customXml/itemProps1.xml><?xml version="1.0" encoding="utf-8"?>
<ds:datastoreItem xmlns:ds="http://schemas.openxmlformats.org/officeDocument/2006/customXml" ds:itemID="{BEFB226A-FE7E-4026-87B5-BF17F418D5EA}"/>
</file>

<file path=customXml/itemProps2.xml><?xml version="1.0" encoding="utf-8"?>
<ds:datastoreItem xmlns:ds="http://schemas.openxmlformats.org/officeDocument/2006/customXml" ds:itemID="{1E04A1A6-1ACC-4DDD-879D-D9391F3D1BF2}"/>
</file>

<file path=customXml/itemProps3.xml><?xml version="1.0" encoding="utf-8"?>
<ds:datastoreItem xmlns:ds="http://schemas.openxmlformats.org/officeDocument/2006/customXml" ds:itemID="{1F28A4DC-D19D-47F3-85E4-F03D247611ED}"/>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3401</TotalTime>
  <Words>2411</Words>
  <Application>Microsoft Office PowerPoint</Application>
  <PresentationFormat>Widescreen</PresentationFormat>
  <Paragraphs>171</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Cambria</vt:lpstr>
      <vt:lpstr>Courier New</vt:lpstr>
      <vt:lpstr>Georgia</vt:lpstr>
      <vt:lpstr>Helvetica Neue</vt:lpstr>
      <vt:lpstr>Noto Sans Symbols</vt:lpstr>
      <vt:lpstr>ceos</vt:lpstr>
      <vt:lpstr>WGCV-52  (IVOS 35 Roadmap (Draft) towards an Assessment Framework for CEOS-Fiducial Reference Measurements (FRM)</vt:lpstr>
      <vt:lpstr>Background and Objectives </vt:lpstr>
      <vt:lpstr>Background and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WGCV-52 Presentation Template and Guidance</dc:title>
  <dc:creator>Nigel Fox</dc:creator>
  <cp:lastModifiedBy>Nigel Fox</cp:lastModifiedBy>
  <cp:revision>7</cp:revision>
  <dcterms:modified xsi:type="dcterms:W3CDTF">2023-09-25T20:55:23Z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2023-05-31T09:13:24Z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eb55ef94-ecdb-43cb-8064-d76bc1e5fe98</vt:lpwstr>
  </property>
  <property fmtid="{D5CDD505-2E9C-101B-9397-08002B2CF9AE}" pid="8" name="MSIP_Label_9df4b5af-ab42-45d5-91e7-45583bed1b2a_ContentBits">
    <vt:lpwstr>0</vt:lpwstr>
  </property>
  <property fmtid="{D5CDD505-2E9C-101B-9397-08002B2CF9AE}" pid="9" name="ContentTypeId">
    <vt:lpwstr>0x010100B4D7B069EB2A704A88D5B8E02CDCC770</vt:lpwstr>
  </property>
</Properties>
</file>