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0"/>
  </p:notesMasterIdLst>
  <p:sldIdLst>
    <p:sldId id="256" r:id="rId3"/>
    <p:sldId id="290" r:id="rId4"/>
    <p:sldId id="294" r:id="rId5"/>
    <p:sldId id="681" r:id="rId6"/>
    <p:sldId id="682" r:id="rId7"/>
    <p:sldId id="683" r:id="rId8"/>
    <p:sldId id="684" r:id="rId9"/>
    <p:sldId id="285" r:id="rId10"/>
    <p:sldId id="259" r:id="rId11"/>
    <p:sldId id="260" r:id="rId12"/>
    <p:sldId id="685" r:id="rId13"/>
    <p:sldId id="686" r:id="rId14"/>
    <p:sldId id="293" r:id="rId15"/>
    <p:sldId id="263" r:id="rId16"/>
    <p:sldId id="687" r:id="rId17"/>
    <p:sldId id="688" r:id="rId18"/>
    <p:sldId id="678" r:id="rId1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681" autoAdjust="0"/>
  </p:normalViewPr>
  <p:slideViewPr>
    <p:cSldViewPr>
      <p:cViewPr varScale="1">
        <p:scale>
          <a:sx n="68" d="100"/>
          <a:sy n="68" d="100"/>
        </p:scale>
        <p:origin x="4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83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8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2265730"/>
            <a:ext cx="6216118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4824249"/>
            <a:ext cx="4043667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968440"/>
            <a:ext cx="5063603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3588" y="-14542"/>
            <a:ext cx="9149373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5311498"/>
            <a:ext cx="2054172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3618806" y="-81057"/>
            <a:ext cx="5455273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129518" y="5115803"/>
            <a:ext cx="1719709" cy="1775105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4617889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8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7"/>
            <a:ext cx="1520925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6574604"/>
            <a:ext cx="9145333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6540437"/>
            <a:ext cx="9147378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9" y="6574605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558534"/>
            <a:ext cx="862155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148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38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7"/>
            <a:ext cx="1520925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6574604"/>
            <a:ext cx="9145333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6540437"/>
            <a:ext cx="9147378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445923"/>
            <a:ext cx="4131756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445923"/>
            <a:ext cx="4131756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7699249" y="6574605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148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18288" y="6562800"/>
            <a:ext cx="369417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41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7"/>
            <a:ext cx="1520925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6574604"/>
            <a:ext cx="9145333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6540437"/>
            <a:ext cx="9147378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9" y="6574605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148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18288" y="6562800"/>
            <a:ext cx="369417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11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9144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7"/>
            <a:ext cx="1520925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333" y="6574604"/>
            <a:ext cx="9145333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3378" y="6540437"/>
            <a:ext cx="9147378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3885009" y="1373852"/>
            <a:ext cx="462915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629841" y="1373852"/>
            <a:ext cx="2949178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7699249" y="6574605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148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18288" y="6562800"/>
            <a:ext cx="369417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153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43775" y="111657"/>
            <a:ext cx="1520925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6574604"/>
            <a:ext cx="9145333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6540437"/>
            <a:ext cx="9147378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34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09516" y="1419496"/>
            <a:ext cx="84894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Working Group on Calibration and Validation (WGCV)</a:t>
            </a:r>
            <a:br>
              <a:rPr lang="en-US" sz="3200" b="1" dirty="0">
                <a:solidFill>
                  <a:srgbClr val="FFFFFF"/>
                </a:solidFill>
              </a:rPr>
            </a:br>
            <a:br>
              <a:rPr lang="en-US" sz="10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Infrared Visible and Optical Sensors (IVOS) subgroup: 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#35</a:t>
            </a:r>
            <a:br>
              <a:rPr lang="en-US" sz="3200" dirty="0"/>
            </a:b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0089" y="4343400"/>
            <a:ext cx="4810858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Nigel Fox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NPL (with UKSA support)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DLR,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2023</a:t>
            </a: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A0E07-01EF-4266-9147-642C14D7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IVOS: Vision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939342-E6D6-4349-A562-DCD4F546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36" y="1143000"/>
            <a:ext cx="8621316" cy="34968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To facilitate the provision of ‘fit for purpose’ information through enabling data interoperability and performance assessment through an ‘operational’ CEOS coordinated &amp; internationally harmonised Cal/Val infrastructure consistent with QA4EO principles.</a:t>
            </a:r>
          </a:p>
          <a:p>
            <a:pPr>
              <a:defRPr/>
            </a:pPr>
            <a:r>
              <a:rPr lang="en-GB" sz="1800" b="1" i="1" dirty="0"/>
              <a:t>Pre-flight characterisation &amp; calibration</a:t>
            </a:r>
          </a:p>
          <a:p>
            <a:pPr>
              <a:defRPr/>
            </a:pPr>
            <a:r>
              <a:rPr lang="en-GB" sz="1800" b="1" i="1" dirty="0"/>
              <a:t>Test – sites</a:t>
            </a:r>
          </a:p>
          <a:p>
            <a:pPr>
              <a:defRPr/>
            </a:pPr>
            <a:r>
              <a:rPr lang="en-GB" sz="1800" b="1" i="1" dirty="0"/>
              <a:t>Comparisons</a:t>
            </a:r>
          </a:p>
          <a:p>
            <a:pPr>
              <a:defRPr/>
            </a:pPr>
            <a:r>
              <a:rPr lang="en-GB" sz="1800" b="1" i="1" dirty="0"/>
              <a:t>Agreed methodologies</a:t>
            </a:r>
          </a:p>
          <a:p>
            <a:pPr>
              <a:defRPr/>
            </a:pPr>
            <a:r>
              <a:rPr lang="en-GB" sz="1800" b="1" i="1" dirty="0"/>
              <a:t>Community </a:t>
            </a:r>
            <a:r>
              <a:rPr lang="en-GB" sz="1800" b="1" i="1" u="sng" dirty="0"/>
              <a:t>Good </a:t>
            </a:r>
            <a:r>
              <a:rPr lang="en-GB" sz="1800" b="1" i="1" dirty="0"/>
              <a:t>Practises</a:t>
            </a:r>
          </a:p>
          <a:p>
            <a:pPr>
              <a:defRPr/>
            </a:pPr>
            <a:r>
              <a:rPr lang="en-GB" sz="1800" b="1" i="1" dirty="0"/>
              <a:t>Interchangeable/readable formats</a:t>
            </a:r>
          </a:p>
          <a:p>
            <a:pPr>
              <a:defRPr/>
            </a:pPr>
            <a:r>
              <a:rPr lang="en-GB" sz="1800" b="1" i="1" dirty="0"/>
              <a:t>Results/metadata - databases  </a:t>
            </a:r>
          </a:p>
          <a:p>
            <a:pPr>
              <a:defRPr/>
            </a:pPr>
            <a:r>
              <a:rPr lang="en-GB" sz="1800" b="1" i="1" dirty="0"/>
              <a:t>Shared learning</a:t>
            </a:r>
          </a:p>
          <a:p>
            <a:pPr>
              <a:defRPr/>
            </a:pPr>
            <a:r>
              <a:rPr lang="en-GB" sz="1800" b="1" i="1" dirty="0"/>
              <a:t>Recommendations as appropriate</a:t>
            </a:r>
          </a:p>
          <a:p>
            <a:pPr>
              <a:defRPr/>
            </a:pPr>
            <a:endParaRPr lang="en-GB" sz="1500" b="1" i="1" dirty="0"/>
          </a:p>
          <a:p>
            <a:pPr>
              <a:defRPr/>
            </a:pPr>
            <a:endParaRPr lang="en-GB" sz="1500" b="1" i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2A9F83E-D75E-4209-A7AC-CB000BE9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89" y="5688837"/>
            <a:ext cx="9011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b="1" dirty="0">
                <a:solidFill>
                  <a:srgbClr val="FF0000"/>
                </a:solidFill>
                <a:cs typeface="Arial"/>
                <a:sym typeface="Arial"/>
              </a:rPr>
              <a:t>Key Infrastructure to be established and maintained independent of sensor specific projects and/or agencies</a:t>
            </a:r>
          </a:p>
        </p:txBody>
      </p:sp>
    </p:spTree>
    <p:extLst>
      <p:ext uri="{BB962C8B-B14F-4D97-AF65-F5344CB8AC3E}">
        <p14:creationId xmlns:p14="http://schemas.microsoft.com/office/powerpoint/2010/main" val="328773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3131344" cy="857250"/>
          </a:xfrm>
        </p:spPr>
        <p:txBody>
          <a:bodyPr/>
          <a:lstStyle/>
          <a:p>
            <a:r>
              <a:rPr lang="en-GB" altLang="en-US" sz="2400" b="1" dirty="0">
                <a:solidFill>
                  <a:schemeClr val="bg1"/>
                </a:solidFill>
              </a:rPr>
              <a:t>Work plan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839200" cy="304800"/>
          </a:xfrm>
        </p:spPr>
        <p:txBody>
          <a:bodyPr/>
          <a:lstStyle/>
          <a:p>
            <a:r>
              <a:rPr lang="en-GB" altLang="en-US" sz="2000" b="1" dirty="0"/>
              <a:t>Structured into themes and led by ‘champions’ (Plus specific projects)</a:t>
            </a:r>
          </a:p>
          <a:p>
            <a:endParaRPr lang="en-GB" altLang="en-US" sz="1500" dirty="0"/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52400" y="1869610"/>
            <a:ext cx="9144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Arial"/>
              </a:rPr>
              <a:t>Land surface reflectance     		      - </a:t>
            </a:r>
            <a:r>
              <a:rPr lang="en-GB" altLang="en-US" sz="1800" dirty="0" err="1">
                <a:solidFill>
                  <a:srgbClr val="000000"/>
                </a:solidFill>
                <a:cs typeface="Arial"/>
                <a:sym typeface="Arial"/>
              </a:rPr>
              <a:t>Czapler</a:t>
            </a:r>
            <a:r>
              <a:rPr lang="en-GB" altLang="en-US" sz="1800" dirty="0">
                <a:solidFill>
                  <a:srgbClr val="000000"/>
                </a:solidFill>
                <a:cs typeface="Arial"/>
                <a:sym typeface="Arial"/>
              </a:rPr>
              <a:t> Myers  (U of Arizona  USA)</a:t>
            </a: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GB" altLang="en-US" sz="60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Arial"/>
              </a:rPr>
              <a:t>Ocean colour (link to IOCCG, VC-OCR etc)	      - Murakami  (JAXA  JPN)</a:t>
            </a: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GB" altLang="en-US" sz="60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Arial"/>
              </a:rPr>
              <a:t>Surface Temperature (link to VC-SST, GHRSST) - Corlett (</a:t>
            </a:r>
            <a:r>
              <a:rPr lang="en-GB" altLang="en-US" sz="1800" dirty="0" err="1">
                <a:solidFill>
                  <a:srgbClr val="000000"/>
                </a:solidFill>
                <a:cs typeface="Arial"/>
                <a:sym typeface="Arial"/>
              </a:rPr>
              <a:t>Eumetsat</a:t>
            </a:r>
            <a:r>
              <a:rPr lang="en-GB" altLang="en-US" sz="180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GB" altLang="en-US" sz="60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dirty="0">
                <a:solidFill>
                  <a:srgbClr val="FF0000"/>
                </a:solidFill>
                <a:cs typeface="Arial"/>
                <a:sym typeface="Arial"/>
              </a:rPr>
              <a:t>Geo spatial image quality 	 		       - Helder (SDSU, USA) &amp; Viallefont (ONERA</a:t>
            </a: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800" dirty="0">
                <a:solidFill>
                  <a:srgbClr val="FF0000"/>
                </a:solidFill>
                <a:cs typeface="Arial"/>
                <a:sym typeface="Arial"/>
              </a:rPr>
              <a:t>					        NEED TO REPLACE + hold meeting to define scope</a:t>
            </a: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GB" altLang="en-US" sz="60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defTabSz="685800" rtl="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15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21772-E9BC-406F-8506-6D663835AA74}"/>
              </a:ext>
            </a:extLst>
          </p:cNvPr>
          <p:cNvSpPr txBox="1"/>
          <p:nvPr/>
        </p:nvSpPr>
        <p:spPr>
          <a:xfrm>
            <a:off x="685801" y="3947102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>
              <a:buClr>
                <a:srgbClr val="000000"/>
              </a:buClr>
            </a:pPr>
            <a:r>
              <a:rPr lang="en-GB" sz="135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PROJECTS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PICSCAR				P Henry (CNES)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RadCalNet</a:t>
            </a: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				M Bouvet  (ESA)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SST &amp; OC Comparisons		N Fox (NPL)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Vocabulary				E Woolliams (NPL)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Sensor pre-flight workshop	N Fox (NPL)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Uncertainty/traceability		S Hunt (NPL)</a:t>
            </a:r>
          </a:p>
          <a:p>
            <a:pPr algn="l" defTabSz="685800" rtl="0">
              <a:buClr>
                <a:srgbClr val="000000"/>
              </a:buClr>
            </a:pPr>
            <a:r>
              <a:rPr lang="en-GB" b="1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TIRCalNet</a:t>
            </a:r>
            <a:r>
              <a:rPr lang="en-GB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				S Dransfeld (ESA) &amp; A Meygret (CNES</a:t>
            </a:r>
          </a:p>
          <a:p>
            <a:pPr algn="l" defTabSz="685800" rtl="0">
              <a:buClr>
                <a:srgbClr val="000000"/>
              </a:buClr>
            </a:pPr>
            <a:endParaRPr lang="en-GB" sz="105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93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184935" y="1622052"/>
            <a:ext cx="4117491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IVOS 34 @ Reston, USA</a:t>
            </a:r>
          </a:p>
          <a:p>
            <a:pPr marL="0" indent="0" algn="l" defTabSz="685800" rtl="0" eaLnBrk="1" hangingPunct="1">
              <a:spcBef>
                <a:spcPct val="0"/>
              </a:spcBef>
              <a:buNone/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      hosted by USGS Aug/Sep 2022</a:t>
            </a:r>
          </a:p>
          <a:p>
            <a:pPr marL="0" indent="0" algn="l" defTabSz="685800" rtl="0" eaLnBrk="1" hangingPunct="1">
              <a:spcBef>
                <a:spcPct val="0"/>
              </a:spcBef>
              <a:buNone/>
              <a:defRPr/>
            </a:pPr>
            <a:r>
              <a:rPr lang="en-GB" altLang="en-US" sz="1500" b="1" dirty="0">
                <a:solidFill>
                  <a:srgbClr val="000000"/>
                </a:solidFill>
                <a:cs typeface="Arial"/>
                <a:sym typeface="Arial"/>
              </a:rPr>
              <a:t>(next meeting DLR </a:t>
            </a:r>
            <a:r>
              <a:rPr lang="en-GB" altLang="en-US" sz="1500" b="1" dirty="0" err="1">
                <a:solidFill>
                  <a:srgbClr val="000000"/>
                </a:solidFill>
                <a:cs typeface="Arial"/>
                <a:sym typeface="Arial"/>
              </a:rPr>
              <a:t>Oberpfaffenhofen</a:t>
            </a:r>
            <a:r>
              <a:rPr lang="en-GB" altLang="en-US" sz="1500" b="1" dirty="0">
                <a:solidFill>
                  <a:srgbClr val="000000"/>
                </a:solidFill>
                <a:cs typeface="Arial"/>
                <a:sym typeface="Arial"/>
              </a:rPr>
              <a:t>, Germany Sep 25-30 2023)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dirty="0">
              <a:solidFill>
                <a:srgbClr val="002569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24 agency/orgs represented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dirty="0">
              <a:solidFill>
                <a:srgbClr val="002569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34 attendees + 32 on-line  +31 OC topic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dirty="0">
              <a:solidFill>
                <a:srgbClr val="002569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Most themes and topics (work-plan </a:t>
            </a:r>
          </a:p>
          <a:p>
            <a:pPr marL="0" indent="0" algn="l" defTabSz="685800" rtl="0" eaLnBrk="1" hangingPunct="1">
              <a:spcBef>
                <a:spcPct val="0"/>
              </a:spcBef>
              <a:buNone/>
              <a:defRPr/>
            </a:pPr>
            <a:r>
              <a:rPr lang="en-GB" altLang="en-US" sz="1500" dirty="0">
                <a:solidFill>
                  <a:srgbClr val="002569"/>
                </a:solidFill>
                <a:cs typeface="Arial"/>
                <a:sym typeface="Arial"/>
              </a:rPr>
              <a:t>            discussed or summarised)</a:t>
            </a:r>
          </a:p>
          <a:p>
            <a:pPr marL="0" indent="0" algn="l" defTabSz="685800" rtl="0" eaLnBrk="1" hangingPunct="1">
              <a:spcBef>
                <a:spcPct val="0"/>
              </a:spcBef>
              <a:buNone/>
              <a:defRPr/>
            </a:pPr>
            <a:r>
              <a:rPr lang="en-GB" altLang="en-US" sz="1500" dirty="0">
                <a:solidFill>
                  <a:srgbClr val="FF0000"/>
                </a:solidFill>
                <a:cs typeface="Arial"/>
                <a:sym typeface="Arial"/>
              </a:rPr>
              <a:t>Interim virtual discussions: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b="1" dirty="0">
                <a:solidFill>
                  <a:srgbClr val="9F2D20"/>
                </a:solidFill>
                <a:cs typeface="Arial"/>
                <a:sym typeface="Arial"/>
              </a:rPr>
              <a:t>SITSCOS workshop Sep 2019)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b="1" dirty="0">
                <a:solidFill>
                  <a:srgbClr val="9F2D20"/>
                </a:solidFill>
                <a:cs typeface="Arial"/>
                <a:sym typeface="Arial"/>
              </a:rPr>
              <a:t>Solar spec irradiance 2021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b="1" dirty="0" err="1">
                <a:solidFill>
                  <a:srgbClr val="9F2D20"/>
                </a:solidFill>
                <a:cs typeface="Arial"/>
                <a:sym typeface="Arial"/>
              </a:rPr>
              <a:t>Calval</a:t>
            </a:r>
            <a:r>
              <a:rPr lang="en-GB" altLang="en-US" sz="1500" b="1" dirty="0">
                <a:solidFill>
                  <a:srgbClr val="9F2D20"/>
                </a:solidFill>
                <a:cs typeface="Arial"/>
                <a:sym typeface="Arial"/>
              </a:rPr>
              <a:t> portal 2021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b="1" dirty="0">
                <a:solidFill>
                  <a:srgbClr val="9F2D20"/>
                </a:solidFill>
                <a:cs typeface="Arial"/>
                <a:sym typeface="Arial"/>
              </a:rPr>
              <a:t>ARD/Interoperability 2021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r>
              <a:rPr lang="en-GB" altLang="en-US" sz="1500" b="1" dirty="0">
                <a:solidFill>
                  <a:srgbClr val="9F2D20"/>
                </a:solidFill>
                <a:cs typeface="Arial"/>
                <a:sym typeface="Arial"/>
              </a:rPr>
              <a:t>PISCAR virtual 2021</a:t>
            </a: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b="1" dirty="0">
              <a:solidFill>
                <a:srgbClr val="9F2D20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b="1" dirty="0">
              <a:solidFill>
                <a:srgbClr val="9F2D20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500" b="1" dirty="0">
              <a:solidFill>
                <a:srgbClr val="9F2D20"/>
              </a:solidFill>
              <a:cs typeface="Arial"/>
              <a:sym typeface="Arial"/>
            </a:endParaRPr>
          </a:p>
          <a:p>
            <a:pPr marL="257175" indent="-257175" algn="l" defTabSz="685800" rtl="0" eaLnBrk="1" hangingPunct="1">
              <a:spcBef>
                <a:spcPct val="0"/>
              </a:spcBef>
              <a:defRPr/>
            </a:pPr>
            <a:endParaRPr lang="en-GB" altLang="en-US" sz="1200" b="1" dirty="0">
              <a:solidFill>
                <a:srgbClr val="9F2D20"/>
              </a:solidFill>
              <a:cs typeface="Arial"/>
              <a:sym typeface="Arial"/>
            </a:endParaRPr>
          </a:p>
          <a:p>
            <a:pPr marL="64294" lvl="1" indent="69056" algn="l" defTabSz="685800" rtl="0" eaLnBrk="1" hangingPunct="1">
              <a:spcBef>
                <a:spcPct val="0"/>
              </a:spcBef>
              <a:buNone/>
              <a:defRPr/>
            </a:pPr>
            <a:endParaRPr lang="en-GB" altLang="en-US" sz="1350" b="1" dirty="0">
              <a:solidFill>
                <a:srgbClr val="C00000"/>
              </a:solidFill>
              <a:cs typeface="Arial"/>
              <a:sym typeface="Arial"/>
            </a:endParaRPr>
          </a:p>
          <a:p>
            <a:pPr marL="600075" lvl="1" indent="-257175" algn="l" defTabSz="685800" rtl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300" b="1" dirty="0" err="1">
                <a:solidFill>
                  <a:srgbClr val="9F2D20"/>
                </a:solidFill>
                <a:cs typeface="Arial"/>
                <a:sym typeface="Arial"/>
              </a:rPr>
              <a:t>mett</a:t>
            </a:r>
            <a:endParaRPr lang="en-GB" altLang="en-US" sz="300" b="1" dirty="0">
              <a:solidFill>
                <a:srgbClr val="9F2D20"/>
              </a:solidFill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351" y="3472879"/>
            <a:ext cx="452663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 rtl="0">
              <a:defRPr/>
            </a:pPr>
            <a:r>
              <a:rPr lang="en-GB" sz="1350" b="1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Special Projects: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r>
              <a:rPr lang="en-GB" sz="1350" b="1" dirty="0" err="1">
                <a:solidFill>
                  <a:srgbClr val="9F2D20"/>
                </a:solidFill>
                <a:latin typeface="Arial"/>
                <a:cs typeface="Arial"/>
                <a:sym typeface="Arial"/>
              </a:rPr>
              <a:t>RadCalNet</a:t>
            </a: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 team met  Mar 2019/Aug 22</a:t>
            </a:r>
          </a:p>
          <a:p>
            <a:pPr algn="l" defTabSz="685800" rtl="0">
              <a:defRPr/>
            </a:pP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    Various telecons p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3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Terminology task team established and active with WGCV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0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FRM4Veg Comparison (LPV) SRIX Jul 22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3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FRM4STS  comparison Jun 22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3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r>
              <a:rPr lang="en-GB" sz="1350" b="1" dirty="0" err="1">
                <a:solidFill>
                  <a:srgbClr val="9F2D20"/>
                </a:solidFill>
                <a:latin typeface="Arial"/>
                <a:cs typeface="Arial"/>
                <a:sym typeface="Arial"/>
              </a:rPr>
              <a:t>TIRCalNet</a:t>
            </a:r>
            <a:r>
              <a:rPr lang="en-GB" sz="1350" b="1" dirty="0">
                <a:solidFill>
                  <a:srgbClr val="9F2D20"/>
                </a:solidFill>
                <a:latin typeface="Arial"/>
                <a:cs typeface="Arial"/>
                <a:sym typeface="Arial"/>
              </a:rPr>
              <a:t>  (Various)</a:t>
            </a: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3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  <a:p>
            <a:pPr marL="257175" indent="-257175" algn="l" defTabSz="685800" rtl="0">
              <a:buFont typeface="Arial" panose="020B0604020202020204" pitchFamily="34" charset="0"/>
              <a:buChar char="•"/>
              <a:defRPr/>
            </a:pPr>
            <a:endParaRPr lang="en-GB" sz="1350" b="1" dirty="0">
              <a:solidFill>
                <a:srgbClr val="9F2D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701" y="182004"/>
            <a:ext cx="35433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latinLnBrk="1" hangingPunct="0">
              <a:defRPr/>
            </a:pPr>
            <a:r>
              <a:rPr lang="en-GB" sz="2400" b="1" dirty="0">
                <a:solidFill>
                  <a:srgbClr val="A7A7A7">
                    <a:lumMod val="20000"/>
                    <a:lumOff val="80000"/>
                  </a:srgbClr>
                </a:solidFill>
                <a:latin typeface="Arial"/>
                <a:cs typeface="Arial"/>
                <a:sym typeface="Arial"/>
              </a:rPr>
              <a:t>Summary of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976E4-615C-45F2-8A7C-16297704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44" y="1698165"/>
            <a:ext cx="3287810" cy="18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433" y="1066800"/>
            <a:ext cx="9601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Promote international and national collaboration in the calibration and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validation of all IVOS member sensors.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Address all sensors (ground based, airborne, and satellite) for which there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is a direct link to the calibration and validation of satellite sensors;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3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and agree on calibration and validation requirements and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standard specifications for IVOS members;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4"/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test sites and encourage continuing observations and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inter</a:t>
            </a:r>
            <a:r>
              <a:rPr lang="en-US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comparison of data from these sites;</a:t>
            </a: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5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Encourage the preservation, unencumbered and timely release of data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relating to calibration and validation activities including details of pre-launch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and in flight parameters</a:t>
            </a:r>
            <a:r>
              <a:rPr lang="en-US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1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Aft>
                <a:spcPct val="0"/>
              </a:spcAft>
              <a:buFontTx/>
              <a:buAutoNum type="arabicPeriod" startAt="6"/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 the context of calibration and validation encourage the full consideration </a:t>
            </a:r>
          </a:p>
          <a:p>
            <a:pPr algn="l" defTabSz="914400" rtl="0" fontAlgn="base"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of “traceability” in all activities involved in the end-to-end development of</a:t>
            </a:r>
          </a:p>
          <a:p>
            <a:pPr algn="l" defTabSz="914400" rtl="0" fontAlgn="base"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an EO product including appropriate models and algorithms.</a:t>
            </a:r>
            <a:endParaRPr lang="en-GB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2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6.    </a:t>
            </a:r>
            <a:endParaRPr lang="en-GB" altLang="en-GB" sz="2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56388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19908632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438400" y="152399"/>
            <a:ext cx="2736850" cy="1143001"/>
          </a:xfrm>
        </p:spPr>
        <p:txBody>
          <a:bodyPr/>
          <a:lstStyle/>
          <a:p>
            <a:r>
              <a:rPr lang="en-GB" altLang="en-US" sz="3200" b="1" dirty="0"/>
              <a:t>IVOS: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52513"/>
            <a:ext cx="8710613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b="1" i="1" dirty="0">
                <a:solidFill>
                  <a:schemeClr val="accent2"/>
                </a:solidFill>
              </a:rPr>
              <a:t>To facilitate the provision of ‘fit for purpose’ information through enabling data interoperability and performance assessment through an ‘operational’ CEOS coordinated &amp; internationally harmonised Cal/Val infrastructure consistent with QA4EO principles.</a:t>
            </a:r>
          </a:p>
          <a:p>
            <a:pPr>
              <a:defRPr/>
            </a:pPr>
            <a:r>
              <a:rPr lang="en-GB" sz="2400" b="1" i="1" dirty="0"/>
              <a:t>Pre-flight characterisation &amp; calibration</a:t>
            </a:r>
          </a:p>
          <a:p>
            <a:pPr>
              <a:defRPr/>
            </a:pPr>
            <a:r>
              <a:rPr lang="en-GB" sz="2400" b="1" i="1" dirty="0"/>
              <a:t>Test – sites</a:t>
            </a:r>
          </a:p>
          <a:p>
            <a:pPr>
              <a:defRPr/>
            </a:pPr>
            <a:r>
              <a:rPr lang="en-GB" sz="2400" b="1" i="1" dirty="0"/>
              <a:t>Comparisons</a:t>
            </a:r>
          </a:p>
          <a:p>
            <a:pPr>
              <a:defRPr/>
            </a:pPr>
            <a:r>
              <a:rPr lang="en-GB" sz="2400" b="1" i="1" dirty="0"/>
              <a:t>Agreed methodologies</a:t>
            </a:r>
          </a:p>
          <a:p>
            <a:pPr>
              <a:defRPr/>
            </a:pPr>
            <a:r>
              <a:rPr lang="en-GB" b="1" i="1" dirty="0"/>
              <a:t>Community </a:t>
            </a:r>
            <a:r>
              <a:rPr lang="en-GB" b="1" i="1" u="sng" dirty="0"/>
              <a:t>Good</a:t>
            </a:r>
            <a:r>
              <a:rPr lang="en-GB" b="1" i="1" dirty="0"/>
              <a:t> Practices</a:t>
            </a:r>
            <a:endParaRPr lang="en-GB" sz="2400" b="1" i="1" dirty="0"/>
          </a:p>
          <a:p>
            <a:pPr>
              <a:defRPr/>
            </a:pPr>
            <a:r>
              <a:rPr lang="en-GB" sz="2400" b="1" i="1" dirty="0"/>
              <a:t>Interchangeable/readable formats</a:t>
            </a:r>
          </a:p>
          <a:p>
            <a:pPr>
              <a:defRPr/>
            </a:pPr>
            <a:r>
              <a:rPr lang="en-GB" sz="2400" b="1" i="1" dirty="0"/>
              <a:t>Results/metadata - databases  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258888" y="5949950"/>
            <a:ext cx="61928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Key Infrastructure to be established and maintained independent of sensor specific projects and/or agencies</a:t>
            </a:r>
          </a:p>
        </p:txBody>
      </p:sp>
    </p:spTree>
    <p:extLst>
      <p:ext uri="{BB962C8B-B14F-4D97-AF65-F5344CB8AC3E}">
        <p14:creationId xmlns:p14="http://schemas.microsoft.com/office/powerpoint/2010/main" val="19408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2D850-FDEC-7F40-D817-8DB77F6B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891140" cy="55759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5B8983-6757-F1D7-399F-20541B04A08E}"/>
              </a:ext>
            </a:extLst>
          </p:cNvPr>
          <p:cNvSpPr txBox="1">
            <a:spLocks/>
          </p:cNvSpPr>
          <p:nvPr/>
        </p:nvSpPr>
        <p:spPr>
          <a:xfrm>
            <a:off x="-1066800" y="18854"/>
            <a:ext cx="77724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dirty="0"/>
              <a:t>Actions of IVOS 34</a:t>
            </a:r>
          </a:p>
        </p:txBody>
      </p:sp>
    </p:spTree>
    <p:extLst>
      <p:ext uri="{BB962C8B-B14F-4D97-AF65-F5344CB8AC3E}">
        <p14:creationId xmlns:p14="http://schemas.microsoft.com/office/powerpoint/2010/main" val="122938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94984C-8FC5-E642-5953-E36E2C05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331895" cy="53817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E29D44-3986-B03B-6F11-CFF3B63A266C}"/>
              </a:ext>
            </a:extLst>
          </p:cNvPr>
          <p:cNvSpPr txBox="1">
            <a:spLocks/>
          </p:cNvSpPr>
          <p:nvPr/>
        </p:nvSpPr>
        <p:spPr>
          <a:xfrm>
            <a:off x="-1066800" y="18854"/>
            <a:ext cx="77724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dirty="0"/>
              <a:t>Actions of IVOS 34</a:t>
            </a:r>
          </a:p>
        </p:txBody>
      </p:sp>
    </p:spTree>
    <p:extLst>
      <p:ext uri="{BB962C8B-B14F-4D97-AF65-F5344CB8AC3E}">
        <p14:creationId xmlns:p14="http://schemas.microsoft.com/office/powerpoint/2010/main" val="39644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D02D-05C2-DB77-1D13-6F921108F3FD}"/>
              </a:ext>
            </a:extLst>
          </p:cNvPr>
          <p:cNvSpPr txBox="1">
            <a:spLocks/>
          </p:cNvSpPr>
          <p:nvPr/>
        </p:nvSpPr>
        <p:spPr>
          <a:xfrm>
            <a:off x="-1066800" y="18854"/>
            <a:ext cx="77724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dirty="0"/>
              <a:t>Actions of IVOS 34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9A412-B371-F379-082A-BF8358AF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249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572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</a:t>
            </a: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Introductions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32460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20 seconds: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Name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Organisation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Particular specialism / interest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38438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52400"/>
            <a:ext cx="7772400" cy="1143000"/>
          </a:xfrm>
        </p:spPr>
        <p:txBody>
          <a:bodyPr/>
          <a:lstStyle/>
          <a:p>
            <a:r>
              <a:rPr lang="en-GB" dirty="0"/>
              <a:t>Objectives of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5" y="1524000"/>
            <a:ext cx="8991600" cy="4114800"/>
          </a:xfrm>
        </p:spPr>
        <p:txBody>
          <a:bodyPr/>
          <a:lstStyle/>
          <a:p>
            <a:r>
              <a:rPr lang="en-GB" dirty="0"/>
              <a:t>Information exchange between agencies</a:t>
            </a:r>
          </a:p>
          <a:p>
            <a:pPr lvl="3"/>
            <a:r>
              <a:rPr lang="en-GB" dirty="0"/>
              <a:t>Up and down through CEOS </a:t>
            </a:r>
          </a:p>
          <a:p>
            <a:pPr lvl="3"/>
            <a:endParaRPr lang="en-GB" sz="1000" dirty="0"/>
          </a:p>
          <a:p>
            <a:r>
              <a:rPr lang="en-GB" dirty="0"/>
              <a:t>Reporting on progress on projects</a:t>
            </a:r>
          </a:p>
          <a:p>
            <a:endParaRPr lang="en-GB" sz="1000" dirty="0"/>
          </a:p>
          <a:p>
            <a:r>
              <a:rPr lang="en-GB" dirty="0"/>
              <a:t>Interactions/activities in other related groups</a:t>
            </a:r>
          </a:p>
          <a:p>
            <a:endParaRPr lang="en-GB" sz="1000" dirty="0"/>
          </a:p>
          <a:p>
            <a:r>
              <a:rPr lang="en-GB" dirty="0"/>
              <a:t>Updates on work-plan  /  new project ideas/collaborations</a:t>
            </a:r>
          </a:p>
          <a:p>
            <a:endParaRPr lang="en-GB" sz="1000" dirty="0"/>
          </a:p>
          <a:p>
            <a:r>
              <a:rPr lang="en-GB" dirty="0"/>
              <a:t>Communications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Responses to WGCV: </a:t>
            </a:r>
            <a:r>
              <a:rPr lang="en-GB" dirty="0"/>
              <a:t>CEOS solar Spectral Irradiance impact, CEOS-FRM, Uncertainty/traceability, </a:t>
            </a:r>
            <a:r>
              <a:rPr lang="en-GB" dirty="0" err="1"/>
              <a:t>TIRCalNet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6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F8C29-9EA5-C5D5-A64D-E9F1C6B7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876800" cy="581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BD20C-1732-C28A-73E2-2F3B41933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3643951"/>
            <a:ext cx="5343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081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AA07E-164E-B47D-2B69-3529E398F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6390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16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1F400-100A-BF11-E765-72D5EC5C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590550"/>
            <a:ext cx="74390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194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4379F-1CE2-BA9E-0853-39397BB2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566862"/>
            <a:ext cx="75723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06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772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Mission</a:t>
            </a:r>
            <a:br>
              <a:rPr lang="en-GB" altLang="en-US" sz="2400" dirty="0">
                <a:cs typeface="Times New Roman" panose="02020603050405020304" pitchFamily="18" charset="0"/>
              </a:rPr>
            </a:b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“To ensure high quality calibration and validation of infrared and visible optical data from Earth observation satellites and validation of higher level products”</a:t>
            </a:r>
            <a:br>
              <a:rPr lang="en-GB" altLang="en-US" sz="2400" dirty="0">
                <a:cs typeface="Times New Roman" panose="02020603050405020304" pitchFamily="18" charset="0"/>
              </a:rPr>
            </a:br>
            <a:br>
              <a:rPr lang="en-GB" altLang="en-US" sz="2400" dirty="0">
                <a:cs typeface="Times New Roman" panose="02020603050405020304" pitchFamily="18" charset="0"/>
              </a:rPr>
            </a:b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52399"/>
            <a:ext cx="4114800" cy="114300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altLang="en-US" b="1" dirty="0"/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0871919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299375" y="152400"/>
            <a:ext cx="7178660" cy="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GB" dirty="0"/>
              <a:t>Terms of Reference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92A6E-1DAA-434E-AE6C-2D9B48218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9375" y="1066800"/>
            <a:ext cx="8545250" cy="34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Promote international and national collaboration in the calibration and  validation of all IVOS member sensors, Level 1.</a:t>
            </a: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1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en-GB" altLang="en-GB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Address all sensors (ground based, airborne, and satellite) for which there is a direct link to the calibration and validation of satellite sensors; </a:t>
            </a: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18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3"/>
              <a:defRPr/>
            </a:pPr>
            <a:r>
              <a:rPr lang="en-GB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and agree on calibration and validation requirements and standard specifications for IVOS members; </a:t>
            </a: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1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4"/>
              <a:defRPr/>
            </a:pPr>
            <a:r>
              <a:rPr lang="en-GB" altLang="en-GB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test sites and encourage continuing observations and inter</a:t>
            </a:r>
            <a:r>
              <a:rPr lang="en-US" altLang="en-GB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en-GB" altLang="en-GB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comparison of data from these sites;</a:t>
            </a:r>
            <a:r>
              <a:rPr lang="en-GB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1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5"/>
              <a:defRPr/>
            </a:pPr>
            <a:r>
              <a:rPr lang="en-GB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Encourage the preservation, unencumbered and timely release of data relating to calibration and validation activities including details of pre-launch and in flight parameters</a:t>
            </a:r>
            <a:r>
              <a:rPr lang="en-US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indent="-342900" defTabSz="6858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1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indent="-342900" defTabSz="685800" fontAlgn="base">
              <a:spcAft>
                <a:spcPct val="0"/>
              </a:spcAft>
              <a:buFontTx/>
              <a:buAutoNum type="arabicPeriod" startAt="6"/>
              <a:defRPr/>
            </a:pPr>
            <a:r>
              <a:rPr lang="en-GB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 the context of calibration and validation encourage the full consideration of “traceability” in all activities involved in the end-to-end development of an EO product including appropriate models and algorithms.</a:t>
            </a:r>
            <a:r>
              <a:rPr lang="en-US" altLang="en-GB" sz="18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lang="en-GB" altLang="en-GB" sz="1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7B069EB2A704A88D5B8E02CDCC770" ma:contentTypeVersion="14" ma:contentTypeDescription="Create a new document." ma:contentTypeScope="" ma:versionID="8a7fb5fa94fed1ebce256e0960b6dede">
  <xsd:schema xmlns:xsd="http://www.w3.org/2001/XMLSchema" xmlns:xs="http://www.w3.org/2001/XMLSchema" xmlns:p="http://schemas.microsoft.com/office/2006/metadata/properties" xmlns:ns2="422a34e8-3ad7-4c9f-bd81-842a641ced26" xmlns:ns3="8269dbf6-4742-4cc4-bf12-7177fbd7aaab" targetNamespace="http://schemas.microsoft.com/office/2006/metadata/properties" ma:root="true" ma:fieldsID="c9649d09cf456a7457943c5c103e4a86" ns2:_="" ns3:_="">
    <xsd:import namespace="422a34e8-3ad7-4c9f-bd81-842a641ced26"/>
    <xsd:import namespace="8269dbf6-4742-4cc4-bf12-7177fbd7a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a34e8-3ad7-4c9f-bd81-842a641ce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9dbf6-4742-4cc4-bf12-7177fbd7a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6b96d77-3c27-445b-b92e-08dbda16909c}" ma:internalName="TaxCatchAll" ma:showField="CatchAllData" ma:web="8269dbf6-4742-4cc4-bf12-7177fbd7aa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a34e8-3ad7-4c9f-bd81-842a641ced26">
      <Terms xmlns="http://schemas.microsoft.com/office/infopath/2007/PartnerControls"/>
    </lcf76f155ced4ddcb4097134ff3c332f>
    <TaxCatchAll xmlns="8269dbf6-4742-4cc4-bf12-7177fbd7aaab" xsi:nil="true"/>
  </documentManagement>
</p:properties>
</file>

<file path=customXml/itemProps1.xml><?xml version="1.0" encoding="utf-8"?>
<ds:datastoreItem xmlns:ds="http://schemas.openxmlformats.org/officeDocument/2006/customXml" ds:itemID="{65D259D8-2AE4-491C-A334-784BE43E98C5}"/>
</file>

<file path=customXml/itemProps2.xml><?xml version="1.0" encoding="utf-8"?>
<ds:datastoreItem xmlns:ds="http://schemas.openxmlformats.org/officeDocument/2006/customXml" ds:itemID="{F90C7274-190A-4B75-89F7-FD68D5D534DA}"/>
</file>

<file path=customXml/itemProps3.xml><?xml version="1.0" encoding="utf-8"?>
<ds:datastoreItem xmlns:ds="http://schemas.openxmlformats.org/officeDocument/2006/customXml" ds:itemID="{15913C61-ACEA-4868-BAC6-9EA9486647E0}"/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879</Words>
  <Application>Microsoft Office PowerPoint</Application>
  <PresentationFormat>On-screen Show (4:3)</PresentationFormat>
  <Paragraphs>141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Droid Serif</vt:lpstr>
      <vt:lpstr>Frutiger 45 Light</vt:lpstr>
      <vt:lpstr>Noto Sans Symbols</vt:lpstr>
      <vt:lpstr>Times New Roman</vt:lpstr>
      <vt:lpstr>Default</vt:lpstr>
      <vt:lpstr>ceos</vt:lpstr>
      <vt:lpstr>Working Group on Calibration and Validation (WGCV)  Infrared Visible and Optical Sensors (IVOS) subgroup: #35 </vt:lpstr>
      <vt:lpstr>PowerPoint Presentation</vt:lpstr>
      <vt:lpstr>Objectives of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of Reference</vt:lpstr>
      <vt:lpstr>IVOS: Vision</vt:lpstr>
      <vt:lpstr>Work plan</vt:lpstr>
      <vt:lpstr>PowerPoint Presentation</vt:lpstr>
      <vt:lpstr>PowerPoint Presentation</vt:lpstr>
      <vt:lpstr>IVOS: Vision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Nigel Fox</cp:lastModifiedBy>
  <cp:revision>87</cp:revision>
  <dcterms:modified xsi:type="dcterms:W3CDTF">2023-09-25T16:59:01Z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  <property fmtid="{D5CDD505-2E9C-101B-9397-08002B2CF9AE}" pid="4" name="MSIP_Label_9df4b5af-ab42-45d5-91e7-45583bed1b2a_Enabled">
    <vt:lpwstr>true</vt:lpwstr>
  </property>
  <property fmtid="{D5CDD505-2E9C-101B-9397-08002B2CF9AE}" pid="5" name="MSIP_Label_9df4b5af-ab42-45d5-91e7-45583bed1b2a_SetDate">
    <vt:lpwstr>2022-08-26T16:34:35Z</vt:lpwstr>
  </property>
  <property fmtid="{D5CDD505-2E9C-101B-9397-08002B2CF9AE}" pid="6" name="MSIP_Label_9df4b5af-ab42-45d5-91e7-45583bed1b2a_Method">
    <vt:lpwstr>Standard</vt:lpwstr>
  </property>
  <property fmtid="{D5CDD505-2E9C-101B-9397-08002B2CF9AE}" pid="7" name="MSIP_Label_9df4b5af-ab42-45d5-91e7-45583bed1b2a_Name">
    <vt:lpwstr>9df4b5af-ab42-45d5-91e7-45583bed1b2a</vt:lpwstr>
  </property>
  <property fmtid="{D5CDD505-2E9C-101B-9397-08002B2CF9AE}" pid="8" name="MSIP_Label_9df4b5af-ab42-45d5-91e7-45583bed1b2a_SiteId">
    <vt:lpwstr>601e5460-b1bf-49c0-bd2d-e76ffc186a8d</vt:lpwstr>
  </property>
  <property fmtid="{D5CDD505-2E9C-101B-9397-08002B2CF9AE}" pid="9" name="MSIP_Label_9df4b5af-ab42-45d5-91e7-45583bed1b2a_ActionId">
    <vt:lpwstr>54e2df2b-9526-493b-b98a-f75700bfdf56</vt:lpwstr>
  </property>
  <property fmtid="{D5CDD505-2E9C-101B-9397-08002B2CF9AE}" pid="10" name="MSIP_Label_9df4b5af-ab42-45d5-91e7-45583bed1b2a_ContentBits">
    <vt:lpwstr>0</vt:lpwstr>
  </property>
  <property fmtid="{D5CDD505-2E9C-101B-9397-08002B2CF9AE}" pid="11" name="ContentTypeId">
    <vt:lpwstr>0x010100B4D7B069EB2A704A88D5B8E02CDCC770</vt:lpwstr>
  </property>
</Properties>
</file>