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402" r:id="rId6"/>
    <p:sldId id="403" r:id="rId7"/>
    <p:sldId id="404" r:id="rId8"/>
    <p:sldId id="405" r:id="rId9"/>
    <p:sldId id="406" r:id="rId10"/>
    <p:sldId id="294" r:id="rId11"/>
    <p:sldId id="265" r:id="rId12"/>
    <p:sldId id="293" r:id="rId13"/>
    <p:sldId id="285" r:id="rId14"/>
    <p:sldId id="357" r:id="rId15"/>
    <p:sldId id="407" r:id="rId16"/>
    <p:sldId id="408" r:id="rId17"/>
    <p:sldId id="409" r:id="rId18"/>
    <p:sldId id="400" r:id="rId19"/>
    <p:sldId id="4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CBEE3-AE5E-F0CC-38B0-7BC3544FE0BA}" v="12" dt="2024-02-27T09:31:16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688" autoAdjust="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notesViewPr>
    <p:cSldViewPr snapToGrid="0">
      <p:cViewPr varScale="1">
        <p:scale>
          <a:sx n="74" d="100"/>
          <a:sy n="74" d="100"/>
        </p:scale>
        <p:origin x="297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Bialek" userId="S::agnieszka.bialek@npl.co.uk::b627cbcd-539e-4b04-b295-cdb125b80121" providerId="AD" clId="Web-{C59CBEE3-AE5E-F0CC-38B0-7BC3544FE0BA}"/>
    <pc:docChg chg="modSld">
      <pc:chgData name="Agnieszka Bialek" userId="S::agnieszka.bialek@npl.co.uk::b627cbcd-539e-4b04-b295-cdb125b80121" providerId="AD" clId="Web-{C59CBEE3-AE5E-F0CC-38B0-7BC3544FE0BA}" dt="2024-02-27T09:31:15.183" v="10" actId="20577"/>
      <pc:docMkLst>
        <pc:docMk/>
      </pc:docMkLst>
      <pc:sldChg chg="modSp">
        <pc:chgData name="Agnieszka Bialek" userId="S::agnieszka.bialek@npl.co.uk::b627cbcd-539e-4b04-b295-cdb125b80121" providerId="AD" clId="Web-{C59CBEE3-AE5E-F0CC-38B0-7BC3544FE0BA}" dt="2024-02-27T09:31:15.183" v="10" actId="20577"/>
        <pc:sldMkLst>
          <pc:docMk/>
          <pc:sldMk cId="1563979734" sldId="406"/>
        </pc:sldMkLst>
        <pc:spChg chg="mod">
          <ac:chgData name="Agnieszka Bialek" userId="S::agnieszka.bialek@npl.co.uk::b627cbcd-539e-4b04-b295-cdb125b80121" providerId="AD" clId="Web-{C59CBEE3-AE5E-F0CC-38B0-7BC3544FE0BA}" dt="2024-02-27T09:31:15.183" v="10" actId="20577"/>
          <ac:spMkLst>
            <pc:docMk/>
            <pc:sldMk cId="1563979734" sldId="406"/>
            <ac:spMk id="3" creationId="{90876815-66E7-4802-8E8B-57BE407562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2D30C-6434-4B2A-AD95-65326B1F3E3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803B-CB0C-4DB4-879B-7EC3FD3A2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6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3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Christmas </a:t>
            </a:r>
            <a:r>
              <a:rPr lang="es-ES" dirty="0" err="1"/>
              <a:t>wishes</a:t>
            </a:r>
            <a:endParaRPr lang="es-ES" dirty="0"/>
          </a:p>
          <a:p>
            <a:r>
              <a:rPr lang="es-ES" dirty="0" err="1"/>
              <a:t>Discussion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VITO &gt;&gt;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requerements</a:t>
            </a:r>
            <a:r>
              <a:rPr lang="es-ES" dirty="0"/>
              <a:t> and NPL: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requirements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6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Christmas </a:t>
            </a:r>
            <a:r>
              <a:rPr lang="es-ES" dirty="0" err="1"/>
              <a:t>wishes</a:t>
            </a:r>
            <a:endParaRPr lang="es-ES" dirty="0"/>
          </a:p>
          <a:p>
            <a:r>
              <a:rPr lang="es-ES" dirty="0" err="1"/>
              <a:t>Discussion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VITO &gt;&gt;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requerements</a:t>
            </a:r>
            <a:r>
              <a:rPr lang="es-ES" dirty="0"/>
              <a:t> and NPL: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requirements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3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Christmas </a:t>
            </a:r>
            <a:r>
              <a:rPr lang="es-ES" dirty="0" err="1"/>
              <a:t>wishes</a:t>
            </a:r>
            <a:endParaRPr lang="es-ES" dirty="0"/>
          </a:p>
          <a:p>
            <a:r>
              <a:rPr lang="es-ES" dirty="0" err="1"/>
              <a:t>Discussion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VITO &gt;&gt;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requerements</a:t>
            </a:r>
            <a:r>
              <a:rPr lang="es-ES" dirty="0"/>
              <a:t> and NPL: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requirements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3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Christmas </a:t>
            </a:r>
            <a:r>
              <a:rPr lang="es-ES" dirty="0" err="1"/>
              <a:t>wishes</a:t>
            </a:r>
            <a:endParaRPr lang="es-ES" dirty="0"/>
          </a:p>
          <a:p>
            <a:r>
              <a:rPr lang="es-ES" dirty="0" err="1"/>
              <a:t>Discussion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VITO &gt;&gt;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requerements</a:t>
            </a:r>
            <a:r>
              <a:rPr lang="es-ES" dirty="0"/>
              <a:t> and NPL: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requirements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8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6653-BAAF-4DFF-BB0E-8FE6F68EC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0" y="1141413"/>
            <a:ext cx="7239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7A7AC-55E2-47AB-B34D-6EEC0A5FD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3717925"/>
            <a:ext cx="7238999" cy="608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EEF3F-78A0-402E-83D2-78A896AD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B4D5-8860-438A-B869-CD3914B697FE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9FC3D-4AA3-44E7-B4CA-7C59A8A2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7236A-5F9D-4E27-92DD-26918C8D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4C6AC3-92D8-4A40-92D6-36BB18D0FD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10820"/>
            <a:ext cx="2876550" cy="38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FC215BF-06D3-49F4-AA4D-6BAA717814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63332"/>
            <a:ext cx="13049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9DC30BA-AD89-4318-AD71-75B938F1FB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7" y="5197873"/>
            <a:ext cx="2143500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E49BDA4-D250-484A-95E8-AAA6A4D758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9" y="5068218"/>
            <a:ext cx="1805194" cy="795214"/>
          </a:xfrm>
          <a:prstGeom prst="rect">
            <a:avLst/>
          </a:prstGeom>
        </p:spPr>
      </p:pic>
      <p:pic>
        <p:nvPicPr>
          <p:cNvPr id="11" name="Picture 2" descr="State Meteorological Agency - Wikipedia">
            <a:extLst>
              <a:ext uri="{FF2B5EF4-FFF2-40B4-BE49-F238E27FC236}">
                <a16:creationId xmlns:a16="http://schemas.microsoft.com/office/drawing/2014/main" id="{9A017003-6A5F-4E52-BEFD-EB6B0A4BFF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25" y="5174901"/>
            <a:ext cx="1293514" cy="57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F92E-24A1-4D34-9BF2-362C40A8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D91FD-BDF6-4FCF-AA98-2A6DE28EE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6592-D150-4C09-92AA-E00D52AD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ABA-0824-4DE9-86A7-BEF76FD6FB5A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850F7-A8B5-4808-8E4A-17848A28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1275-ACFA-48BB-9DCA-3259803D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0C4480-F71C-42F0-ADD8-BBE699799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EF371-5473-434E-81AF-2E444D3A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F6680-B779-49D6-AD55-CC735C7E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E88C-C33E-43B8-9A18-19F376EA6126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CB8D7-6D32-4DB7-BE1E-9534AE01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6E40-6B3E-4CE6-AC16-D57EB9E9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7D96-0610-4850-8D58-E2966D35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B849A-B9D9-4674-94CE-446E8AF8D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4C351-0C43-4B7C-AF1D-5E8553EA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2A9E0-9A5F-4AAF-856C-002951EB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6B24E-63EC-4362-A3B5-633F9786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EBFA-061A-4370-8FFB-B1567E54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A7A7-EAE9-41C2-AD7B-6977108AA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40927-25FC-4EC9-A24C-B198F8BA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87E-E637-42A2-8907-098752CD9C18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B945F-D242-4653-98F0-7F08EE89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3187-CE6C-4776-9D3A-208BAC4B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1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6D63-D76A-45C4-AB91-841A5FD4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771C6-2206-42DC-ACE2-43AE3D900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09450-649D-4304-AFD0-86203031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897D5-7622-4B2D-A6E1-AB9F01FF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1EC3-5771-42DC-8971-E5BF502E9201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29C47-1696-49CF-BC34-AF5B04D7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CB91B-05A1-419F-AC85-89431E3C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6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9AE0-D57D-43D2-BD84-E1BC3B8A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C85F1-5416-4F70-91B8-407E0C0CA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5E497-9C26-426D-8D94-258C2523D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105CE-31BE-41D6-9709-26BF533BF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CF39B-6D34-4ACD-A5AB-CC6C14700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16E6C-EF78-4D22-A7F0-6979F617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9C03-37EA-492F-8FD9-5B2D81DE122B}" type="datetime1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3BFDB-4EDF-45B2-A01A-75D41AEA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8E1CE-72A6-4B20-A353-549471AC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4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54AA-2895-4A24-8551-793D23C9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01224-A716-4EBE-A4A9-89FF0FA4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FD8E-67DA-435B-A934-AF11CEDC3140}" type="datetime1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50DD8-CFE3-4635-A5D7-7ADF445A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1385A-C3A7-4C39-A167-79FA7534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12BCC-50DF-4EBF-A630-C06B5850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6CE5-10A2-4FCA-AAAE-AC9131BFFD14}" type="datetime1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82F3F-ED02-452E-BCFF-5F12B181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8BA4C-1B21-45A8-82F5-B4DE978F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F9A5-358A-46BE-8B71-EA9A98D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0109D-FEA6-4B8D-9BD1-CA902CACF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098C2-C486-42A4-A394-09565C1B6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0AF9D-5D23-4BB8-9F03-37114D29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2F4C-A11D-409C-ADBB-234179A90852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14F5D-6983-4A9C-8210-C01B384D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A94F4-679C-4E2B-A197-8135FFB3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45D2-451C-4264-B3C4-671BB236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5178A-739F-4FB4-BEB3-DA8C194C2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576C1-F7BF-4F86-A10B-6E114192F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0BCB4-88E6-4E44-874A-64C87EE1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F2DE-14EE-49E6-B359-C7F54E94D451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10700-2C0A-44CB-8EA2-516BD5B0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89A4F-DB29-4363-9404-FC04A193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9CD73-3FDD-45F7-9A17-12E70756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05CEB-5368-4304-8ED2-C6DECD93F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B6BF2-C98E-4B18-80A4-5F73B1B96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1602-7540-4957-A5A2-AE4DD765725E}" type="datetime1">
              <a:rPr lang="en-GB" smtClean="0"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4F36F-64A4-457C-9262-33AAF378A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D7F8-94D2-4355-B07F-BD4E8667E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14A5-C024-4CCD-A6FD-A330761F364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2D006D-709C-4DB3-B7B9-1A4DC65EF229}"/>
              </a:ext>
            </a:extLst>
          </p:cNvPr>
          <p:cNvCxnSpPr/>
          <p:nvPr userDrawn="1"/>
        </p:nvCxnSpPr>
        <p:spPr>
          <a:xfrm>
            <a:off x="518207" y="453564"/>
            <a:ext cx="109975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2F672C-1547-4135-AF72-472F50025E49}"/>
              </a:ext>
            </a:extLst>
          </p:cNvPr>
          <p:cNvSpPr txBox="1"/>
          <p:nvPr userDrawn="1"/>
        </p:nvSpPr>
        <p:spPr>
          <a:xfrm>
            <a:off x="3378836" y="86702"/>
            <a:ext cx="601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LIME: the Lunar irradiance model of ESA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59F8B2B-8028-41A2-8FB0-8ECE05D4C1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30" y="1742"/>
            <a:ext cx="2562704" cy="10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1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35563-DC2A-43F5-B305-481DAEBD1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9" y="1141413"/>
            <a:ext cx="7391399" cy="2387600"/>
          </a:xfrm>
        </p:spPr>
        <p:txBody>
          <a:bodyPr>
            <a:normAutofit/>
          </a:bodyPr>
          <a:lstStyle/>
          <a:p>
            <a:r>
              <a:rPr lang="es-ES" sz="4000" dirty="0"/>
              <a:t>S</a:t>
            </a:r>
            <a:r>
              <a:rPr lang="en-US" sz="4000" dirty="0" err="1"/>
              <a:t>pectral</a:t>
            </a:r>
            <a:r>
              <a:rPr lang="en-US" sz="4000" dirty="0"/>
              <a:t> measurements performed for the development of LIME</a:t>
            </a:r>
            <a:endParaRPr lang="en-GB" sz="4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69455E-708C-402A-A686-F8B4DC4B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F01-EBBD-4D7C-AA40-A8C18DA2F67A}" type="datetime1">
              <a:rPr lang="en-GB" smtClean="0"/>
              <a:t>27/02/2024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DA9C8-CEDB-4DE7-90F1-63EFC769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</a:t>
            </a:fld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41ED68-8249-4DFD-9141-1493F37AB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91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preparation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97C933-7EAF-4F06-B5D8-8BD46A09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Foreoptics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ASD </a:t>
            </a:r>
            <a:r>
              <a:rPr lang="es-ES" dirty="0" err="1"/>
              <a:t>spectrometer</a:t>
            </a:r>
            <a:r>
              <a:rPr lang="es-ES" dirty="0"/>
              <a:t>: Moon and </a:t>
            </a:r>
            <a:r>
              <a:rPr lang="es-ES" dirty="0" err="1"/>
              <a:t>Sun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10</a:t>
            </a:fld>
            <a:endParaRPr lang="en-GB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AAC9B0-3056-9715-2A62-0BE9AB542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45" r="28258"/>
          <a:stretch/>
        </p:blipFill>
        <p:spPr>
          <a:xfrm>
            <a:off x="1081722" y="2412109"/>
            <a:ext cx="3079532" cy="376485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9F2F1D1-E082-FD38-625F-28794CFB2419}"/>
              </a:ext>
            </a:extLst>
          </p:cNvPr>
          <p:cNvSpPr txBox="1"/>
          <p:nvPr/>
        </p:nvSpPr>
        <p:spPr>
          <a:xfrm>
            <a:off x="4510858" y="6058384"/>
            <a:ext cx="399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ND </a:t>
            </a:r>
            <a:r>
              <a:rPr lang="es-ES" sz="2000" dirty="0" err="1"/>
              <a:t>Filter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SUN </a:t>
            </a:r>
            <a:r>
              <a:rPr lang="es-ES" sz="2000" dirty="0" err="1"/>
              <a:t>measurements</a:t>
            </a:r>
            <a:endParaRPr lang="es-ES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A60FFE5-B608-562F-1C59-063E5DA41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329"/>
          <a:stretch/>
        </p:blipFill>
        <p:spPr>
          <a:xfrm>
            <a:off x="8366808" y="2393854"/>
            <a:ext cx="2638570" cy="37831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A6B753-B099-40A6-BB8F-790FBDA5E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696" y="2824323"/>
            <a:ext cx="4326094" cy="33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E417-A425-485C-BFB7-E0E56E1D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ASD data processing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73D98-1114-49D0-9C8D-3DCDD881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786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/>
              <a:t> raw&gt;&gt;TOA </a:t>
            </a:r>
            <a:r>
              <a:rPr lang="es-ES" dirty="0" err="1"/>
              <a:t>signals</a:t>
            </a:r>
            <a:r>
              <a:rPr lang="es-ES" dirty="0"/>
              <a:t> (</a:t>
            </a:r>
            <a:r>
              <a:rPr lang="es-ES" dirty="0" err="1"/>
              <a:t>Sun</a:t>
            </a:r>
            <a:r>
              <a:rPr lang="es-ES" dirty="0"/>
              <a:t> and Moon)&gt;&gt;</a:t>
            </a:r>
            <a:r>
              <a:rPr lang="es-ES" dirty="0" err="1"/>
              <a:t>reflectance</a:t>
            </a:r>
            <a:endParaRPr lang="es-ES" dirty="0"/>
          </a:p>
          <a:p>
            <a:r>
              <a:rPr lang="es-ES" dirty="0" err="1"/>
              <a:t>Phase</a:t>
            </a:r>
            <a:r>
              <a:rPr lang="es-ES" dirty="0"/>
              <a:t> angles -90º </a:t>
            </a:r>
            <a:r>
              <a:rPr lang="es-ES" dirty="0" err="1"/>
              <a:t>to</a:t>
            </a:r>
            <a:r>
              <a:rPr lang="es-ES" dirty="0"/>
              <a:t> 90º</a:t>
            </a:r>
          </a:p>
          <a:p>
            <a:r>
              <a:rPr lang="es-ES" dirty="0"/>
              <a:t>60 </a:t>
            </a:r>
            <a:r>
              <a:rPr lang="es-ES" dirty="0" err="1"/>
              <a:t>measurement</a:t>
            </a:r>
            <a:r>
              <a:rPr lang="es-ES" dirty="0"/>
              <a:t> </a:t>
            </a:r>
            <a:r>
              <a:rPr lang="es-ES" dirty="0" err="1"/>
              <a:t>days</a:t>
            </a:r>
            <a:r>
              <a:rPr lang="es-ES" dirty="0"/>
              <a:t>, &gt;200k </a:t>
            </a:r>
            <a:r>
              <a:rPr lang="es-ES" dirty="0" err="1"/>
              <a:t>spectra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D5F77A7-60CB-4923-9080-291D296675BC}"/>
                  </a:ext>
                </a:extLst>
              </p:cNvPr>
              <p:cNvSpPr txBox="1"/>
              <p:nvPr/>
            </p:nvSpPr>
            <p:spPr>
              <a:xfrm>
                <a:off x="8431306" y="1234518"/>
                <a:ext cx="2850776" cy="103509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s-E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s-E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3200" dirty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s-E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  <m:sup>
                            <m:r>
                              <a:rPr lang="es-E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𝑚𝑜𝑜𝑛</m:t>
                            </m:r>
                          </m:sup>
                        </m:sSubSup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Sup>
                          <m:sSubSupPr>
                            <m:ctrlPr>
                              <a:rPr lang="es-E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s-E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  <m:sup>
                            <m:r>
                              <a:rPr lang="es-E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s-E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D5F77A7-60CB-4923-9080-291D2966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306" y="1234518"/>
                <a:ext cx="2850776" cy="1035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FE0E4577-8E8A-4D97-A6A4-776288984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70" y="3156472"/>
            <a:ext cx="5635336" cy="36441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0CFD94-224A-437C-B0E6-36DAEE8B0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9" y="3112933"/>
            <a:ext cx="5853684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1858-0EFF-4074-A0A2-966D173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Moon </a:t>
            </a:r>
            <a:r>
              <a:rPr lang="es-ES" dirty="0" err="1"/>
              <a:t>spectral</a:t>
            </a:r>
            <a:r>
              <a:rPr lang="es-ES" dirty="0"/>
              <a:t> </a:t>
            </a:r>
            <a:r>
              <a:rPr lang="es-ES" dirty="0" err="1"/>
              <a:t>reflectance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99D90-B99C-4852-B3A4-5F5742D8A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CCF9C4-CFEA-4A97-84C1-513A486F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409004-073B-4D90-A84E-74AF6A9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12</a:t>
            </a:fld>
            <a:endParaRPr lang="en-GB"/>
          </a:p>
        </p:txBody>
      </p:sp>
      <p:pic>
        <p:nvPicPr>
          <p:cNvPr id="6" name="Marcador de contenido 4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1C3B268-ED3B-438F-A72F-14CD25AF8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4071"/>
          <a:stretch/>
        </p:blipFill>
        <p:spPr>
          <a:xfrm>
            <a:off x="1523492" y="1310693"/>
            <a:ext cx="9145016" cy="5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0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1858-0EFF-4074-A0A2-966D173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Moon </a:t>
            </a:r>
            <a:r>
              <a:rPr lang="es-ES" dirty="0" err="1"/>
              <a:t>spectral</a:t>
            </a:r>
            <a:r>
              <a:rPr lang="es-ES" dirty="0"/>
              <a:t> </a:t>
            </a:r>
            <a:r>
              <a:rPr lang="es-ES" dirty="0" err="1"/>
              <a:t>reflectance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99D90-B99C-4852-B3A4-5F5742D8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31"/>
            <a:ext cx="10515600" cy="4351338"/>
          </a:xfrm>
        </p:spPr>
        <p:txBody>
          <a:bodyPr/>
          <a:lstStyle/>
          <a:p>
            <a:r>
              <a:rPr lang="es-ES" dirty="0" err="1"/>
              <a:t>Normalized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1240nm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CCF9C4-CFEA-4A97-84C1-513A486F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409004-073B-4D90-A84E-74AF6A9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13</a:t>
            </a:fld>
            <a:endParaRPr lang="en-GB"/>
          </a:p>
        </p:txBody>
      </p:sp>
      <p:pic>
        <p:nvPicPr>
          <p:cNvPr id="7" name="Marcador de contenido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B8ABE19-1FF9-41E6-A1E5-DD28845BC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b="2175"/>
          <a:stretch/>
        </p:blipFill>
        <p:spPr>
          <a:xfrm>
            <a:off x="2667669" y="1690688"/>
            <a:ext cx="83977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4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1858-0EFF-4074-A0A2-966D173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Moon </a:t>
            </a:r>
            <a:r>
              <a:rPr lang="es-ES" dirty="0" err="1"/>
              <a:t>spectral</a:t>
            </a:r>
            <a:r>
              <a:rPr lang="es-ES" dirty="0"/>
              <a:t> </a:t>
            </a:r>
            <a:r>
              <a:rPr lang="es-ES" dirty="0" err="1"/>
              <a:t>reflectance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99D90-B99C-4852-B3A4-5F5742D8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18"/>
            <a:ext cx="10515600" cy="4351338"/>
          </a:xfrm>
        </p:spPr>
        <p:txBody>
          <a:bodyPr/>
          <a:lstStyle/>
          <a:p>
            <a:r>
              <a:rPr lang="es-ES" dirty="0"/>
              <a:t>10-deg pase angle </a:t>
            </a:r>
            <a:r>
              <a:rPr lang="es-ES" dirty="0" err="1"/>
              <a:t>bins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CCF9C4-CFEA-4A97-84C1-513A486F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409004-073B-4D90-A84E-74AF6A9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14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6D3E47-99F2-49A1-86F3-489229365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" t="1180" r="1439" b="20680"/>
          <a:stretch/>
        </p:blipFill>
        <p:spPr>
          <a:xfrm>
            <a:off x="3030070" y="1875430"/>
            <a:ext cx="8034481" cy="37061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14E8FE-2E22-40A1-A2E4-14EE9A5C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71" t="79412" r="12194" b="854"/>
          <a:stretch/>
        </p:blipFill>
        <p:spPr>
          <a:xfrm>
            <a:off x="4061012" y="5924223"/>
            <a:ext cx="6248400" cy="9359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BF0931-7E8B-420F-8A0E-6C47AEFAA2A2}"/>
              </a:ext>
            </a:extLst>
          </p:cNvPr>
          <p:cNvSpPr txBox="1"/>
          <p:nvPr/>
        </p:nvSpPr>
        <p:spPr>
          <a:xfrm>
            <a:off x="5748347" y="5479757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Wavelength</a:t>
            </a:r>
            <a:r>
              <a:rPr lang="es-ES" dirty="0"/>
              <a:t> (nm)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AB76F6-8F09-45F7-84FE-1CED4C15D2EE}"/>
              </a:ext>
            </a:extLst>
          </p:cNvPr>
          <p:cNvSpPr txBox="1"/>
          <p:nvPr/>
        </p:nvSpPr>
        <p:spPr>
          <a:xfrm rot="16200000">
            <a:off x="1868730" y="3027159"/>
            <a:ext cx="1926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Reflectance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715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97C933-7EAF-4F06-B5D8-8BD46A09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Cimel</a:t>
            </a:r>
            <a:r>
              <a:rPr lang="es-ES" dirty="0"/>
              <a:t> </a:t>
            </a:r>
            <a:r>
              <a:rPr lang="es-ES" dirty="0" err="1"/>
              <a:t>radiometer</a:t>
            </a:r>
            <a:r>
              <a:rPr lang="es-ES" dirty="0"/>
              <a:t> at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altitude</a:t>
            </a:r>
            <a:r>
              <a:rPr lang="es-ES" dirty="0"/>
              <a:t> </a:t>
            </a:r>
            <a:r>
              <a:rPr lang="es-ES" dirty="0" err="1"/>
              <a:t>stations</a:t>
            </a:r>
            <a:r>
              <a:rPr lang="es-ES" dirty="0"/>
              <a:t> </a:t>
            </a:r>
            <a:r>
              <a:rPr lang="es-ES" dirty="0" err="1"/>
              <a:t>Izaña</a:t>
            </a:r>
            <a:r>
              <a:rPr lang="es-ES" dirty="0"/>
              <a:t>/Teide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s-ES" dirty="0" err="1"/>
              <a:t>Phase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-90º </a:t>
            </a:r>
            <a:r>
              <a:rPr lang="es-ES" dirty="0" err="1"/>
              <a:t>to</a:t>
            </a:r>
            <a:r>
              <a:rPr lang="es-ES" dirty="0"/>
              <a:t> +90º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s-ES" dirty="0" err="1"/>
              <a:t>Since</a:t>
            </a:r>
            <a:r>
              <a:rPr lang="es-ES" dirty="0"/>
              <a:t> 2018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s-ES" dirty="0"/>
              <a:t>TOA </a:t>
            </a:r>
            <a:r>
              <a:rPr lang="es-ES" dirty="0" err="1"/>
              <a:t>irradiance</a:t>
            </a:r>
            <a:r>
              <a:rPr lang="es-ES" dirty="0"/>
              <a:t> (SI </a:t>
            </a:r>
            <a:r>
              <a:rPr lang="es-ES" dirty="0" err="1"/>
              <a:t>traceable</a:t>
            </a:r>
            <a:r>
              <a:rPr lang="es-ES" dirty="0"/>
              <a:t>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s-ES" dirty="0"/>
              <a:t>8 </a:t>
            </a:r>
            <a:r>
              <a:rPr lang="es-ES" dirty="0" err="1"/>
              <a:t>narrow</a:t>
            </a:r>
            <a:r>
              <a:rPr lang="es-ES" dirty="0"/>
              <a:t> </a:t>
            </a:r>
            <a:r>
              <a:rPr lang="es-ES" dirty="0" err="1"/>
              <a:t>bands</a:t>
            </a:r>
            <a:r>
              <a:rPr lang="es-ES" dirty="0"/>
              <a:t>: 440, 500, 550, 675, 780, 870, 1020, 1640 nm</a:t>
            </a:r>
          </a:p>
          <a:p>
            <a:r>
              <a:rPr lang="es-ES" dirty="0"/>
              <a:t>ASD Fiel </a:t>
            </a:r>
            <a:r>
              <a:rPr lang="es-ES" dirty="0" err="1"/>
              <a:t>Spec</a:t>
            </a:r>
            <a:r>
              <a:rPr lang="es-ES" dirty="0"/>
              <a:t>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s-ES" dirty="0"/>
              <a:t>in 4 lunar </a:t>
            </a:r>
            <a:r>
              <a:rPr lang="es-ES" dirty="0" err="1"/>
              <a:t>cycles</a:t>
            </a:r>
            <a:r>
              <a:rPr lang="es-ES" dirty="0"/>
              <a:t> (1st </a:t>
            </a:r>
            <a:r>
              <a:rPr lang="es-ES" dirty="0" err="1"/>
              <a:t>to</a:t>
            </a:r>
            <a:r>
              <a:rPr lang="es-ES" dirty="0"/>
              <a:t> 3rd </a:t>
            </a:r>
            <a:r>
              <a:rPr lang="es-ES" dirty="0" err="1"/>
              <a:t>quarter</a:t>
            </a:r>
            <a:r>
              <a:rPr lang="es-ES" dirty="0"/>
              <a:t>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s-ES" dirty="0"/>
              <a:t>TOA </a:t>
            </a:r>
            <a:r>
              <a:rPr lang="es-ES" dirty="0" err="1"/>
              <a:t>reflectance</a:t>
            </a:r>
            <a:r>
              <a:rPr lang="es-ES" dirty="0"/>
              <a:t> (relative)</a:t>
            </a:r>
            <a:endParaRPr lang="en-GB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es-ES" dirty="0"/>
              <a:t>350 </a:t>
            </a:r>
            <a:r>
              <a:rPr lang="es-ES" dirty="0" err="1"/>
              <a:t>to</a:t>
            </a:r>
            <a:r>
              <a:rPr lang="es-ES" dirty="0"/>
              <a:t> 2500 nm (</a:t>
            </a:r>
            <a:r>
              <a:rPr lang="es-ES" dirty="0" err="1"/>
              <a:t>except</a:t>
            </a:r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absorption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gases)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5D616-C6EE-40A5-8A9C-0F546468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Thanks</a:t>
            </a:r>
            <a:r>
              <a:rPr lang="es-ES" dirty="0"/>
              <a:t>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B8CAF4-1458-445F-8CDD-3C53845A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812" y="6216042"/>
            <a:ext cx="10515600" cy="645739"/>
          </a:xfrm>
        </p:spPr>
        <p:txBody>
          <a:bodyPr/>
          <a:lstStyle/>
          <a:p>
            <a:pPr marL="0" indent="0">
              <a:buNone/>
            </a:pP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thanks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AEMET staff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!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9363B-21AE-4727-955C-DE6592C2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F2C100-109B-4D31-B139-3CCC116A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6F5D10-2632-45AA-AA7A-F1B0702C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35" y="1340073"/>
            <a:ext cx="8417859" cy="47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4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640E1-487F-4475-9F7E-5460BE94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Lunar </a:t>
            </a:r>
            <a:r>
              <a:rPr lang="es-ES" dirty="0" err="1"/>
              <a:t>measurements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C80F0-7DE5-429A-B6D9-74029DE7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Top-</a:t>
            </a:r>
            <a:r>
              <a:rPr lang="es-ES" dirty="0" err="1"/>
              <a:t>of</a:t>
            </a:r>
            <a:r>
              <a:rPr lang="es-ES" dirty="0"/>
              <a:t>-</a:t>
            </a:r>
            <a:r>
              <a:rPr lang="es-ES" dirty="0" err="1"/>
              <a:t>atmosphere</a:t>
            </a:r>
            <a:r>
              <a:rPr lang="es-ES" dirty="0"/>
              <a:t> </a:t>
            </a:r>
            <a:r>
              <a:rPr lang="es-ES" dirty="0" err="1"/>
              <a:t>irradiance</a:t>
            </a:r>
            <a:r>
              <a:rPr lang="es-ES" dirty="0"/>
              <a:t>/</a:t>
            </a:r>
            <a:r>
              <a:rPr lang="es-ES" dirty="0" err="1"/>
              <a:t>reflectance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ground</a:t>
            </a:r>
            <a:endParaRPr lang="es-ES" dirty="0"/>
          </a:p>
          <a:p>
            <a:r>
              <a:rPr lang="es-ES" dirty="0"/>
              <a:t>Langley </a:t>
            </a:r>
            <a:r>
              <a:rPr lang="es-ES" dirty="0" err="1"/>
              <a:t>plot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in </a:t>
            </a:r>
            <a:r>
              <a:rPr lang="es-ES" dirty="0" err="1"/>
              <a:t>high-altitude</a:t>
            </a:r>
            <a:r>
              <a:rPr lang="es-ES" dirty="0"/>
              <a:t> </a:t>
            </a:r>
            <a:r>
              <a:rPr lang="es-ES" dirty="0" err="1"/>
              <a:t>stations</a:t>
            </a:r>
            <a:r>
              <a:rPr lang="es-ES" dirty="0"/>
              <a:t>: </a:t>
            </a:r>
          </a:p>
          <a:p>
            <a:pPr lvl="1"/>
            <a:r>
              <a:rPr lang="es-ES" dirty="0" err="1"/>
              <a:t>Izaña</a:t>
            </a:r>
            <a:r>
              <a:rPr lang="es-ES" dirty="0"/>
              <a:t> (2400m </a:t>
            </a:r>
            <a:r>
              <a:rPr lang="es-ES" dirty="0" err="1"/>
              <a:t>asl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Teide (3570m </a:t>
            </a:r>
            <a:r>
              <a:rPr lang="es-ES" dirty="0" err="1"/>
              <a:t>asl</a:t>
            </a:r>
            <a:r>
              <a:rPr lang="es-ES" dirty="0"/>
              <a:t>)</a:t>
            </a:r>
          </a:p>
          <a:p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instruments</a:t>
            </a:r>
            <a:r>
              <a:rPr lang="es-ES" dirty="0"/>
              <a:t>:</a:t>
            </a:r>
          </a:p>
          <a:p>
            <a:pPr marL="914400" lvl="1" indent="-457200">
              <a:buAutoNum type="arabicParenR"/>
            </a:pPr>
            <a:r>
              <a:rPr lang="es-ES" dirty="0" err="1"/>
              <a:t>Modified</a:t>
            </a:r>
            <a:r>
              <a:rPr lang="es-ES" dirty="0"/>
              <a:t> </a:t>
            </a:r>
            <a:r>
              <a:rPr lang="es-ES" dirty="0" err="1"/>
              <a:t>version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Cimel</a:t>
            </a:r>
            <a:r>
              <a:rPr lang="es-ES" dirty="0"/>
              <a:t> 318T </a:t>
            </a:r>
            <a:r>
              <a:rPr lang="es-ES" dirty="0" err="1"/>
              <a:t>radiometer</a:t>
            </a:r>
            <a:endParaRPr lang="es-ES" dirty="0"/>
          </a:p>
          <a:p>
            <a:pPr marL="914400" lvl="1" indent="-457200">
              <a:buAutoNum type="arabicParenR"/>
            </a:pPr>
            <a:endParaRPr lang="es-ES" sz="1000" dirty="0"/>
          </a:p>
          <a:p>
            <a:pPr marL="914400" lvl="1" indent="-457200">
              <a:buAutoNum type="arabicParenR"/>
            </a:pPr>
            <a:r>
              <a:rPr lang="es-ES" dirty="0"/>
              <a:t>ASD Field </a:t>
            </a:r>
            <a:r>
              <a:rPr lang="es-ES" dirty="0" err="1"/>
              <a:t>Spec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57B319-9AED-4C09-BF4F-635CAFB2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4BAEFE-4482-4FB3-8BCD-D4CEE2BF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2</a:t>
            </a:fld>
            <a:endParaRPr lang="en-GB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B305992-7304-4965-BE35-FFD81F617D33}"/>
              </a:ext>
            </a:extLst>
          </p:cNvPr>
          <p:cNvSpPr/>
          <p:nvPr/>
        </p:nvSpPr>
        <p:spPr>
          <a:xfrm>
            <a:off x="7324166" y="4173070"/>
            <a:ext cx="528918" cy="24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11A487-14C5-4E90-B6CB-F75E24A8BFFD}"/>
              </a:ext>
            </a:extLst>
          </p:cNvPr>
          <p:cNvSpPr txBox="1"/>
          <p:nvPr/>
        </p:nvSpPr>
        <p:spPr>
          <a:xfrm>
            <a:off x="8059270" y="4105837"/>
            <a:ext cx="3110753" cy="4924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600" dirty="0"/>
              <a:t>Absolute </a:t>
            </a:r>
            <a:r>
              <a:rPr lang="es-ES" sz="2600" dirty="0" err="1"/>
              <a:t>irradiance</a:t>
            </a:r>
            <a:endParaRPr lang="es-ES" sz="26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F2C5D07-E323-421B-BA6C-F988BB4E2AA8}"/>
              </a:ext>
            </a:extLst>
          </p:cNvPr>
          <p:cNvSpPr/>
          <p:nvPr/>
        </p:nvSpPr>
        <p:spPr>
          <a:xfrm>
            <a:off x="3818963" y="4764744"/>
            <a:ext cx="528918" cy="24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D841B1-3552-405C-827C-40E02477C05E}"/>
              </a:ext>
            </a:extLst>
          </p:cNvPr>
          <p:cNvSpPr txBox="1"/>
          <p:nvPr/>
        </p:nvSpPr>
        <p:spPr>
          <a:xfrm>
            <a:off x="4554068" y="4697511"/>
            <a:ext cx="2931462" cy="4924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600" dirty="0"/>
              <a:t>Relative </a:t>
            </a:r>
            <a:r>
              <a:rPr lang="es-ES" sz="2600" dirty="0" err="1"/>
              <a:t>reflectance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84552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669DA-BEED-40FB-9520-F5D07A76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Absolute </a:t>
            </a:r>
            <a:r>
              <a:rPr lang="es-ES" dirty="0" err="1"/>
              <a:t>Irradiance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08FDB-6484-428A-B152-01E8417E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20318" cy="4351338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Cimel</a:t>
            </a:r>
            <a:r>
              <a:rPr lang="es-ES" dirty="0"/>
              <a:t> 318T – AERONET standard </a:t>
            </a:r>
            <a:r>
              <a:rPr lang="es-ES" dirty="0" err="1"/>
              <a:t>radiometer</a:t>
            </a:r>
            <a:endParaRPr lang="es-ES" dirty="0"/>
          </a:p>
          <a:p>
            <a:r>
              <a:rPr lang="es-ES" dirty="0" err="1"/>
              <a:t>Modifications</a:t>
            </a:r>
            <a:br>
              <a:rPr lang="es-ES" dirty="0"/>
            </a:br>
            <a:r>
              <a:rPr lang="es-ES" dirty="0"/>
              <a:t>	- </a:t>
            </a:r>
            <a:r>
              <a:rPr lang="es-ES" dirty="0" err="1"/>
              <a:t>Bands</a:t>
            </a:r>
            <a:r>
              <a:rPr lang="es-ES" dirty="0"/>
              <a:t>: 440, 500, 550, 675, 780, 870, 935, 1020, 1640 nm</a:t>
            </a:r>
          </a:p>
          <a:p>
            <a:pPr lvl="2">
              <a:buFontTx/>
              <a:buChar char="-"/>
            </a:pPr>
            <a:r>
              <a:rPr lang="es-ES" sz="2800" dirty="0"/>
              <a:t>Direct Moon </a:t>
            </a:r>
            <a:r>
              <a:rPr lang="es-ES" sz="2800" dirty="0" err="1"/>
              <a:t>polarization</a:t>
            </a:r>
            <a:r>
              <a:rPr lang="es-ES" sz="2800" dirty="0"/>
              <a:t> </a:t>
            </a:r>
            <a:r>
              <a:rPr lang="es-ES" sz="2800" dirty="0" err="1"/>
              <a:t>measurements</a:t>
            </a:r>
            <a:endParaRPr lang="es-ES" sz="2800" dirty="0"/>
          </a:p>
          <a:p>
            <a:r>
              <a:rPr lang="es-ES" dirty="0" err="1"/>
              <a:t>Calibrated</a:t>
            </a:r>
            <a:r>
              <a:rPr lang="es-ES" dirty="0"/>
              <a:t> at NPL in absolute </a:t>
            </a:r>
            <a:r>
              <a:rPr lang="es-ES" dirty="0" err="1"/>
              <a:t>irradiance</a:t>
            </a:r>
            <a:r>
              <a:rPr lang="es-ES" dirty="0"/>
              <a:t> </a:t>
            </a:r>
            <a:r>
              <a:rPr lang="es-ES" dirty="0" err="1"/>
              <a:t>responsivity</a:t>
            </a:r>
            <a:endParaRPr lang="es-ES" dirty="0"/>
          </a:p>
          <a:p>
            <a:r>
              <a:rPr lang="es-ES" dirty="0"/>
              <a:t>Full </a:t>
            </a:r>
            <a:r>
              <a:rPr lang="es-ES" dirty="0" err="1"/>
              <a:t>radiometric</a:t>
            </a:r>
            <a:r>
              <a:rPr lang="es-ES" dirty="0"/>
              <a:t> </a:t>
            </a:r>
            <a:r>
              <a:rPr lang="es-ES" dirty="0" err="1"/>
              <a:t>characterization</a:t>
            </a:r>
            <a:r>
              <a:rPr lang="es-ES" dirty="0"/>
              <a:t>: </a:t>
            </a:r>
            <a:r>
              <a:rPr lang="es-ES" dirty="0" err="1"/>
              <a:t>reference</a:t>
            </a:r>
            <a:r>
              <a:rPr lang="es-ES" dirty="0"/>
              <a:t> plane, </a:t>
            </a:r>
            <a:r>
              <a:rPr lang="es-ES" dirty="0" err="1"/>
              <a:t>linearity</a:t>
            </a:r>
            <a:r>
              <a:rPr lang="es-ES" dirty="0"/>
              <a:t>, </a:t>
            </a:r>
            <a:r>
              <a:rPr lang="es-ES" dirty="0" err="1"/>
              <a:t>temperature</a:t>
            </a:r>
            <a:r>
              <a:rPr lang="es-ES" dirty="0"/>
              <a:t> </a:t>
            </a:r>
            <a:r>
              <a:rPr lang="es-ES" dirty="0" err="1"/>
              <a:t>dependence</a:t>
            </a:r>
            <a:r>
              <a:rPr lang="es-ES" dirty="0"/>
              <a:t>, </a:t>
            </a:r>
            <a:r>
              <a:rPr lang="es-ES" dirty="0" err="1"/>
              <a:t>gains</a:t>
            </a:r>
            <a:r>
              <a:rPr lang="es-ES" dirty="0"/>
              <a:t>, </a:t>
            </a:r>
            <a:r>
              <a:rPr lang="es-ES" dirty="0" err="1"/>
              <a:t>spectral</a:t>
            </a:r>
            <a:r>
              <a:rPr lang="es-ES" dirty="0"/>
              <a:t> response </a:t>
            </a:r>
            <a:r>
              <a:rPr lang="es-ES" dirty="0" err="1"/>
              <a:t>function</a:t>
            </a:r>
            <a:r>
              <a:rPr lang="es-ES" dirty="0"/>
              <a:t>.</a:t>
            </a:r>
          </a:p>
          <a:p>
            <a:r>
              <a:rPr lang="es-ES" dirty="0"/>
              <a:t>Data: 2018-2022 (590 </a:t>
            </a:r>
            <a:r>
              <a:rPr lang="es-ES" dirty="0" err="1"/>
              <a:t>clear</a:t>
            </a:r>
            <a:r>
              <a:rPr lang="es-ES" dirty="0"/>
              <a:t> </a:t>
            </a:r>
            <a:r>
              <a:rPr lang="es-ES" dirty="0" err="1"/>
              <a:t>nights</a:t>
            </a:r>
            <a:r>
              <a:rPr lang="es-ES" dirty="0"/>
              <a:t>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8359A-145C-4317-8BE2-C417EC15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06BE4A-F3EB-41ED-A3B6-61FA6DA2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7988D7-D0A5-44AD-9E64-C3491B1F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216" y="1356566"/>
            <a:ext cx="2876550" cy="38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669DA-BEED-40FB-9520-F5D07A76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Absolute </a:t>
            </a:r>
            <a:r>
              <a:rPr lang="es-ES" dirty="0" err="1"/>
              <a:t>Irradiance</a:t>
            </a:r>
            <a:r>
              <a:rPr lang="es-ES" dirty="0"/>
              <a:t>: </a:t>
            </a:r>
            <a:r>
              <a:rPr lang="es-ES" dirty="0" err="1"/>
              <a:t>bands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8359A-145C-4317-8BE2-C417EC15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06BE4A-F3EB-41ED-A3B6-61FA6DA2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4</a:t>
            </a:fld>
            <a:endParaRPr lang="en-GB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FA8EE00-4313-41E0-BBF0-7C3D0DDF3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74B096A9-2A38-43E6-A63E-6D69E25F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4" y="2037343"/>
            <a:ext cx="91249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A5C166-00E2-4AA9-BDCD-BDBA1501AC07}"/>
              </a:ext>
            </a:extLst>
          </p:cNvPr>
          <p:cNvSpPr txBox="1"/>
          <p:nvPr/>
        </p:nvSpPr>
        <p:spPr>
          <a:xfrm>
            <a:off x="10539187" y="3162735"/>
            <a:ext cx="958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trike="sngStrike" dirty="0"/>
              <a:t>340</a:t>
            </a:r>
          </a:p>
          <a:p>
            <a:r>
              <a:rPr lang="es-ES" b="1" strike="sngStrike" dirty="0"/>
              <a:t>380</a:t>
            </a:r>
          </a:p>
          <a:p>
            <a:r>
              <a:rPr lang="es-ES" b="1" dirty="0"/>
              <a:t>440</a:t>
            </a:r>
          </a:p>
          <a:p>
            <a:r>
              <a:rPr lang="es-ES" b="1" dirty="0"/>
              <a:t>500</a:t>
            </a:r>
          </a:p>
          <a:p>
            <a:r>
              <a:rPr lang="es-ES" b="1" dirty="0">
                <a:solidFill>
                  <a:srgbClr val="FF0000"/>
                </a:solidFill>
              </a:rPr>
              <a:t>550</a:t>
            </a:r>
          </a:p>
          <a:p>
            <a:r>
              <a:rPr lang="es-ES" b="1" dirty="0"/>
              <a:t>675</a:t>
            </a:r>
          </a:p>
          <a:p>
            <a:r>
              <a:rPr lang="es-ES" b="1" dirty="0">
                <a:solidFill>
                  <a:srgbClr val="FF0000"/>
                </a:solidFill>
              </a:rPr>
              <a:t>780</a:t>
            </a:r>
          </a:p>
          <a:p>
            <a:r>
              <a:rPr lang="es-ES" b="1" dirty="0"/>
              <a:t>870</a:t>
            </a:r>
          </a:p>
          <a:p>
            <a:r>
              <a:rPr lang="es-ES" b="1" strike="sngStrike" dirty="0"/>
              <a:t>936</a:t>
            </a:r>
          </a:p>
          <a:p>
            <a:r>
              <a:rPr lang="es-ES" b="1" dirty="0"/>
              <a:t>1020</a:t>
            </a:r>
          </a:p>
          <a:p>
            <a:r>
              <a:rPr lang="es-ES" b="1" dirty="0"/>
              <a:t>1640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F92FE1A9-7E1F-428E-8685-E37ABA698DD5}"/>
              </a:ext>
            </a:extLst>
          </p:cNvPr>
          <p:cNvSpPr/>
          <p:nvPr/>
        </p:nvSpPr>
        <p:spPr>
          <a:xfrm>
            <a:off x="10337187" y="3218490"/>
            <a:ext cx="223024" cy="272283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D802652F-F1C6-471F-B5F6-1067FB3E388D}"/>
              </a:ext>
            </a:extLst>
          </p:cNvPr>
          <p:cNvSpPr/>
          <p:nvPr/>
        </p:nvSpPr>
        <p:spPr>
          <a:xfrm flipH="1">
            <a:off x="11184680" y="5749478"/>
            <a:ext cx="208156" cy="46691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72C675-1BE0-4847-B769-11EAF89D9E62}"/>
              </a:ext>
            </a:extLst>
          </p:cNvPr>
          <p:cNvSpPr txBox="1"/>
          <p:nvPr/>
        </p:nvSpPr>
        <p:spPr>
          <a:xfrm>
            <a:off x="10026890" y="4395242"/>
            <a:ext cx="42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CC2B74-9D0E-4FA8-A97C-384FE4FC4A4B}"/>
              </a:ext>
            </a:extLst>
          </p:cNvPr>
          <p:cNvSpPr txBox="1"/>
          <p:nvPr/>
        </p:nvSpPr>
        <p:spPr>
          <a:xfrm>
            <a:off x="11418507" y="5798267"/>
            <a:ext cx="95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InGaAs</a:t>
            </a:r>
            <a:endParaRPr lang="es-E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33AB66E-2A9E-4106-8317-4F3602533850}"/>
              </a:ext>
            </a:extLst>
          </p:cNvPr>
          <p:cNvGrpSpPr/>
          <p:nvPr/>
        </p:nvGrpSpPr>
        <p:grpSpPr>
          <a:xfrm>
            <a:off x="2018376" y="1326995"/>
            <a:ext cx="1471961" cy="4808112"/>
            <a:chOff x="2798956" y="1326995"/>
            <a:chExt cx="1471961" cy="4808112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4D0C3C2-E0BD-4C34-8947-4370D4BC4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430" r="67876" b="17379"/>
            <a:stretch/>
          </p:blipFill>
          <p:spPr>
            <a:xfrm>
              <a:off x="3713356" y="1326995"/>
              <a:ext cx="557561" cy="4808112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330B95B-5878-48B1-A071-25E5CC0EB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35" r="79043" b="14400"/>
            <a:stretch/>
          </p:blipFill>
          <p:spPr>
            <a:xfrm>
              <a:off x="2798956" y="3010829"/>
              <a:ext cx="557561" cy="3124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9369D-C850-41BF-8B88-14210922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Top-</a:t>
            </a:r>
            <a:r>
              <a:rPr lang="es-ES" dirty="0" err="1"/>
              <a:t>of</a:t>
            </a:r>
            <a:r>
              <a:rPr lang="es-ES" dirty="0"/>
              <a:t>-</a:t>
            </a:r>
            <a:r>
              <a:rPr lang="es-ES" dirty="0" err="1"/>
              <a:t>atmosphere</a:t>
            </a:r>
            <a:r>
              <a:rPr lang="es-ES" dirty="0"/>
              <a:t> </a:t>
            </a:r>
            <a:r>
              <a:rPr lang="es-ES" dirty="0" err="1"/>
              <a:t>irradiance</a:t>
            </a:r>
            <a:r>
              <a:rPr lang="es-ES" dirty="0"/>
              <a:t> </a:t>
            </a:r>
            <a:r>
              <a:rPr lang="es-ES" dirty="0" err="1"/>
              <a:t>determination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F4F6B-A8B8-4E8A-B2A6-C069924A2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83"/>
            <a:ext cx="10515600" cy="4351338"/>
          </a:xfrm>
        </p:spPr>
        <p:txBody>
          <a:bodyPr/>
          <a:lstStyle/>
          <a:p>
            <a:r>
              <a:rPr lang="es-ES" dirty="0"/>
              <a:t>Direct Moon </a:t>
            </a:r>
            <a:r>
              <a:rPr lang="es-ES" dirty="0" err="1"/>
              <a:t>irradiance</a:t>
            </a:r>
            <a:r>
              <a:rPr lang="es-ES" dirty="0"/>
              <a:t> </a:t>
            </a:r>
            <a:r>
              <a:rPr lang="es-ES" dirty="0" err="1"/>
              <a:t>observations</a:t>
            </a:r>
            <a:r>
              <a:rPr lang="es-ES" dirty="0"/>
              <a:t> (8 </a:t>
            </a:r>
            <a:r>
              <a:rPr lang="es-ES" dirty="0" err="1"/>
              <a:t>bands</a:t>
            </a:r>
            <a:r>
              <a:rPr lang="es-ES" dirty="0"/>
              <a:t>)</a:t>
            </a:r>
          </a:p>
          <a:p>
            <a:r>
              <a:rPr lang="es-ES" dirty="0"/>
              <a:t>Langley </a:t>
            </a:r>
            <a:r>
              <a:rPr lang="es-ES" dirty="0" err="1"/>
              <a:t>plot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+ </a:t>
            </a:r>
            <a:r>
              <a:rPr lang="es-ES" dirty="0" err="1"/>
              <a:t>calibration</a:t>
            </a:r>
            <a:r>
              <a:rPr lang="es-ES" dirty="0"/>
              <a:t>: TOA</a:t>
            </a:r>
          </a:p>
          <a:p>
            <a:r>
              <a:rPr lang="es-ES" dirty="0" err="1"/>
              <a:t>Uncertainty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072C8-44B5-4C85-8E7F-A9C22D1E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195584-6B54-4B7F-A33F-CB68020D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2" descr="Image result for langley plot">
            <a:extLst>
              <a:ext uri="{FF2B5EF4-FFF2-40B4-BE49-F238E27FC236}">
                <a16:creationId xmlns:a16="http://schemas.microsoft.com/office/drawing/2014/main" id="{45C1B28A-DFA0-4695-8398-8757481D8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55" y="3498471"/>
            <a:ext cx="4114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hape 213">
            <a:extLst>
              <a:ext uri="{FF2B5EF4-FFF2-40B4-BE49-F238E27FC236}">
                <a16:creationId xmlns:a16="http://schemas.microsoft.com/office/drawing/2014/main" id="{038CFFEA-7387-429E-B50F-C197199C9CF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9607"/>
          <a:stretch/>
        </p:blipFill>
        <p:spPr>
          <a:xfrm>
            <a:off x="6005066" y="2671482"/>
            <a:ext cx="4525963" cy="40911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5 Conector recto de flecha">
            <a:extLst>
              <a:ext uri="{FF2B5EF4-FFF2-40B4-BE49-F238E27FC236}">
                <a16:creationId xmlns:a16="http://schemas.microsoft.com/office/drawing/2014/main" id="{B3F9C1BB-B4B5-4332-8676-0ECA154DDB82}"/>
              </a:ext>
            </a:extLst>
          </p:cNvPr>
          <p:cNvCxnSpPr/>
          <p:nvPr/>
        </p:nvCxnSpPr>
        <p:spPr>
          <a:xfrm flipV="1">
            <a:off x="5277599" y="4317692"/>
            <a:ext cx="2674640" cy="242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Elipse">
            <a:extLst>
              <a:ext uri="{FF2B5EF4-FFF2-40B4-BE49-F238E27FC236}">
                <a16:creationId xmlns:a16="http://schemas.microsoft.com/office/drawing/2014/main" id="{092A2833-9A72-4118-9030-7385A395A6D7}"/>
              </a:ext>
            </a:extLst>
          </p:cNvPr>
          <p:cNvSpPr/>
          <p:nvPr/>
        </p:nvSpPr>
        <p:spPr>
          <a:xfrm>
            <a:off x="7988265" y="426997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>
            <a:extLst>
              <a:ext uri="{FF2B5EF4-FFF2-40B4-BE49-F238E27FC236}">
                <a16:creationId xmlns:a16="http://schemas.microsoft.com/office/drawing/2014/main" id="{CC20E72D-D6A7-49DC-A7CD-E80FC63C04A2}"/>
              </a:ext>
            </a:extLst>
          </p:cNvPr>
          <p:cNvSpPr/>
          <p:nvPr/>
        </p:nvSpPr>
        <p:spPr>
          <a:xfrm>
            <a:off x="2133630" y="421478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42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18F71-3FD4-4054-98BD-EA420C42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Moon </a:t>
            </a:r>
            <a:r>
              <a:rPr lang="es-ES" dirty="0" err="1"/>
              <a:t>reflectance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76815-66E7-4802-8E8B-57BE4075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ASD Field </a:t>
            </a:r>
            <a:r>
              <a:rPr lang="es-ES" dirty="0" err="1"/>
              <a:t>Spec</a:t>
            </a:r>
            <a:r>
              <a:rPr lang="es-ES" dirty="0"/>
              <a:t> 4 </a:t>
            </a:r>
          </a:p>
          <a:p>
            <a:r>
              <a:rPr lang="es-ES" dirty="0" err="1"/>
              <a:t>Spectral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: 350 – 2500 nm, </a:t>
            </a:r>
            <a:r>
              <a:rPr lang="pt-BR" dirty="0"/>
              <a:t>FWHM 3-16 </a:t>
            </a:r>
            <a:r>
              <a:rPr lang="pt-BR" dirty="0" err="1"/>
              <a:t>nm</a:t>
            </a:r>
            <a:endParaRPr lang="pt-BR" dirty="0" err="1">
              <a:ea typeface="Calibri"/>
              <a:cs typeface="Calibri"/>
            </a:endParaRPr>
          </a:p>
          <a:p>
            <a:r>
              <a:rPr lang="pt-BR" dirty="0"/>
              <a:t>3 </a:t>
            </a:r>
            <a:r>
              <a:rPr lang="pt-BR" dirty="0" err="1"/>
              <a:t>detectors</a:t>
            </a:r>
            <a:r>
              <a:rPr lang="pt-BR" dirty="0"/>
              <a:t>: (350-1000), (1000-1800), (1800-2500 </a:t>
            </a:r>
            <a:r>
              <a:rPr lang="pt-BR" dirty="0" err="1"/>
              <a:t>nm</a:t>
            </a:r>
            <a:r>
              <a:rPr lang="pt-BR" dirty="0"/>
              <a:t>)</a:t>
            </a:r>
            <a:endParaRPr lang="pt-BR" dirty="0">
              <a:ea typeface="Calibri"/>
              <a:cs typeface="Calibri"/>
            </a:endParaRPr>
          </a:p>
          <a:p>
            <a:r>
              <a:rPr lang="es-ES" dirty="0"/>
              <a:t>4 </a:t>
            </a:r>
            <a:r>
              <a:rPr lang="es-ES" dirty="0" err="1"/>
              <a:t>campaigns</a:t>
            </a:r>
            <a:r>
              <a:rPr lang="es-ES" dirty="0"/>
              <a:t> (April, May, June, </a:t>
            </a:r>
            <a:r>
              <a:rPr lang="es-ES" dirty="0" err="1"/>
              <a:t>September</a:t>
            </a:r>
            <a:r>
              <a:rPr lang="es-ES" dirty="0"/>
              <a:t> 2022)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A9D93-5CA3-443C-9A7A-4D9B15CC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8C73DB-E270-45D5-A202-DAF0852E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7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preparation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97C933-7EAF-4F06-B5D8-8BD46A09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Foreoptics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7</a:t>
            </a:fld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0E6C58-5BE7-48CE-900C-7B49B845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28" y="2906444"/>
            <a:ext cx="5069761" cy="29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6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preparation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97C933-7EAF-4F06-B5D8-8BD46A09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Optical</a:t>
            </a:r>
            <a:r>
              <a:rPr lang="es-ES" dirty="0"/>
              <a:t> </a:t>
            </a:r>
            <a:r>
              <a:rPr lang="es-ES" dirty="0" err="1"/>
              <a:t>characterisation</a:t>
            </a:r>
            <a:r>
              <a:rPr lang="es-ES" dirty="0"/>
              <a:t> at NPL: </a:t>
            </a:r>
          </a:p>
          <a:p>
            <a:pPr lvl="1"/>
            <a:r>
              <a:rPr lang="es-ES" dirty="0" err="1"/>
              <a:t>Directional</a:t>
            </a:r>
            <a:r>
              <a:rPr lang="es-ES" dirty="0"/>
              <a:t> response </a:t>
            </a:r>
            <a:r>
              <a:rPr lang="es-ES" dirty="0" err="1"/>
              <a:t>function</a:t>
            </a:r>
            <a:endParaRPr lang="es-ES" dirty="0"/>
          </a:p>
          <a:p>
            <a:pPr lvl="1"/>
            <a:r>
              <a:rPr lang="es-ES" dirty="0"/>
              <a:t>FOV </a:t>
            </a:r>
            <a:r>
              <a:rPr lang="es-ES" dirty="0" err="1"/>
              <a:t>uniformity</a:t>
            </a:r>
            <a:r>
              <a:rPr lang="es-ES" dirty="0"/>
              <a:t> (</a:t>
            </a:r>
            <a:r>
              <a:rPr lang="es-ES" dirty="0" err="1"/>
              <a:t>scrambler</a:t>
            </a:r>
            <a:r>
              <a:rPr lang="es-ES" dirty="0"/>
              <a:t>)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8</a:t>
            </a:fld>
            <a:endParaRPr lang="en-GB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7DE512-266A-4937-99E0-4211538B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953" y="1617206"/>
            <a:ext cx="6390400" cy="37705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52FE1F-6345-457B-A1D8-8AFDFEE65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98" y="3194708"/>
            <a:ext cx="6134632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preparation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97C933-7EAF-4F06-B5D8-8BD46A09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Enclosure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ASD </a:t>
            </a:r>
            <a:r>
              <a:rPr lang="es-ES" dirty="0" err="1"/>
              <a:t>spectrometer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9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7790FF-33B4-4D81-9931-0664E73F2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52" b="23704"/>
          <a:stretch/>
        </p:blipFill>
        <p:spPr>
          <a:xfrm>
            <a:off x="8610600" y="1325563"/>
            <a:ext cx="3481551" cy="17979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820961-D4DB-550B-5AE6-0E62EA6F1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670" y="3537210"/>
            <a:ext cx="4277710" cy="24054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F89E9F-B74F-007F-5A3D-5D953A342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20" y="2622941"/>
            <a:ext cx="6639170" cy="373340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B0EFB9-C79F-A09D-061A-3854ADF7935D}"/>
              </a:ext>
            </a:extLst>
          </p:cNvPr>
          <p:cNvSpPr txBox="1"/>
          <p:nvPr/>
        </p:nvSpPr>
        <p:spPr>
          <a:xfrm>
            <a:off x="7598979" y="5937418"/>
            <a:ext cx="316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Temperature</a:t>
            </a:r>
            <a:r>
              <a:rPr lang="es-ES" dirty="0"/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264046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6123ed-c7dd-44a3-ad86-61d06971d053" xsi:nil="true"/>
    <lcf76f155ced4ddcb4097134ff3c332f xmlns="b3388b6a-82f1-4b3b-abc8-034fe0aeb8e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9BD36A8DD1346A27DB23466837BCC" ma:contentTypeVersion="16" ma:contentTypeDescription="Create a new document." ma:contentTypeScope="" ma:versionID="fa55f5344daa201060c951aab5c4fe9a">
  <xsd:schema xmlns:xsd="http://www.w3.org/2001/XMLSchema" xmlns:xs="http://www.w3.org/2001/XMLSchema" xmlns:p="http://schemas.microsoft.com/office/2006/metadata/properties" xmlns:ns2="b3388b6a-82f1-4b3b-abc8-034fe0aeb8ec" xmlns:ns3="0dcaf395-f660-4959-b4fa-b825b83af5dd" xmlns:ns4="0c6123ed-c7dd-44a3-ad86-61d06971d053" targetNamespace="http://schemas.microsoft.com/office/2006/metadata/properties" ma:root="true" ma:fieldsID="9f25b9f4f843d69f39fae7595c981c36" ns2:_="" ns3:_="" ns4:_="">
    <xsd:import namespace="b3388b6a-82f1-4b3b-abc8-034fe0aeb8ec"/>
    <xsd:import namespace="0dcaf395-f660-4959-b4fa-b825b83af5dd"/>
    <xsd:import namespace="0c6123ed-c7dd-44a3-ad86-61d06971d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88b6a-82f1-4b3b-abc8-034fe0aeb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2bccc2-81de-48e5-8e7d-e3401e24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f395-f660-4959-b4fa-b825b83af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123ed-c7dd-44a3-ad86-61d06971d0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42f4183-b19b-4888-9904-aea8cbf939d3}" ma:internalName="TaxCatchAll" ma:showField="CatchAllData" ma:web="0c6123ed-c7dd-44a3-ad86-61d06971d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7661B-4B3A-4303-9DA9-F2DCAF0F6D10}">
  <ds:schemaRefs>
    <ds:schemaRef ds:uri="http://schemas.microsoft.com/office/2006/metadata/properties"/>
    <ds:schemaRef ds:uri="http://schemas.microsoft.com/office/infopath/2007/PartnerControls"/>
    <ds:schemaRef ds:uri="0c6123ed-c7dd-44a3-ad86-61d06971d053"/>
    <ds:schemaRef ds:uri="b3388b6a-82f1-4b3b-abc8-034fe0aeb8ec"/>
  </ds:schemaRefs>
</ds:datastoreItem>
</file>

<file path=customXml/itemProps2.xml><?xml version="1.0" encoding="utf-8"?>
<ds:datastoreItem xmlns:ds="http://schemas.openxmlformats.org/officeDocument/2006/customXml" ds:itemID="{DEE7C49D-005B-4A5A-861F-5E5E158A9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A16E30-2432-4C74-A344-7A9160729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88b6a-82f1-4b3b-abc8-034fe0aeb8ec"/>
    <ds:schemaRef ds:uri="0dcaf395-f660-4959-b4fa-b825b83af5dd"/>
    <ds:schemaRef ds:uri="0c6123ed-c7dd-44a3-ad86-61d06971d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Widescreen</PresentationFormat>
  <Paragraphs>121</Paragraphs>
  <Slides>16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Spectral measurements performed for the development of LIME</vt:lpstr>
      <vt:lpstr>Lunar measurements</vt:lpstr>
      <vt:lpstr>Absolute Irradiance</vt:lpstr>
      <vt:lpstr>Absolute Irradiance: bands</vt:lpstr>
      <vt:lpstr>Top-of-atmosphere irradiance determination</vt:lpstr>
      <vt:lpstr>Moon reflectance</vt:lpstr>
      <vt:lpstr>Instrument preparation</vt:lpstr>
      <vt:lpstr>Instrument preparation</vt:lpstr>
      <vt:lpstr>Instrument preparation</vt:lpstr>
      <vt:lpstr>Instrument preparation</vt:lpstr>
      <vt:lpstr>ASD data processing</vt:lpstr>
      <vt:lpstr>Moon spectral reflectance</vt:lpstr>
      <vt:lpstr>Moon spectral reflectance</vt:lpstr>
      <vt:lpstr>Moon spectral reflectance</vt:lpstr>
      <vt:lpstr>Summary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Agnieszka Bialek</dc:creator>
  <cp:lastModifiedBy>carlos</cp:lastModifiedBy>
  <cp:revision>56</cp:revision>
  <dcterms:created xsi:type="dcterms:W3CDTF">2021-09-28T15:28:20Z</dcterms:created>
  <dcterms:modified xsi:type="dcterms:W3CDTF">2024-02-27T09:31:17Z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2021-09-28T15:28:19Z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a6cbe9a7-375b-456a-b5cb-0c95fff9e887</vt:lpwstr>
  </property>
  <property fmtid="{D5CDD505-2E9C-101B-9397-08002B2CF9AE}" pid="8" name="MSIP_Label_9df4b5af-ab42-45d5-91e7-45583bed1b2a_ContentBits">
    <vt:lpwstr>0</vt:lpwstr>
  </property>
  <property fmtid="{D5CDD505-2E9C-101B-9397-08002B2CF9AE}" pid="9" name="ContentTypeId">
    <vt:lpwstr>0x010100ACE9BD36A8DD1346A27DB23466837BCC</vt:lpwstr>
  </property>
  <property fmtid="{D5CDD505-2E9C-101B-9397-08002B2CF9AE}" pid="10" name="MediaServiceImageTags">
    <vt:lpwstr/>
  </property>
</Properties>
</file>