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57" r:id="rId7"/>
    <p:sldId id="266" r:id="rId8"/>
    <p:sldId id="280" r:id="rId9"/>
    <p:sldId id="276" r:id="rId10"/>
    <p:sldId id="275" r:id="rId11"/>
    <p:sldId id="274" r:id="rId12"/>
    <p:sldId id="267" r:id="rId13"/>
    <p:sldId id="273" r:id="rId14"/>
    <p:sldId id="279" r:id="rId15"/>
    <p:sldId id="260" r:id="rId16"/>
    <p:sldId id="278" r:id="rId17"/>
    <p:sldId id="259" r:id="rId18"/>
    <p:sldId id="270" r:id="rId19"/>
    <p:sldId id="277"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AC2E3-C6E2-1C48-B740-7536D7B93906}" v="125" dt="2021-08-23T17:59:23.196"/>
    <p1510:client id="{221D79D6-A78C-44DB-820C-280DB00AA2DC}" v="765" dt="2021-08-23T17:05:14.509"/>
    <p1510:client id="{3CE2BF89-B8EB-18F9-F176-4237E8B6BB53}" v="2" dt="2021-08-24T17:33:14.309"/>
    <p1510:client id="{CB3C51B6-9602-BEEE-2A8B-D8DAE7D5F578}" v="14" dt="2021-08-25T07:31:39.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3"/>
    <p:restoredTop sz="94712"/>
  </p:normalViewPr>
  <p:slideViewPr>
    <p:cSldViewPr snapToGrid="0">
      <p:cViewPr varScale="1">
        <p:scale>
          <a:sx n="114" d="100"/>
          <a:sy n="114" d="100"/>
        </p:scale>
        <p:origin x="168" y="20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0484C-E1BB-4A4B-8F8C-A548537ABC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F26F65-F1DE-9644-8C3D-5D06DEE5E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14B951-3302-F04D-8A66-8444C2E6AC96}"/>
              </a:ext>
            </a:extLst>
          </p:cNvPr>
          <p:cNvSpPr>
            <a:spLocks noGrp="1"/>
          </p:cNvSpPr>
          <p:nvPr>
            <p:ph type="dt" sz="half" idx="10"/>
          </p:nvPr>
        </p:nvSpPr>
        <p:spPr>
          <a:xfrm>
            <a:off x="1257300" y="6356350"/>
            <a:ext cx="2324100" cy="365125"/>
          </a:xfrm>
        </p:spPr>
        <p:txBody>
          <a:bodyPr/>
          <a:lstStyle/>
          <a:p>
            <a:fld id="{29B966A7-F334-824C-84B9-987A49B6AFE2}" type="datetimeFigureOut">
              <a:rPr lang="en-US" smtClean="0"/>
              <a:t>9/15/21</a:t>
            </a:fld>
            <a:endParaRPr lang="en-US"/>
          </a:p>
        </p:txBody>
      </p:sp>
      <p:sp>
        <p:nvSpPr>
          <p:cNvPr id="5" name="Footer Placeholder 4">
            <a:extLst>
              <a:ext uri="{FF2B5EF4-FFF2-40B4-BE49-F238E27FC236}">
                <a16:creationId xmlns:a16="http://schemas.microsoft.com/office/drawing/2014/main" id="{20BEE557-F963-314A-A795-B039AB292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F25184-2467-5746-809C-33B2A3073119}"/>
              </a:ext>
            </a:extLst>
          </p:cNvPr>
          <p:cNvSpPr>
            <a:spLocks noGrp="1"/>
          </p:cNvSpPr>
          <p:nvPr>
            <p:ph type="sldNum" sz="quarter" idx="12"/>
          </p:nvPr>
        </p:nvSpPr>
        <p:spPr/>
        <p:txBody>
          <a:bodyPr/>
          <a:lstStyle/>
          <a:p>
            <a:fld id="{FD9AA218-177C-7D44-A9EA-12AD1B2E6DB4}" type="slidenum">
              <a:rPr lang="en-US" smtClean="0"/>
              <a:t>‹#›</a:t>
            </a:fld>
            <a:endParaRPr lang="en-US"/>
          </a:p>
        </p:txBody>
      </p:sp>
    </p:spTree>
    <p:extLst>
      <p:ext uri="{BB962C8B-B14F-4D97-AF65-F5344CB8AC3E}">
        <p14:creationId xmlns:p14="http://schemas.microsoft.com/office/powerpoint/2010/main" val="105555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22A6-FDCE-BB4A-B09C-041B82931E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C2F149-F6EA-D34E-86C6-0C67568922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C847B-4FEC-7149-A200-04FEEA78B81E}"/>
              </a:ext>
            </a:extLst>
          </p:cNvPr>
          <p:cNvSpPr>
            <a:spLocks noGrp="1"/>
          </p:cNvSpPr>
          <p:nvPr>
            <p:ph type="dt" sz="half" idx="10"/>
          </p:nvPr>
        </p:nvSpPr>
        <p:spPr/>
        <p:txBody>
          <a:bodyPr/>
          <a:lstStyle/>
          <a:p>
            <a:fld id="{29B966A7-F334-824C-84B9-987A49B6AFE2}" type="datetimeFigureOut">
              <a:rPr lang="en-US" smtClean="0"/>
              <a:t>9/15/21</a:t>
            </a:fld>
            <a:endParaRPr lang="en-US"/>
          </a:p>
        </p:txBody>
      </p:sp>
      <p:sp>
        <p:nvSpPr>
          <p:cNvPr id="5" name="Footer Placeholder 4">
            <a:extLst>
              <a:ext uri="{FF2B5EF4-FFF2-40B4-BE49-F238E27FC236}">
                <a16:creationId xmlns:a16="http://schemas.microsoft.com/office/drawing/2014/main" id="{C6F477C2-1EDC-F843-B0E7-482CA19D2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BBCAA-6435-EA45-87CA-7E393AE2F247}"/>
              </a:ext>
            </a:extLst>
          </p:cNvPr>
          <p:cNvSpPr>
            <a:spLocks noGrp="1"/>
          </p:cNvSpPr>
          <p:nvPr>
            <p:ph type="sldNum" sz="quarter" idx="12"/>
          </p:nvPr>
        </p:nvSpPr>
        <p:spPr/>
        <p:txBody>
          <a:bodyPr/>
          <a:lstStyle/>
          <a:p>
            <a:fld id="{FD9AA218-177C-7D44-A9EA-12AD1B2E6DB4}" type="slidenum">
              <a:rPr lang="en-US" smtClean="0"/>
              <a:t>‹#›</a:t>
            </a:fld>
            <a:endParaRPr lang="en-US"/>
          </a:p>
        </p:txBody>
      </p:sp>
    </p:spTree>
    <p:extLst>
      <p:ext uri="{BB962C8B-B14F-4D97-AF65-F5344CB8AC3E}">
        <p14:creationId xmlns:p14="http://schemas.microsoft.com/office/powerpoint/2010/main" val="403272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728A26-40BE-E449-A18F-F1A0D69621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3A795B-4207-7F4F-AC7E-ED61AB52BC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8C9D9-98A5-1E46-844F-291A467D5DFF}"/>
              </a:ext>
            </a:extLst>
          </p:cNvPr>
          <p:cNvSpPr>
            <a:spLocks noGrp="1"/>
          </p:cNvSpPr>
          <p:nvPr>
            <p:ph type="dt" sz="half" idx="10"/>
          </p:nvPr>
        </p:nvSpPr>
        <p:spPr/>
        <p:txBody>
          <a:bodyPr/>
          <a:lstStyle/>
          <a:p>
            <a:fld id="{29B966A7-F334-824C-84B9-987A49B6AFE2}" type="datetimeFigureOut">
              <a:rPr lang="en-US" smtClean="0"/>
              <a:t>9/15/21</a:t>
            </a:fld>
            <a:endParaRPr lang="en-US"/>
          </a:p>
        </p:txBody>
      </p:sp>
      <p:sp>
        <p:nvSpPr>
          <p:cNvPr id="5" name="Footer Placeholder 4">
            <a:extLst>
              <a:ext uri="{FF2B5EF4-FFF2-40B4-BE49-F238E27FC236}">
                <a16:creationId xmlns:a16="http://schemas.microsoft.com/office/drawing/2014/main" id="{84079E12-937A-2947-8622-0C685B7BF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B648D-50AE-A441-83D7-8C2BE40E5D07}"/>
              </a:ext>
            </a:extLst>
          </p:cNvPr>
          <p:cNvSpPr>
            <a:spLocks noGrp="1"/>
          </p:cNvSpPr>
          <p:nvPr>
            <p:ph type="sldNum" sz="quarter" idx="12"/>
          </p:nvPr>
        </p:nvSpPr>
        <p:spPr/>
        <p:txBody>
          <a:bodyPr/>
          <a:lstStyle/>
          <a:p>
            <a:fld id="{FD9AA218-177C-7D44-A9EA-12AD1B2E6DB4}" type="slidenum">
              <a:rPr lang="en-US" smtClean="0"/>
              <a:t>‹#›</a:t>
            </a:fld>
            <a:endParaRPr lang="en-US"/>
          </a:p>
        </p:txBody>
      </p:sp>
    </p:spTree>
    <p:extLst>
      <p:ext uri="{BB962C8B-B14F-4D97-AF65-F5344CB8AC3E}">
        <p14:creationId xmlns:p14="http://schemas.microsoft.com/office/powerpoint/2010/main" val="1301408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89C07-246B-024A-B304-9181F56094D9}"/>
              </a:ext>
            </a:extLst>
          </p:cNvPr>
          <p:cNvSpPr>
            <a:spLocks noGrp="1"/>
          </p:cNvSpPr>
          <p:nvPr>
            <p:ph type="title"/>
          </p:nvPr>
        </p:nvSpPr>
        <p:spPr>
          <a:xfrm>
            <a:off x="1371600" y="166688"/>
            <a:ext cx="9994557" cy="81915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862C9A3-4C85-0844-8FBC-5F6206E1DB27}"/>
              </a:ext>
            </a:extLst>
          </p:cNvPr>
          <p:cNvSpPr>
            <a:spLocks noGrp="1"/>
          </p:cNvSpPr>
          <p:nvPr>
            <p:ph idx="1"/>
          </p:nvPr>
        </p:nvSpPr>
        <p:spPr>
          <a:xfrm>
            <a:off x="838200" y="1316590"/>
            <a:ext cx="10515600" cy="48603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CEB128-D66D-4641-977E-29C440E5049B}"/>
              </a:ext>
            </a:extLst>
          </p:cNvPr>
          <p:cNvSpPr>
            <a:spLocks noGrp="1"/>
          </p:cNvSpPr>
          <p:nvPr>
            <p:ph type="dt" sz="half" idx="10"/>
          </p:nvPr>
        </p:nvSpPr>
        <p:spPr>
          <a:xfrm>
            <a:off x="1663430" y="6356350"/>
            <a:ext cx="1917970" cy="365125"/>
          </a:xfrm>
        </p:spPr>
        <p:txBody>
          <a:bodyPr/>
          <a:lstStyle/>
          <a:p>
            <a:fld id="{29B966A7-F334-824C-84B9-987A49B6AFE2}" type="datetimeFigureOut">
              <a:rPr lang="en-US" smtClean="0"/>
              <a:t>9/15/21</a:t>
            </a:fld>
            <a:endParaRPr lang="en-US"/>
          </a:p>
        </p:txBody>
      </p:sp>
      <p:sp>
        <p:nvSpPr>
          <p:cNvPr id="5" name="Footer Placeholder 4">
            <a:extLst>
              <a:ext uri="{FF2B5EF4-FFF2-40B4-BE49-F238E27FC236}">
                <a16:creationId xmlns:a16="http://schemas.microsoft.com/office/drawing/2014/main" id="{55145494-60E6-8A42-906D-AADB88046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BE8A0-66E9-3341-B7B1-B04919303A20}"/>
              </a:ext>
            </a:extLst>
          </p:cNvPr>
          <p:cNvSpPr>
            <a:spLocks noGrp="1"/>
          </p:cNvSpPr>
          <p:nvPr>
            <p:ph type="sldNum" sz="quarter" idx="12"/>
          </p:nvPr>
        </p:nvSpPr>
        <p:spPr>
          <a:xfrm>
            <a:off x="8610599" y="6356350"/>
            <a:ext cx="2050916" cy="365125"/>
          </a:xfrm>
        </p:spPr>
        <p:txBody>
          <a:bodyPr/>
          <a:lstStyle/>
          <a:p>
            <a:fld id="{FD9AA218-177C-7D44-A9EA-12AD1B2E6DB4}" type="slidenum">
              <a:rPr lang="en-US" smtClean="0"/>
              <a:t>‹#›</a:t>
            </a:fld>
            <a:endParaRPr lang="en-US"/>
          </a:p>
        </p:txBody>
      </p:sp>
    </p:spTree>
    <p:extLst>
      <p:ext uri="{BB962C8B-B14F-4D97-AF65-F5344CB8AC3E}">
        <p14:creationId xmlns:p14="http://schemas.microsoft.com/office/powerpoint/2010/main" val="163918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2BC10-DEBB-964B-957F-38FFF7BACA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BACA5C-FA11-5948-855C-03F349C1C9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93615E-FE5D-3A46-8910-E9FBE450DD27}"/>
              </a:ext>
            </a:extLst>
          </p:cNvPr>
          <p:cNvSpPr>
            <a:spLocks noGrp="1"/>
          </p:cNvSpPr>
          <p:nvPr>
            <p:ph type="dt" sz="half" idx="10"/>
          </p:nvPr>
        </p:nvSpPr>
        <p:spPr/>
        <p:txBody>
          <a:bodyPr/>
          <a:lstStyle/>
          <a:p>
            <a:fld id="{29B966A7-F334-824C-84B9-987A49B6AFE2}" type="datetimeFigureOut">
              <a:rPr lang="en-US" smtClean="0"/>
              <a:t>9/15/21</a:t>
            </a:fld>
            <a:endParaRPr lang="en-US"/>
          </a:p>
        </p:txBody>
      </p:sp>
      <p:sp>
        <p:nvSpPr>
          <p:cNvPr id="5" name="Footer Placeholder 4">
            <a:extLst>
              <a:ext uri="{FF2B5EF4-FFF2-40B4-BE49-F238E27FC236}">
                <a16:creationId xmlns:a16="http://schemas.microsoft.com/office/drawing/2014/main" id="{BBA6E599-C583-F645-B6C1-A291AE504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41865-0380-0840-82D8-6FE4BD1279E9}"/>
              </a:ext>
            </a:extLst>
          </p:cNvPr>
          <p:cNvSpPr>
            <a:spLocks noGrp="1"/>
          </p:cNvSpPr>
          <p:nvPr>
            <p:ph type="sldNum" sz="quarter" idx="12"/>
          </p:nvPr>
        </p:nvSpPr>
        <p:spPr/>
        <p:txBody>
          <a:bodyPr/>
          <a:lstStyle/>
          <a:p>
            <a:fld id="{FD9AA218-177C-7D44-A9EA-12AD1B2E6DB4}" type="slidenum">
              <a:rPr lang="en-US" smtClean="0"/>
              <a:t>‹#›</a:t>
            </a:fld>
            <a:endParaRPr lang="en-US"/>
          </a:p>
        </p:txBody>
      </p:sp>
    </p:spTree>
    <p:extLst>
      <p:ext uri="{BB962C8B-B14F-4D97-AF65-F5344CB8AC3E}">
        <p14:creationId xmlns:p14="http://schemas.microsoft.com/office/powerpoint/2010/main" val="1255925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1793-8CFF-B84A-8478-CBEF58BCF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0C5763-24C9-FE40-B3FB-744847D791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536409-3365-9A48-93B3-E12F389BAB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CEB330-017E-6F4D-BEC5-2DC7873BCE20}"/>
              </a:ext>
            </a:extLst>
          </p:cNvPr>
          <p:cNvSpPr>
            <a:spLocks noGrp="1"/>
          </p:cNvSpPr>
          <p:nvPr>
            <p:ph type="dt" sz="half" idx="10"/>
          </p:nvPr>
        </p:nvSpPr>
        <p:spPr/>
        <p:txBody>
          <a:bodyPr/>
          <a:lstStyle/>
          <a:p>
            <a:fld id="{29B966A7-F334-824C-84B9-987A49B6AFE2}" type="datetimeFigureOut">
              <a:rPr lang="en-US" smtClean="0"/>
              <a:t>9/15/21</a:t>
            </a:fld>
            <a:endParaRPr lang="en-US"/>
          </a:p>
        </p:txBody>
      </p:sp>
      <p:sp>
        <p:nvSpPr>
          <p:cNvPr id="6" name="Footer Placeholder 5">
            <a:extLst>
              <a:ext uri="{FF2B5EF4-FFF2-40B4-BE49-F238E27FC236}">
                <a16:creationId xmlns:a16="http://schemas.microsoft.com/office/drawing/2014/main" id="{09C2CA9A-1F4E-9349-A911-56B3B0E89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12650-5E19-154B-B597-F7C1538F7D5D}"/>
              </a:ext>
            </a:extLst>
          </p:cNvPr>
          <p:cNvSpPr>
            <a:spLocks noGrp="1"/>
          </p:cNvSpPr>
          <p:nvPr>
            <p:ph type="sldNum" sz="quarter" idx="12"/>
          </p:nvPr>
        </p:nvSpPr>
        <p:spPr/>
        <p:txBody>
          <a:bodyPr/>
          <a:lstStyle/>
          <a:p>
            <a:fld id="{FD9AA218-177C-7D44-A9EA-12AD1B2E6DB4}" type="slidenum">
              <a:rPr lang="en-US" smtClean="0"/>
              <a:t>‹#›</a:t>
            </a:fld>
            <a:endParaRPr lang="en-US"/>
          </a:p>
        </p:txBody>
      </p:sp>
    </p:spTree>
    <p:extLst>
      <p:ext uri="{BB962C8B-B14F-4D97-AF65-F5344CB8AC3E}">
        <p14:creationId xmlns:p14="http://schemas.microsoft.com/office/powerpoint/2010/main" val="401439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46B2D-6710-074D-8955-5833441F21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098B37-0ADA-F246-8B96-B64817D03F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0C8955-38AB-1E40-9D39-9FE8D3E270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EB8522-FFBE-534A-8DB3-8C9248369A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883598-62E1-5448-82AD-64B9D536AC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72692F-76E7-4E47-918C-951FBD3AD818}"/>
              </a:ext>
            </a:extLst>
          </p:cNvPr>
          <p:cNvSpPr>
            <a:spLocks noGrp="1"/>
          </p:cNvSpPr>
          <p:nvPr>
            <p:ph type="dt" sz="half" idx="10"/>
          </p:nvPr>
        </p:nvSpPr>
        <p:spPr/>
        <p:txBody>
          <a:bodyPr/>
          <a:lstStyle/>
          <a:p>
            <a:fld id="{29B966A7-F334-824C-84B9-987A49B6AFE2}" type="datetimeFigureOut">
              <a:rPr lang="en-US" smtClean="0"/>
              <a:t>9/15/21</a:t>
            </a:fld>
            <a:endParaRPr lang="en-US"/>
          </a:p>
        </p:txBody>
      </p:sp>
      <p:sp>
        <p:nvSpPr>
          <p:cNvPr id="8" name="Footer Placeholder 7">
            <a:extLst>
              <a:ext uri="{FF2B5EF4-FFF2-40B4-BE49-F238E27FC236}">
                <a16:creationId xmlns:a16="http://schemas.microsoft.com/office/drawing/2014/main" id="{9764106C-A7AA-AF40-A8C8-D32FCE159E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DD34AB-23DB-6A48-8087-928A555C5CDA}"/>
              </a:ext>
            </a:extLst>
          </p:cNvPr>
          <p:cNvSpPr>
            <a:spLocks noGrp="1"/>
          </p:cNvSpPr>
          <p:nvPr>
            <p:ph type="sldNum" sz="quarter" idx="12"/>
          </p:nvPr>
        </p:nvSpPr>
        <p:spPr/>
        <p:txBody>
          <a:bodyPr/>
          <a:lstStyle/>
          <a:p>
            <a:fld id="{FD9AA218-177C-7D44-A9EA-12AD1B2E6DB4}" type="slidenum">
              <a:rPr lang="en-US" smtClean="0"/>
              <a:t>‹#›</a:t>
            </a:fld>
            <a:endParaRPr lang="en-US"/>
          </a:p>
        </p:txBody>
      </p:sp>
    </p:spTree>
    <p:extLst>
      <p:ext uri="{BB962C8B-B14F-4D97-AF65-F5344CB8AC3E}">
        <p14:creationId xmlns:p14="http://schemas.microsoft.com/office/powerpoint/2010/main" val="422874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1C146-7A31-534E-9B07-1C86F56C1401}"/>
              </a:ext>
            </a:extLst>
          </p:cNvPr>
          <p:cNvSpPr>
            <a:spLocks noGrp="1"/>
          </p:cNvSpPr>
          <p:nvPr>
            <p:ph type="title"/>
          </p:nvPr>
        </p:nvSpPr>
        <p:spPr>
          <a:xfrm>
            <a:off x="1371600" y="164592"/>
            <a:ext cx="9994392" cy="819150"/>
          </a:xfrm>
        </p:spPr>
        <p:txBody>
          <a:bodyPr/>
          <a:lstStyle/>
          <a:p>
            <a:r>
              <a:rPr lang="en-US"/>
              <a:t>Click to edit Master title style</a:t>
            </a:r>
          </a:p>
        </p:txBody>
      </p:sp>
      <p:sp>
        <p:nvSpPr>
          <p:cNvPr id="3" name="Date Placeholder 2">
            <a:extLst>
              <a:ext uri="{FF2B5EF4-FFF2-40B4-BE49-F238E27FC236}">
                <a16:creationId xmlns:a16="http://schemas.microsoft.com/office/drawing/2014/main" id="{8B805300-DE2F-BA47-86AE-55187E4FB1F8}"/>
              </a:ext>
            </a:extLst>
          </p:cNvPr>
          <p:cNvSpPr>
            <a:spLocks noGrp="1"/>
          </p:cNvSpPr>
          <p:nvPr>
            <p:ph type="dt" sz="half" idx="10"/>
          </p:nvPr>
        </p:nvSpPr>
        <p:spPr/>
        <p:txBody>
          <a:bodyPr/>
          <a:lstStyle/>
          <a:p>
            <a:fld id="{29B966A7-F334-824C-84B9-987A49B6AFE2}" type="datetimeFigureOut">
              <a:rPr lang="en-US" smtClean="0"/>
              <a:t>9/15/21</a:t>
            </a:fld>
            <a:endParaRPr lang="en-US"/>
          </a:p>
        </p:txBody>
      </p:sp>
      <p:sp>
        <p:nvSpPr>
          <p:cNvPr id="4" name="Footer Placeholder 3">
            <a:extLst>
              <a:ext uri="{FF2B5EF4-FFF2-40B4-BE49-F238E27FC236}">
                <a16:creationId xmlns:a16="http://schemas.microsoft.com/office/drawing/2014/main" id="{77201506-C751-A44B-877F-FE0277C8A9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768981-EBA8-AD46-9624-BFA280125193}"/>
              </a:ext>
            </a:extLst>
          </p:cNvPr>
          <p:cNvSpPr>
            <a:spLocks noGrp="1"/>
          </p:cNvSpPr>
          <p:nvPr>
            <p:ph type="sldNum" sz="quarter" idx="12"/>
          </p:nvPr>
        </p:nvSpPr>
        <p:spPr/>
        <p:txBody>
          <a:bodyPr/>
          <a:lstStyle/>
          <a:p>
            <a:fld id="{FD9AA218-177C-7D44-A9EA-12AD1B2E6DB4}" type="slidenum">
              <a:rPr lang="en-US" smtClean="0"/>
              <a:t>‹#›</a:t>
            </a:fld>
            <a:endParaRPr lang="en-US"/>
          </a:p>
        </p:txBody>
      </p:sp>
    </p:spTree>
    <p:extLst>
      <p:ext uri="{BB962C8B-B14F-4D97-AF65-F5344CB8AC3E}">
        <p14:creationId xmlns:p14="http://schemas.microsoft.com/office/powerpoint/2010/main" val="1269374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20FFDE-8CE2-0F4A-A64F-CAD3207FDC29}"/>
              </a:ext>
            </a:extLst>
          </p:cNvPr>
          <p:cNvSpPr>
            <a:spLocks noGrp="1"/>
          </p:cNvSpPr>
          <p:nvPr>
            <p:ph type="dt" sz="half" idx="10"/>
          </p:nvPr>
        </p:nvSpPr>
        <p:spPr/>
        <p:txBody>
          <a:bodyPr/>
          <a:lstStyle/>
          <a:p>
            <a:fld id="{29B966A7-F334-824C-84B9-987A49B6AFE2}" type="datetimeFigureOut">
              <a:rPr lang="en-US" smtClean="0"/>
              <a:t>9/15/21</a:t>
            </a:fld>
            <a:endParaRPr lang="en-US"/>
          </a:p>
        </p:txBody>
      </p:sp>
      <p:sp>
        <p:nvSpPr>
          <p:cNvPr id="3" name="Footer Placeholder 2">
            <a:extLst>
              <a:ext uri="{FF2B5EF4-FFF2-40B4-BE49-F238E27FC236}">
                <a16:creationId xmlns:a16="http://schemas.microsoft.com/office/drawing/2014/main" id="{CDFFADB5-F014-E042-B59E-1484682530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CA3241-542C-324A-AF02-8F9A012994AA}"/>
              </a:ext>
            </a:extLst>
          </p:cNvPr>
          <p:cNvSpPr>
            <a:spLocks noGrp="1"/>
          </p:cNvSpPr>
          <p:nvPr>
            <p:ph type="sldNum" sz="quarter" idx="12"/>
          </p:nvPr>
        </p:nvSpPr>
        <p:spPr/>
        <p:txBody>
          <a:bodyPr/>
          <a:lstStyle/>
          <a:p>
            <a:fld id="{FD9AA218-177C-7D44-A9EA-12AD1B2E6DB4}" type="slidenum">
              <a:rPr lang="en-US" smtClean="0"/>
              <a:t>‹#›</a:t>
            </a:fld>
            <a:endParaRPr lang="en-US"/>
          </a:p>
        </p:txBody>
      </p:sp>
    </p:spTree>
    <p:extLst>
      <p:ext uri="{BB962C8B-B14F-4D97-AF65-F5344CB8AC3E}">
        <p14:creationId xmlns:p14="http://schemas.microsoft.com/office/powerpoint/2010/main" val="395484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59374-FC95-3146-81AB-6C4C73713B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1E33AA-87FF-5B43-B6FE-7C31F93835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0A9037-84C3-F244-871F-14C745FF10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35D8B7-4D7B-4248-AA17-1817C4230270}"/>
              </a:ext>
            </a:extLst>
          </p:cNvPr>
          <p:cNvSpPr>
            <a:spLocks noGrp="1"/>
          </p:cNvSpPr>
          <p:nvPr>
            <p:ph type="dt" sz="half" idx="10"/>
          </p:nvPr>
        </p:nvSpPr>
        <p:spPr/>
        <p:txBody>
          <a:bodyPr/>
          <a:lstStyle/>
          <a:p>
            <a:fld id="{29B966A7-F334-824C-84B9-987A49B6AFE2}" type="datetimeFigureOut">
              <a:rPr lang="en-US" smtClean="0"/>
              <a:t>9/15/21</a:t>
            </a:fld>
            <a:endParaRPr lang="en-US"/>
          </a:p>
        </p:txBody>
      </p:sp>
      <p:sp>
        <p:nvSpPr>
          <p:cNvPr id="6" name="Footer Placeholder 5">
            <a:extLst>
              <a:ext uri="{FF2B5EF4-FFF2-40B4-BE49-F238E27FC236}">
                <a16:creationId xmlns:a16="http://schemas.microsoft.com/office/drawing/2014/main" id="{7F884E87-640D-8844-A4EA-083C8A63A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877F5B-03C2-8948-B49A-462260CFE755}"/>
              </a:ext>
            </a:extLst>
          </p:cNvPr>
          <p:cNvSpPr>
            <a:spLocks noGrp="1"/>
          </p:cNvSpPr>
          <p:nvPr>
            <p:ph type="sldNum" sz="quarter" idx="12"/>
          </p:nvPr>
        </p:nvSpPr>
        <p:spPr/>
        <p:txBody>
          <a:bodyPr/>
          <a:lstStyle/>
          <a:p>
            <a:fld id="{FD9AA218-177C-7D44-A9EA-12AD1B2E6DB4}" type="slidenum">
              <a:rPr lang="en-US" smtClean="0"/>
              <a:t>‹#›</a:t>
            </a:fld>
            <a:endParaRPr lang="en-US"/>
          </a:p>
        </p:txBody>
      </p:sp>
    </p:spTree>
    <p:extLst>
      <p:ext uri="{BB962C8B-B14F-4D97-AF65-F5344CB8AC3E}">
        <p14:creationId xmlns:p14="http://schemas.microsoft.com/office/powerpoint/2010/main" val="14736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D820F-CDB8-0B46-8086-39E1DF64BF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DF8AE0-922A-934B-9C21-FFEF13CEB1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8426EE-F7E2-7D46-ACF1-E8569B9C2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FB8818-AC66-7744-BA8E-B0685D468AA7}"/>
              </a:ext>
            </a:extLst>
          </p:cNvPr>
          <p:cNvSpPr>
            <a:spLocks noGrp="1"/>
          </p:cNvSpPr>
          <p:nvPr>
            <p:ph type="dt" sz="half" idx="10"/>
          </p:nvPr>
        </p:nvSpPr>
        <p:spPr/>
        <p:txBody>
          <a:bodyPr/>
          <a:lstStyle/>
          <a:p>
            <a:fld id="{29B966A7-F334-824C-84B9-987A49B6AFE2}" type="datetimeFigureOut">
              <a:rPr lang="en-US" smtClean="0"/>
              <a:t>9/15/21</a:t>
            </a:fld>
            <a:endParaRPr lang="en-US"/>
          </a:p>
        </p:txBody>
      </p:sp>
      <p:sp>
        <p:nvSpPr>
          <p:cNvPr id="6" name="Footer Placeholder 5">
            <a:extLst>
              <a:ext uri="{FF2B5EF4-FFF2-40B4-BE49-F238E27FC236}">
                <a16:creationId xmlns:a16="http://schemas.microsoft.com/office/drawing/2014/main" id="{D3F0DDF3-CE46-D04F-BCBB-70C115559F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EE70C1-FF96-A640-B9F0-7979D2C44586}"/>
              </a:ext>
            </a:extLst>
          </p:cNvPr>
          <p:cNvSpPr>
            <a:spLocks noGrp="1"/>
          </p:cNvSpPr>
          <p:nvPr>
            <p:ph type="sldNum" sz="quarter" idx="12"/>
          </p:nvPr>
        </p:nvSpPr>
        <p:spPr/>
        <p:txBody>
          <a:bodyPr/>
          <a:lstStyle/>
          <a:p>
            <a:fld id="{FD9AA218-177C-7D44-A9EA-12AD1B2E6DB4}" type="slidenum">
              <a:rPr lang="en-US" smtClean="0"/>
              <a:t>‹#›</a:t>
            </a:fld>
            <a:endParaRPr lang="en-US"/>
          </a:p>
        </p:txBody>
      </p:sp>
    </p:spTree>
    <p:extLst>
      <p:ext uri="{BB962C8B-B14F-4D97-AF65-F5344CB8AC3E}">
        <p14:creationId xmlns:p14="http://schemas.microsoft.com/office/powerpoint/2010/main" val="226828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17203D-3FBD-2948-AB6A-02859F79DC43}"/>
              </a:ext>
            </a:extLst>
          </p:cNvPr>
          <p:cNvSpPr>
            <a:spLocks noGrp="1"/>
          </p:cNvSpPr>
          <p:nvPr>
            <p:ph type="title"/>
          </p:nvPr>
        </p:nvSpPr>
        <p:spPr>
          <a:xfrm>
            <a:off x="1371600" y="164592"/>
            <a:ext cx="9966960" cy="8191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BCE539C-0F5B-7A4C-A157-12439F87E63D}"/>
              </a:ext>
            </a:extLst>
          </p:cNvPr>
          <p:cNvSpPr>
            <a:spLocks noGrp="1"/>
          </p:cNvSpPr>
          <p:nvPr>
            <p:ph type="body" idx="1"/>
          </p:nvPr>
        </p:nvSpPr>
        <p:spPr>
          <a:xfrm>
            <a:off x="838200" y="1316736"/>
            <a:ext cx="10515600" cy="486460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0A0771C-B3F1-614E-ACAD-78233217AD98}"/>
              </a:ext>
            </a:extLst>
          </p:cNvPr>
          <p:cNvSpPr>
            <a:spLocks noGrp="1"/>
          </p:cNvSpPr>
          <p:nvPr>
            <p:ph type="dt" sz="half" idx="2"/>
          </p:nvPr>
        </p:nvSpPr>
        <p:spPr>
          <a:xfrm>
            <a:off x="2343150" y="6356350"/>
            <a:ext cx="1238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9B966A7-F334-824C-84B9-987A49B6AFE2}" type="datetimeFigureOut">
              <a:rPr lang="en-US" smtClean="0"/>
              <a:pPr/>
              <a:t>9/15/21</a:t>
            </a:fld>
            <a:endParaRPr lang="en-US" dirty="0"/>
          </a:p>
        </p:txBody>
      </p:sp>
      <p:sp>
        <p:nvSpPr>
          <p:cNvPr id="5" name="Footer Placeholder 4">
            <a:extLst>
              <a:ext uri="{FF2B5EF4-FFF2-40B4-BE49-F238E27FC236}">
                <a16:creationId xmlns:a16="http://schemas.microsoft.com/office/drawing/2014/main" id="{D2D28FBB-B637-E84D-9A03-95B41A9EE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A7DA5F-C03C-C547-B24E-3351251C2807}"/>
              </a:ext>
            </a:extLst>
          </p:cNvPr>
          <p:cNvSpPr>
            <a:spLocks noGrp="1"/>
          </p:cNvSpPr>
          <p:nvPr>
            <p:ph type="sldNum" sz="quarter" idx="4"/>
          </p:nvPr>
        </p:nvSpPr>
        <p:spPr>
          <a:xfrm>
            <a:off x="8610599" y="6356350"/>
            <a:ext cx="16228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AA218-177C-7D44-A9EA-12AD1B2E6DB4}" type="slidenum">
              <a:rPr lang="en-US" smtClean="0"/>
              <a:t>‹#›</a:t>
            </a:fld>
            <a:endParaRPr lang="en-US" dirty="0"/>
          </a:p>
        </p:txBody>
      </p:sp>
      <p:pic>
        <p:nvPicPr>
          <p:cNvPr id="7" name="Picture 2" descr="http://gsics.atmos.umd.edu/pub/Development/Logos/GSICS300px.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76975"/>
            <a:ext cx="1428750" cy="581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ndex of /document_management/Communications/CEOS-Logo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011711" y="6276975"/>
            <a:ext cx="1085646" cy="6194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C33DDF-8228-004D-9C46-92C169897C26}"/>
              </a:ext>
            </a:extLst>
          </p:cNvPr>
          <p:cNvPicPr>
            <a:picLocks noChangeAspect="1"/>
          </p:cNvPicPr>
          <p:nvPr userDrawn="1"/>
        </p:nvPicPr>
        <p:blipFill>
          <a:blip r:embed="rId15"/>
          <a:stretch>
            <a:fillRect/>
          </a:stretch>
        </p:blipFill>
        <p:spPr>
          <a:xfrm>
            <a:off x="0" y="1312"/>
            <a:ext cx="1143466" cy="1149902"/>
          </a:xfrm>
          <a:prstGeom prst="rect">
            <a:avLst/>
          </a:prstGeom>
        </p:spPr>
      </p:pic>
    </p:spTree>
    <p:extLst>
      <p:ext uri="{BB962C8B-B14F-4D97-AF65-F5344CB8AC3E}">
        <p14:creationId xmlns:p14="http://schemas.microsoft.com/office/powerpoint/2010/main" val="1845589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ur03.safelinks.protection.outlook.com/?url=http%3A%2F%2Fcalvalportal.ceos.org%2Fsitscos-ws&amp;data=04%7C01%7Cnigel.fox%40npl.co.uk%7Cb66cf4aca6ba453b3edc08d974613e5b%7C601e5460b1bf49c0bd2de76ffc186a8d%7C1%7C0%7C637668784282744447%7CUnknown%7CTWFpbGZsb3d8eyJWIjoiMC4wLjAwMDAiLCJQIjoiV2luMzIiLCJBTiI6Ik1haWwiLCJXVCI6Mn0%3D%7C1000&amp;sdata=nYWrOJKYf%2B5Hxi23FC9eRv3IdfUiM6Z7BRGC4C5tvQQ%3D&amp;reserved=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6B03-54DF-4845-B367-47E2CD2AD164}"/>
              </a:ext>
            </a:extLst>
          </p:cNvPr>
          <p:cNvSpPr>
            <a:spLocks noGrp="1"/>
          </p:cNvSpPr>
          <p:nvPr>
            <p:ph type="ctrTitle"/>
          </p:nvPr>
        </p:nvSpPr>
        <p:spPr>
          <a:xfrm>
            <a:off x="6819616" y="306377"/>
            <a:ext cx="5372384" cy="2071396"/>
          </a:xfrm>
        </p:spPr>
        <p:txBody>
          <a:bodyPr>
            <a:normAutofit fontScale="90000"/>
          </a:bodyPr>
          <a:lstStyle/>
          <a:p>
            <a:r>
              <a:rPr lang="en-US" sz="3200" dirty="0">
                <a:latin typeface="Helvetica" pitchFamily="2" charset="0"/>
              </a:rPr>
              <a:t>SI-Traceable Space-based </a:t>
            </a:r>
            <a:br>
              <a:rPr lang="en-US" sz="3200" dirty="0">
                <a:latin typeface="Helvetica" pitchFamily="2" charset="0"/>
              </a:rPr>
            </a:br>
            <a:r>
              <a:rPr lang="en-US" sz="3200" dirty="0">
                <a:latin typeface="Helvetica" pitchFamily="2" charset="0"/>
              </a:rPr>
              <a:t>Climate Observing System (SITSCOS)</a:t>
            </a:r>
            <a:br>
              <a:rPr lang="en-US" sz="3200" dirty="0">
                <a:latin typeface="Helvetica" pitchFamily="2" charset="0"/>
              </a:rPr>
            </a:br>
            <a:br>
              <a:rPr lang="en-US" sz="3200" dirty="0">
                <a:latin typeface="Helvetica" pitchFamily="2" charset="0"/>
              </a:rPr>
            </a:br>
            <a:r>
              <a:rPr lang="en-US" sz="3200" b="1" i="1" dirty="0">
                <a:latin typeface="Helvetica" pitchFamily="2" charset="0"/>
              </a:rPr>
              <a:t>Workshop Report Summary</a:t>
            </a:r>
          </a:p>
        </p:txBody>
      </p:sp>
      <p:sp>
        <p:nvSpPr>
          <p:cNvPr id="3" name="Subtitle 2">
            <a:extLst>
              <a:ext uri="{FF2B5EF4-FFF2-40B4-BE49-F238E27FC236}">
                <a16:creationId xmlns:a16="http://schemas.microsoft.com/office/drawing/2014/main" id="{65DB0431-AE77-C341-9AB9-7053B5B7A3D0}"/>
              </a:ext>
            </a:extLst>
          </p:cNvPr>
          <p:cNvSpPr>
            <a:spLocks noGrp="1"/>
          </p:cNvSpPr>
          <p:nvPr>
            <p:ph type="subTitle" idx="1"/>
          </p:nvPr>
        </p:nvSpPr>
        <p:spPr>
          <a:xfrm>
            <a:off x="7003914" y="2908570"/>
            <a:ext cx="4990587" cy="2895823"/>
          </a:xfrm>
        </p:spPr>
        <p:txBody>
          <a:bodyPr>
            <a:noAutofit/>
          </a:bodyPr>
          <a:lstStyle/>
          <a:p>
            <a:r>
              <a:rPr lang="en-US" b="1" i="1" dirty="0"/>
              <a:t>A CEOS and GSICS </a:t>
            </a:r>
            <a:br>
              <a:rPr lang="en-US" b="1" i="1" dirty="0"/>
            </a:br>
            <a:r>
              <a:rPr lang="en-US" b="1" i="1" dirty="0"/>
              <a:t>International Workshop</a:t>
            </a:r>
          </a:p>
          <a:p>
            <a:r>
              <a:rPr lang="en-US" sz="2000" dirty="0"/>
              <a:t>held at the</a:t>
            </a:r>
          </a:p>
          <a:p>
            <a:r>
              <a:rPr lang="en-US" b="1" i="1" dirty="0"/>
              <a:t>National Physical Laboratory</a:t>
            </a:r>
          </a:p>
          <a:p>
            <a:r>
              <a:rPr lang="en-US" b="1" i="1" dirty="0"/>
              <a:t>London, UK</a:t>
            </a:r>
          </a:p>
          <a:p>
            <a:r>
              <a:rPr lang="en-US" i="1" dirty="0"/>
              <a:t>September 9-11, 2019</a:t>
            </a:r>
          </a:p>
        </p:txBody>
      </p:sp>
      <p:pic>
        <p:nvPicPr>
          <p:cNvPr id="5" name="Picture 4">
            <a:extLst>
              <a:ext uri="{FF2B5EF4-FFF2-40B4-BE49-F238E27FC236}">
                <a16:creationId xmlns:a16="http://schemas.microsoft.com/office/drawing/2014/main" id="{4520B1CF-822B-EE4D-AE05-3F150555A118}"/>
              </a:ext>
            </a:extLst>
          </p:cNvPr>
          <p:cNvPicPr>
            <a:picLocks noChangeAspect="1"/>
          </p:cNvPicPr>
          <p:nvPr/>
        </p:nvPicPr>
        <p:blipFill>
          <a:blip r:embed="rId2"/>
          <a:stretch>
            <a:fillRect/>
          </a:stretch>
        </p:blipFill>
        <p:spPr>
          <a:xfrm>
            <a:off x="-1" y="19554"/>
            <a:ext cx="6819617" cy="6858001"/>
          </a:xfrm>
          <a:prstGeom prst="rect">
            <a:avLst/>
          </a:prstGeom>
        </p:spPr>
      </p:pic>
      <p:pic>
        <p:nvPicPr>
          <p:cNvPr id="6" name="Picture 2" descr="http://gsics.atmos.umd.edu/pub/Development/Logos/GSICS3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758" y="5951713"/>
            <a:ext cx="1885950" cy="7669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ndex of /document_management/Communications/CEOS-Log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9801" y="6091047"/>
            <a:ext cx="1378373" cy="786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60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8C6D-FD7D-BE4C-907B-D0D8CC21DB55}"/>
              </a:ext>
            </a:extLst>
          </p:cNvPr>
          <p:cNvSpPr>
            <a:spLocks noGrp="1"/>
          </p:cNvSpPr>
          <p:nvPr>
            <p:ph type="title"/>
          </p:nvPr>
        </p:nvSpPr>
        <p:spPr>
          <a:xfrm>
            <a:off x="1371600" y="166688"/>
            <a:ext cx="9994557" cy="819150"/>
          </a:xfrm>
        </p:spPr>
        <p:txBody>
          <a:bodyPr>
            <a:normAutofit/>
          </a:bodyPr>
          <a:lstStyle/>
          <a:p>
            <a:r>
              <a:rPr lang="en-US" dirty="0"/>
              <a:t>6. Earth Radiation Budget</a:t>
            </a:r>
            <a:endParaRPr lang="en-US"/>
          </a:p>
        </p:txBody>
      </p:sp>
      <p:sp>
        <p:nvSpPr>
          <p:cNvPr id="11" name="Content Placeholder 10">
            <a:extLst>
              <a:ext uri="{FF2B5EF4-FFF2-40B4-BE49-F238E27FC236}">
                <a16:creationId xmlns:a16="http://schemas.microsoft.com/office/drawing/2014/main" id="{8EF74226-06B3-184E-97CF-73278B0728DF}"/>
              </a:ext>
            </a:extLst>
          </p:cNvPr>
          <p:cNvSpPr>
            <a:spLocks noGrp="1"/>
          </p:cNvSpPr>
          <p:nvPr>
            <p:ph idx="1"/>
          </p:nvPr>
        </p:nvSpPr>
        <p:spPr>
          <a:xfrm>
            <a:off x="838200" y="1316590"/>
            <a:ext cx="10515600" cy="4860373"/>
          </a:xfrm>
        </p:spPr>
        <p:txBody>
          <a:bodyPr vert="horz" lIns="91440" tIns="45720" rIns="91440" bIns="45720" rtlCol="0" anchor="t">
            <a:normAutofit/>
          </a:bodyPr>
          <a:lstStyle/>
          <a:p>
            <a:r>
              <a:rPr lang="en-US" dirty="0"/>
              <a:t>The Sun provides nearly all the energy (99.96%) powering the Earth’s climate system</a:t>
            </a:r>
          </a:p>
          <a:p>
            <a:r>
              <a:rPr lang="en-US" dirty="0"/>
              <a:t>Solar-forcing mechanisms are spectrally dependent</a:t>
            </a:r>
          </a:p>
          <a:p>
            <a:r>
              <a:rPr lang="en-US" dirty="0"/>
              <a:t>Outgoing Earth radiation budget measurements complete the energy-balance assessment</a:t>
            </a:r>
          </a:p>
        </p:txBody>
      </p:sp>
      <p:grpSp>
        <p:nvGrpSpPr>
          <p:cNvPr id="16" name="Group 15">
            <a:extLst>
              <a:ext uri="{FF2B5EF4-FFF2-40B4-BE49-F238E27FC236}">
                <a16:creationId xmlns:a16="http://schemas.microsoft.com/office/drawing/2014/main" id="{AC80B399-7569-8B4F-A4BB-314356DCF5D3}"/>
              </a:ext>
            </a:extLst>
          </p:cNvPr>
          <p:cNvGrpSpPr/>
          <p:nvPr/>
        </p:nvGrpSpPr>
        <p:grpSpPr>
          <a:xfrm>
            <a:off x="6903443" y="2993234"/>
            <a:ext cx="3769487" cy="3772423"/>
            <a:chOff x="6377048" y="3043555"/>
            <a:chExt cx="3227705" cy="3230219"/>
          </a:xfrm>
        </p:grpSpPr>
        <p:pic>
          <p:nvPicPr>
            <p:cNvPr id="5" name="Picture 4">
              <a:extLst>
                <a:ext uri="{FF2B5EF4-FFF2-40B4-BE49-F238E27FC236}">
                  <a16:creationId xmlns:a16="http://schemas.microsoft.com/office/drawing/2014/main" id="{ABB71275-79F1-074F-A72D-8032821913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048" y="3043555"/>
              <a:ext cx="3227705" cy="2614295"/>
            </a:xfrm>
            <a:prstGeom prst="rect">
              <a:avLst/>
            </a:prstGeom>
            <a:noFill/>
          </p:spPr>
        </p:pic>
        <p:pic>
          <p:nvPicPr>
            <p:cNvPr id="6" name="Picture 5">
              <a:extLst>
                <a:ext uri="{FF2B5EF4-FFF2-40B4-BE49-F238E27FC236}">
                  <a16:creationId xmlns:a16="http://schemas.microsoft.com/office/drawing/2014/main" id="{BFB9F167-1260-9E4B-A31A-AD6FEF551073}"/>
                </a:ext>
              </a:extLst>
            </p:cNvPr>
            <p:cNvPicPr/>
            <p:nvPr/>
          </p:nvPicPr>
          <p:blipFill>
            <a:blip r:embed="rId3">
              <a:extLst>
                <a:ext uri="{28A0092B-C50C-407E-A947-70E740481C1C}">
                  <a14:useLocalDpi xmlns:a14="http://schemas.microsoft.com/office/drawing/2010/main" val="0"/>
                </a:ext>
              </a:extLst>
            </a:blip>
            <a:srcRect l="56213" t="41522" r="17381" b="52895"/>
            <a:stretch>
              <a:fillRect/>
            </a:stretch>
          </p:blipFill>
          <p:spPr bwMode="auto">
            <a:xfrm>
              <a:off x="6620413" y="5798794"/>
              <a:ext cx="2929255" cy="474980"/>
            </a:xfrm>
            <a:prstGeom prst="rect">
              <a:avLst/>
            </a:prstGeom>
            <a:noFill/>
            <a:ln>
              <a:noFill/>
            </a:ln>
          </p:spPr>
        </p:pic>
      </p:grpSp>
      <p:pic>
        <p:nvPicPr>
          <p:cNvPr id="15" name="Picture 14">
            <a:extLst>
              <a:ext uri="{FF2B5EF4-FFF2-40B4-BE49-F238E27FC236}">
                <a16:creationId xmlns:a16="http://schemas.microsoft.com/office/drawing/2014/main" id="{8A9A2183-28ED-5642-B2B6-8C4131304C6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713571" y="3297100"/>
            <a:ext cx="5000280" cy="3333520"/>
          </a:xfrm>
          <a:prstGeom prst="rect">
            <a:avLst/>
          </a:prstGeom>
        </p:spPr>
      </p:pic>
      <p:sp>
        <p:nvSpPr>
          <p:cNvPr id="17" name="TextBox 16">
            <a:extLst>
              <a:ext uri="{FF2B5EF4-FFF2-40B4-BE49-F238E27FC236}">
                <a16:creationId xmlns:a16="http://schemas.microsoft.com/office/drawing/2014/main" id="{BAFD4E54-F0A8-6948-8FFB-DB1EC0E6B814}"/>
              </a:ext>
            </a:extLst>
          </p:cNvPr>
          <p:cNvSpPr txBox="1"/>
          <p:nvPr/>
        </p:nvSpPr>
        <p:spPr>
          <a:xfrm>
            <a:off x="10200737" y="3657448"/>
            <a:ext cx="1773716" cy="923330"/>
          </a:xfrm>
          <a:prstGeom prst="rect">
            <a:avLst/>
          </a:prstGeom>
          <a:noFill/>
        </p:spPr>
        <p:txBody>
          <a:bodyPr wrap="square" rtlCol="0">
            <a:spAutoFit/>
          </a:bodyPr>
          <a:lstStyle/>
          <a:p>
            <a:pPr algn="ctr"/>
            <a:r>
              <a:rPr lang="en-US" dirty="0">
                <a:solidFill>
                  <a:schemeClr val="accent1"/>
                </a:solidFill>
              </a:rPr>
              <a:t>Uncertainties in cloud radiative effect (</a:t>
            </a:r>
            <a:r>
              <a:rPr lang="en-US" dirty="0" err="1">
                <a:solidFill>
                  <a:schemeClr val="accent1"/>
                </a:solidFill>
              </a:rPr>
              <a:t>CRE</a:t>
            </a:r>
            <a:r>
              <a:rPr lang="en-US" baseline="30000" dirty="0" err="1">
                <a:solidFill>
                  <a:schemeClr val="accent1"/>
                </a:solidFill>
              </a:rPr>
              <a:t>net</a:t>
            </a:r>
            <a:r>
              <a:rPr lang="en-US" dirty="0">
                <a:solidFill>
                  <a:schemeClr val="accent1"/>
                </a:solidFill>
              </a:rPr>
              <a:t>) </a:t>
            </a:r>
          </a:p>
        </p:txBody>
      </p:sp>
      <p:sp>
        <p:nvSpPr>
          <p:cNvPr id="18" name="TextBox 17">
            <a:extLst>
              <a:ext uri="{FF2B5EF4-FFF2-40B4-BE49-F238E27FC236}">
                <a16:creationId xmlns:a16="http://schemas.microsoft.com/office/drawing/2014/main" id="{16BAACAC-17C6-8E4A-8763-FE96B0ADD7A2}"/>
              </a:ext>
            </a:extLst>
          </p:cNvPr>
          <p:cNvSpPr txBox="1"/>
          <p:nvPr/>
        </p:nvSpPr>
        <p:spPr>
          <a:xfrm>
            <a:off x="167389" y="3657448"/>
            <a:ext cx="1773716" cy="1200329"/>
          </a:xfrm>
          <a:prstGeom prst="rect">
            <a:avLst/>
          </a:prstGeom>
          <a:noFill/>
        </p:spPr>
        <p:txBody>
          <a:bodyPr wrap="square" rtlCol="0">
            <a:spAutoFit/>
          </a:bodyPr>
          <a:lstStyle/>
          <a:p>
            <a:pPr algn="ctr"/>
            <a:r>
              <a:rPr lang="en-US" dirty="0">
                <a:solidFill>
                  <a:schemeClr val="accent1"/>
                </a:solidFill>
              </a:rPr>
              <a:t>Continuity provides record of net incoming energy</a:t>
            </a:r>
          </a:p>
        </p:txBody>
      </p:sp>
    </p:spTree>
    <p:extLst>
      <p:ext uri="{BB962C8B-B14F-4D97-AF65-F5344CB8AC3E}">
        <p14:creationId xmlns:p14="http://schemas.microsoft.com/office/powerpoint/2010/main" val="1404465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240A-34F5-364B-A1AD-71C170807898}"/>
              </a:ext>
            </a:extLst>
          </p:cNvPr>
          <p:cNvSpPr>
            <a:spLocks noGrp="1"/>
          </p:cNvSpPr>
          <p:nvPr>
            <p:ph type="title"/>
          </p:nvPr>
        </p:nvSpPr>
        <p:spPr/>
        <p:txBody>
          <a:bodyPr>
            <a:normAutofit/>
          </a:bodyPr>
          <a:lstStyle/>
          <a:p>
            <a:r>
              <a:rPr lang="en-US" sz="3600">
                <a:latin typeface="Helvetica"/>
                <a:cs typeface="Helvetica"/>
              </a:rPr>
              <a:t>7. Reflected-Solar Measurements</a:t>
            </a:r>
            <a:endParaRPr lang="en-US" sz="3600" dirty="0">
              <a:latin typeface="Helvetica"/>
              <a:cs typeface="Helvetica"/>
            </a:endParaRPr>
          </a:p>
        </p:txBody>
      </p:sp>
      <p:sp>
        <p:nvSpPr>
          <p:cNvPr id="3" name="Content Placeholder 2">
            <a:extLst>
              <a:ext uri="{FF2B5EF4-FFF2-40B4-BE49-F238E27FC236}">
                <a16:creationId xmlns:a16="http://schemas.microsoft.com/office/drawing/2014/main" id="{BAD19CDC-B7CF-9445-91F4-77E95998E0F7}"/>
              </a:ext>
            </a:extLst>
          </p:cNvPr>
          <p:cNvSpPr>
            <a:spLocks noGrp="1"/>
          </p:cNvSpPr>
          <p:nvPr>
            <p:ph idx="1"/>
          </p:nvPr>
        </p:nvSpPr>
        <p:spPr>
          <a:xfrm>
            <a:off x="313452" y="1207891"/>
            <a:ext cx="10515600" cy="4976813"/>
          </a:xfrm>
        </p:spPr>
        <p:txBody>
          <a:bodyPr vert="horz" lIns="91440" tIns="45720" rIns="91440" bIns="45720" rtlCol="0" anchor="t">
            <a:normAutofit/>
          </a:bodyPr>
          <a:lstStyle/>
          <a:p>
            <a:r>
              <a:rPr lang="en-US" sz="2400" b="1"/>
              <a:t>Calibrations</a:t>
            </a:r>
            <a:r>
              <a:rPr lang="en-US" sz="2400"/>
              <a:t> – Outgoing, passive, reflected-solar measurements, such as those of MODIS &amp; VIIRS, require pre-flight and on-orbit calibrations</a:t>
            </a:r>
            <a:endParaRPr lang="en-US" sz="2400">
              <a:cs typeface="Calibri"/>
            </a:endParaRPr>
          </a:p>
          <a:p>
            <a:pPr lvl="1"/>
            <a:r>
              <a:rPr lang="en-US" sz="2000"/>
              <a:t>Signal-to-noise ratio (SNR)</a:t>
            </a:r>
            <a:endParaRPr lang="en-US" sz="2000">
              <a:cs typeface="Calibri"/>
            </a:endParaRPr>
          </a:p>
          <a:p>
            <a:pPr lvl="1"/>
            <a:r>
              <a:rPr lang="en-US" sz="2000"/>
              <a:t>Dynamic range</a:t>
            </a:r>
            <a:endParaRPr lang="en-US" sz="2000">
              <a:cs typeface="Calibri"/>
            </a:endParaRPr>
          </a:p>
          <a:p>
            <a:pPr lvl="1"/>
            <a:r>
              <a:rPr lang="en-US" sz="2000"/>
              <a:t>Nonlinearity </a:t>
            </a:r>
            <a:endParaRPr lang="en-US" sz="2000">
              <a:cs typeface="Calibri"/>
            </a:endParaRPr>
          </a:p>
          <a:p>
            <a:pPr lvl="1"/>
            <a:r>
              <a:rPr lang="en-US" sz="2000"/>
              <a:t>Calibration accuracy and stability</a:t>
            </a:r>
            <a:endParaRPr lang="en-US" sz="2000">
              <a:cs typeface="Calibri"/>
            </a:endParaRPr>
          </a:p>
          <a:p>
            <a:pPr lvl="1"/>
            <a:r>
              <a:rPr lang="en-US" sz="2000"/>
              <a:t>Relative spectral response</a:t>
            </a:r>
            <a:endParaRPr lang="en-US" sz="2000">
              <a:cs typeface="Calibri"/>
            </a:endParaRPr>
          </a:p>
          <a:p>
            <a:pPr lvl="1"/>
            <a:r>
              <a:rPr lang="en-US" sz="2000"/>
              <a:t>Polarization sensitivity</a:t>
            </a:r>
            <a:endParaRPr lang="en-US" sz="2000" dirty="0">
              <a:cs typeface="Calibri"/>
            </a:endParaRPr>
          </a:p>
        </p:txBody>
      </p:sp>
      <p:pic>
        <p:nvPicPr>
          <p:cNvPr id="4" name="Picture 3" descr="A solar panel on a roof&#10;&#10;Description automatically generated">
            <a:extLst>
              <a:ext uri="{FF2B5EF4-FFF2-40B4-BE49-F238E27FC236}">
                <a16:creationId xmlns:a16="http://schemas.microsoft.com/office/drawing/2014/main" id="{830B8B19-7EA1-1948-A0DB-16B6926EEF75}"/>
              </a:ext>
            </a:extLst>
          </p:cNvPr>
          <p:cNvPicPr/>
          <p:nvPr/>
        </p:nvPicPr>
        <p:blipFill rotWithShape="1">
          <a:blip r:embed="rId2">
            <a:extLst>
              <a:ext uri="{28A0092B-C50C-407E-A947-70E740481C1C}">
                <a14:useLocalDpi xmlns:a14="http://schemas.microsoft.com/office/drawing/2010/main" val="0"/>
              </a:ext>
            </a:extLst>
          </a:blip>
          <a:srcRect b="16108"/>
          <a:stretch/>
        </p:blipFill>
        <p:spPr bwMode="auto">
          <a:xfrm>
            <a:off x="8589970" y="1675784"/>
            <a:ext cx="2776187" cy="4612962"/>
          </a:xfrm>
          <a:prstGeom prst="rect">
            <a:avLst/>
          </a:prstGeom>
          <a:noFill/>
          <a:ln>
            <a:noFill/>
          </a:ln>
          <a:extLst>
            <a:ext uri="{53640926-AAD7-44D8-BBD7-CCE9431645EC}">
              <a14:shadowObscured xmlns:a14="http://schemas.microsoft.com/office/drawing/2010/main"/>
            </a:ext>
          </a:extLst>
        </p:spPr>
      </p:pic>
      <p:sp>
        <p:nvSpPr>
          <p:cNvPr id="5" name="Content Placeholder 2">
            <a:extLst>
              <a:ext uri="{FF2B5EF4-FFF2-40B4-BE49-F238E27FC236}">
                <a16:creationId xmlns:a16="http://schemas.microsoft.com/office/drawing/2014/main" id="{7B9BBE2F-3819-0049-9785-4AD145F994F7}"/>
              </a:ext>
            </a:extLst>
          </p:cNvPr>
          <p:cNvSpPr txBox="1">
            <a:spLocks/>
          </p:cNvSpPr>
          <p:nvPr/>
        </p:nvSpPr>
        <p:spPr>
          <a:xfrm>
            <a:off x="313452" y="4023727"/>
            <a:ext cx="7475465" cy="20438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Calibration Methods</a:t>
            </a:r>
            <a:endParaRPr lang="en-US" sz="2400" b="1" dirty="0">
              <a:cs typeface="Calibri"/>
            </a:endParaRPr>
          </a:p>
          <a:p>
            <a:pPr lvl="1"/>
            <a:r>
              <a:rPr lang="en-US" sz="2000" dirty="0"/>
              <a:t>On-board sources</a:t>
            </a:r>
            <a:endParaRPr lang="en-US" sz="2000" dirty="0">
              <a:cs typeface="Calibri"/>
            </a:endParaRPr>
          </a:p>
          <a:p>
            <a:pPr lvl="1"/>
            <a:r>
              <a:rPr lang="en-US" sz="2000" dirty="0"/>
              <a:t>Solar measurements help track degradation</a:t>
            </a:r>
            <a:endParaRPr lang="en-US" sz="2000" dirty="0">
              <a:cs typeface="Calibri"/>
            </a:endParaRPr>
          </a:p>
          <a:p>
            <a:pPr lvl="1"/>
            <a:r>
              <a:rPr lang="en-US" sz="2000" dirty="0"/>
              <a:t>Calibrated lunar irradiances can enable intercalibrations even between non-overlapping Earth-viewing sensors</a:t>
            </a:r>
            <a:endParaRPr lang="en-US" sz="2000" dirty="0">
              <a:cs typeface="Calibri"/>
            </a:endParaRPr>
          </a:p>
          <a:p>
            <a:pPr lvl="1"/>
            <a:r>
              <a:rPr lang="en-US" sz="2000" dirty="0"/>
              <a:t>Vicarious calibration sites help inter-compare Earth-viewing sensors</a:t>
            </a:r>
            <a:endParaRPr lang="en-US" sz="2000" dirty="0">
              <a:cs typeface="Calibri"/>
            </a:endParaRPr>
          </a:p>
        </p:txBody>
      </p:sp>
    </p:spTree>
    <p:extLst>
      <p:ext uri="{BB962C8B-B14F-4D97-AF65-F5344CB8AC3E}">
        <p14:creationId xmlns:p14="http://schemas.microsoft.com/office/powerpoint/2010/main" val="380116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1371600" y="164592"/>
            <a:ext cx="9994392" cy="819150"/>
          </a:xfrm>
        </p:spPr>
        <p:txBody>
          <a:bodyPr>
            <a:normAutofit/>
          </a:bodyPr>
          <a:lstStyle/>
          <a:p>
            <a:r>
              <a:rPr lang="en-US"/>
              <a:t>7. Reflected-Solar Capabilities &amp; Needs</a:t>
            </a:r>
            <a:endParaRPr lang="en-GB"/>
          </a:p>
        </p:txBody>
      </p:sp>
      <p:pic>
        <p:nvPicPr>
          <p:cNvPr id="12" name="Picture 11">
            <a:extLst>
              <a:ext uri="{FF2B5EF4-FFF2-40B4-BE49-F238E27FC236}">
                <a16:creationId xmlns:a16="http://schemas.microsoft.com/office/drawing/2014/main" id="{CA509C7A-2115-6040-9F1A-87488764EA93}"/>
              </a:ext>
            </a:extLst>
          </p:cNvPr>
          <p:cNvPicPr>
            <a:picLocks noChangeAspect="1"/>
          </p:cNvPicPr>
          <p:nvPr/>
        </p:nvPicPr>
        <p:blipFill>
          <a:blip r:embed="rId2"/>
          <a:stretch>
            <a:fillRect/>
          </a:stretch>
        </p:blipFill>
        <p:spPr>
          <a:xfrm>
            <a:off x="1718817" y="914400"/>
            <a:ext cx="8754366" cy="5943600"/>
          </a:xfrm>
          <a:prstGeom prst="rect">
            <a:avLst/>
          </a:prstGeom>
        </p:spPr>
      </p:pic>
    </p:spTree>
    <p:extLst>
      <p:ext uri="{BB962C8B-B14F-4D97-AF65-F5344CB8AC3E}">
        <p14:creationId xmlns:p14="http://schemas.microsoft.com/office/powerpoint/2010/main" val="266853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C484D-47E8-E445-A810-E7560F76FBC4}"/>
              </a:ext>
            </a:extLst>
          </p:cNvPr>
          <p:cNvSpPr>
            <a:spLocks noGrp="1"/>
          </p:cNvSpPr>
          <p:nvPr>
            <p:ph type="title"/>
          </p:nvPr>
        </p:nvSpPr>
        <p:spPr/>
        <p:txBody>
          <a:bodyPr>
            <a:normAutofit/>
          </a:bodyPr>
          <a:lstStyle/>
          <a:p>
            <a:r>
              <a:rPr lang="en-US" sz="3600" dirty="0">
                <a:latin typeface="Helvetica"/>
                <a:cs typeface="Helvetica"/>
              </a:rPr>
              <a:t>8. Thermal Infrared</a:t>
            </a:r>
            <a:endParaRPr lang="en-US" sz="3600">
              <a:latin typeface="Helvetica"/>
              <a:cs typeface="Helvetica"/>
            </a:endParaRPr>
          </a:p>
        </p:txBody>
      </p:sp>
      <p:sp>
        <p:nvSpPr>
          <p:cNvPr id="3" name="Content Placeholder 2">
            <a:extLst>
              <a:ext uri="{FF2B5EF4-FFF2-40B4-BE49-F238E27FC236}">
                <a16:creationId xmlns:a16="http://schemas.microsoft.com/office/drawing/2014/main" id="{FDF664DD-B58B-8245-9B10-1C7F1E29B538}"/>
              </a:ext>
            </a:extLst>
          </p:cNvPr>
          <p:cNvSpPr>
            <a:spLocks noGrp="1"/>
          </p:cNvSpPr>
          <p:nvPr>
            <p:ph idx="1"/>
          </p:nvPr>
        </p:nvSpPr>
        <p:spPr>
          <a:xfrm>
            <a:off x="13674" y="1321349"/>
            <a:ext cx="6962503" cy="2966737"/>
          </a:xfrm>
        </p:spPr>
        <p:txBody>
          <a:bodyPr vert="horz" lIns="91440" tIns="45720" rIns="91440" bIns="45720" rtlCol="0" anchor="t">
            <a:normAutofit fontScale="55000" lnSpcReduction="20000"/>
          </a:bodyPr>
          <a:lstStyle/>
          <a:p>
            <a:r>
              <a:rPr lang="en-US" sz="4400" dirty="0"/>
              <a:t>Critical for Earth </a:t>
            </a:r>
            <a:r>
              <a:rPr lang="en-US" sz="4400" b="1" dirty="0"/>
              <a:t>radiation imbalance</a:t>
            </a:r>
            <a:r>
              <a:rPr lang="en-US" sz="3600" b="1" dirty="0"/>
              <a:t>:</a:t>
            </a:r>
            <a:r>
              <a:rPr lang="en-US" sz="3600" dirty="0"/>
              <a:t> </a:t>
            </a:r>
            <a:r>
              <a:rPr lang="en-US" sz="3600" b="1" dirty="0"/>
              <a:t> (Land, Atmosphere &amp; Ocean) </a:t>
            </a:r>
            <a:r>
              <a:rPr lang="en-US" sz="4400" b="1" dirty="0"/>
              <a:t>and global measure of temperature change and atmospheric composition</a:t>
            </a:r>
          </a:p>
          <a:p>
            <a:pPr lvl="1">
              <a:spcBef>
                <a:spcPts val="1000"/>
              </a:spcBef>
            </a:pPr>
            <a:r>
              <a:rPr lang="en-US" sz="3600" dirty="0"/>
              <a:t>Oceans are biggest store of energy - thermal inertia requires detection of changes of &lt;0.2 °C per decade</a:t>
            </a:r>
          </a:p>
          <a:p>
            <a:pPr lvl="1">
              <a:spcBef>
                <a:spcPts val="1000"/>
              </a:spcBef>
            </a:pPr>
            <a:r>
              <a:rPr lang="en-US" sz="3600" dirty="0"/>
              <a:t>Importance to weather has led to 30+ </a:t>
            </a:r>
            <a:r>
              <a:rPr lang="en-US" sz="3600" dirty="0" err="1"/>
              <a:t>yrs</a:t>
            </a:r>
            <a:r>
              <a:rPr lang="en-US" sz="3600" dirty="0"/>
              <a:t> of observations</a:t>
            </a:r>
          </a:p>
          <a:p>
            <a:pPr lvl="1">
              <a:spcBef>
                <a:spcPts val="1000"/>
              </a:spcBef>
            </a:pPr>
            <a:r>
              <a:rPr lang="en-US" sz="3600" dirty="0"/>
              <a:t>Sensor detection challenged by similarity of ambient temperature to that being measured</a:t>
            </a:r>
          </a:p>
        </p:txBody>
      </p:sp>
      <p:pic>
        <p:nvPicPr>
          <p:cNvPr id="4" name="Picture 3">
            <a:extLst>
              <a:ext uri="{FF2B5EF4-FFF2-40B4-BE49-F238E27FC236}">
                <a16:creationId xmlns:a16="http://schemas.microsoft.com/office/drawing/2014/main" id="{307654A8-932A-4D0E-9FF1-08EC2E93FB28}"/>
              </a:ext>
            </a:extLst>
          </p:cNvPr>
          <p:cNvPicPr/>
          <p:nvPr/>
        </p:nvPicPr>
        <p:blipFill>
          <a:blip r:embed="rId2">
            <a:extLst>
              <a:ext uri="{28A0092B-C50C-407E-A947-70E740481C1C}">
                <a14:useLocalDpi xmlns:a14="http://schemas.microsoft.com/office/drawing/2010/main" val="0"/>
              </a:ext>
            </a:extLst>
          </a:blip>
          <a:srcRect/>
          <a:stretch/>
        </p:blipFill>
        <p:spPr>
          <a:xfrm>
            <a:off x="6976177" y="108077"/>
            <a:ext cx="5202149" cy="3079260"/>
          </a:xfrm>
          <a:prstGeom prst="rect">
            <a:avLst/>
          </a:prstGeom>
        </p:spPr>
      </p:pic>
      <p:pic>
        <p:nvPicPr>
          <p:cNvPr id="6" name="Picture 5">
            <a:extLst>
              <a:ext uri="{FF2B5EF4-FFF2-40B4-BE49-F238E27FC236}">
                <a16:creationId xmlns:a16="http://schemas.microsoft.com/office/drawing/2014/main" id="{893E6684-A70D-4F17-9A73-2D8CF3012E7D}"/>
              </a:ext>
            </a:extLst>
          </p:cNvPr>
          <p:cNvPicPr>
            <a:picLocks noChangeAspect="1"/>
          </p:cNvPicPr>
          <p:nvPr/>
        </p:nvPicPr>
        <p:blipFill>
          <a:blip r:embed="rId3"/>
          <a:stretch>
            <a:fillRect/>
          </a:stretch>
        </p:blipFill>
        <p:spPr>
          <a:xfrm>
            <a:off x="7563867" y="4860873"/>
            <a:ext cx="4391608" cy="1511978"/>
          </a:xfrm>
          <a:prstGeom prst="rect">
            <a:avLst/>
          </a:prstGeom>
        </p:spPr>
      </p:pic>
      <p:pic>
        <p:nvPicPr>
          <p:cNvPr id="7" name="Picture 6">
            <a:extLst>
              <a:ext uri="{FF2B5EF4-FFF2-40B4-BE49-F238E27FC236}">
                <a16:creationId xmlns:a16="http://schemas.microsoft.com/office/drawing/2014/main" id="{188E727D-7D25-47E4-BA90-4908D54C4735}"/>
              </a:ext>
            </a:extLst>
          </p:cNvPr>
          <p:cNvPicPr>
            <a:picLocks noChangeAspect="1"/>
          </p:cNvPicPr>
          <p:nvPr/>
        </p:nvPicPr>
        <p:blipFill>
          <a:blip r:embed="rId4"/>
          <a:stretch>
            <a:fillRect/>
          </a:stretch>
        </p:blipFill>
        <p:spPr>
          <a:xfrm>
            <a:off x="8804365" y="2919377"/>
            <a:ext cx="1884489" cy="2110990"/>
          </a:xfrm>
          <a:prstGeom prst="rect">
            <a:avLst/>
          </a:prstGeom>
        </p:spPr>
      </p:pic>
      <p:sp>
        <p:nvSpPr>
          <p:cNvPr id="8" name="TextBox 7">
            <a:extLst>
              <a:ext uri="{FF2B5EF4-FFF2-40B4-BE49-F238E27FC236}">
                <a16:creationId xmlns:a16="http://schemas.microsoft.com/office/drawing/2014/main" id="{1A4F4D25-CECD-4334-802D-DB87093719F7}"/>
              </a:ext>
            </a:extLst>
          </p:cNvPr>
          <p:cNvSpPr txBox="1"/>
          <p:nvPr/>
        </p:nvSpPr>
        <p:spPr>
          <a:xfrm>
            <a:off x="-214927" y="3830668"/>
            <a:ext cx="7905908" cy="2349874"/>
          </a:xfrm>
          <a:prstGeom prst="rect">
            <a:avLst/>
          </a:prstGeom>
          <a:noFill/>
        </p:spPr>
        <p:txBody>
          <a:bodyPr wrap="square" rtlCol="0">
            <a:spAutoFit/>
          </a:bodyPr>
          <a:lstStyle/>
          <a:p>
            <a:pPr marL="525463" lvl="1" indent="-250825">
              <a:lnSpc>
                <a:spcPct val="70000"/>
              </a:lnSpc>
              <a:spcBef>
                <a:spcPts val="1000"/>
              </a:spcBef>
              <a:buFont typeface="Arial" panose="020B0604020202020204" pitchFamily="34" charset="0"/>
              <a:buChar char="•"/>
            </a:pPr>
            <a:r>
              <a:rPr lang="en-US" sz="2400" b="1" dirty="0"/>
              <a:t>Pre- and in-flight calibration exploit technology advances</a:t>
            </a:r>
            <a:endParaRPr lang="en-US" sz="4400" b="1" dirty="0"/>
          </a:p>
          <a:p>
            <a:pPr marL="901700" lvl="1" indent="-182563">
              <a:lnSpc>
                <a:spcPct val="70000"/>
              </a:lnSpc>
              <a:spcBef>
                <a:spcPts val="1000"/>
              </a:spcBef>
              <a:spcAft>
                <a:spcPts val="1200"/>
              </a:spcAft>
              <a:buFont typeface="Arial" panose="020B0604020202020204" pitchFamily="34" charset="0"/>
              <a:buChar char="•"/>
            </a:pPr>
            <a:r>
              <a:rPr lang="en-US" sz="2000" dirty="0"/>
              <a:t>Carbon nano-tube coatings can make reference black bodies close to ‘perfect’ &amp; novel methods can monitor degradation in space environments.</a:t>
            </a:r>
          </a:p>
          <a:p>
            <a:pPr marL="901700" lvl="1" indent="-182563">
              <a:lnSpc>
                <a:spcPct val="70000"/>
              </a:lnSpc>
              <a:spcBef>
                <a:spcPts val="1000"/>
              </a:spcBef>
              <a:spcAft>
                <a:spcPts val="1200"/>
              </a:spcAft>
              <a:buFont typeface="Arial" panose="020B0604020202020204" pitchFamily="34" charset="0"/>
              <a:buChar char="•"/>
            </a:pPr>
            <a:r>
              <a:rPr lang="en-US" sz="2000" dirty="0"/>
              <a:t>Phase change cells miniaturized and demonstrated in space  - enabling temperature measurements directly traceable to SI</a:t>
            </a:r>
          </a:p>
          <a:p>
            <a:pPr marL="901700" lvl="1" indent="-182563">
              <a:lnSpc>
                <a:spcPct val="70000"/>
              </a:lnSpc>
              <a:spcBef>
                <a:spcPts val="1000"/>
              </a:spcBef>
              <a:buFont typeface="Arial" panose="020B0604020202020204" pitchFamily="34" charset="0"/>
              <a:buChar char="•"/>
            </a:pPr>
            <a:r>
              <a:rPr lang="en-US" sz="2000" dirty="0"/>
              <a:t>Designs to </a:t>
            </a:r>
            <a:r>
              <a:rPr lang="en-US" sz="2000" dirty="0" err="1"/>
              <a:t>realise</a:t>
            </a:r>
            <a:r>
              <a:rPr lang="en-US" sz="2000" dirty="0"/>
              <a:t> a </a:t>
            </a:r>
            <a:r>
              <a:rPr lang="en-US" sz="2000" dirty="0" err="1"/>
              <a:t>SITSat</a:t>
            </a:r>
            <a:r>
              <a:rPr lang="en-US" sz="2000" dirty="0"/>
              <a:t> in IR exist and are virtually ready to fly</a:t>
            </a:r>
            <a:endParaRPr lang="en-GB" sz="2000" dirty="0"/>
          </a:p>
        </p:txBody>
      </p:sp>
    </p:spTree>
    <p:extLst>
      <p:ext uri="{BB962C8B-B14F-4D97-AF65-F5344CB8AC3E}">
        <p14:creationId xmlns:p14="http://schemas.microsoft.com/office/powerpoint/2010/main" val="427270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1371600" y="164592"/>
            <a:ext cx="9994392" cy="819150"/>
          </a:xfrm>
        </p:spPr>
        <p:txBody>
          <a:bodyPr>
            <a:normAutofit/>
          </a:bodyPr>
          <a:lstStyle/>
          <a:p>
            <a:r>
              <a:rPr lang="en-US"/>
              <a:t>8. Thermal Infrared Capabilities &amp; Needs</a:t>
            </a:r>
            <a:endParaRPr lang="en-GB"/>
          </a:p>
        </p:txBody>
      </p:sp>
      <p:pic>
        <p:nvPicPr>
          <p:cNvPr id="3" name="Picture 2">
            <a:extLst>
              <a:ext uri="{FF2B5EF4-FFF2-40B4-BE49-F238E27FC236}">
                <a16:creationId xmlns:a16="http://schemas.microsoft.com/office/drawing/2014/main" id="{BC8221EA-A363-AB43-9BB8-97B7B6A97193}"/>
              </a:ext>
            </a:extLst>
          </p:cNvPr>
          <p:cNvPicPr>
            <a:picLocks noChangeAspect="1"/>
          </p:cNvPicPr>
          <p:nvPr/>
        </p:nvPicPr>
        <p:blipFill>
          <a:blip r:embed="rId2"/>
          <a:stretch>
            <a:fillRect/>
          </a:stretch>
        </p:blipFill>
        <p:spPr>
          <a:xfrm>
            <a:off x="2330562" y="914400"/>
            <a:ext cx="7530877" cy="5943600"/>
          </a:xfrm>
          <a:prstGeom prst="rect">
            <a:avLst/>
          </a:prstGeom>
        </p:spPr>
      </p:pic>
    </p:spTree>
    <p:extLst>
      <p:ext uri="{BB962C8B-B14F-4D97-AF65-F5344CB8AC3E}">
        <p14:creationId xmlns:p14="http://schemas.microsoft.com/office/powerpoint/2010/main" val="2742119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F052-F789-644F-A8D4-A3F209C73FF6}"/>
              </a:ext>
            </a:extLst>
          </p:cNvPr>
          <p:cNvSpPr>
            <a:spLocks noGrp="1"/>
          </p:cNvSpPr>
          <p:nvPr>
            <p:ph type="title"/>
          </p:nvPr>
        </p:nvSpPr>
        <p:spPr>
          <a:xfrm>
            <a:off x="1371600" y="166688"/>
            <a:ext cx="9994557" cy="819150"/>
          </a:xfrm>
        </p:spPr>
        <p:txBody>
          <a:bodyPr>
            <a:normAutofit/>
          </a:bodyPr>
          <a:lstStyle/>
          <a:p>
            <a:r>
              <a:rPr lang="en-US" dirty="0"/>
              <a:t>9. Microwave</a:t>
            </a:r>
            <a:endParaRPr lang="en-US"/>
          </a:p>
        </p:txBody>
      </p:sp>
      <p:sp>
        <p:nvSpPr>
          <p:cNvPr id="3" name="Content Placeholder 2">
            <a:extLst>
              <a:ext uri="{FF2B5EF4-FFF2-40B4-BE49-F238E27FC236}">
                <a16:creationId xmlns:a16="http://schemas.microsoft.com/office/drawing/2014/main" id="{8304BDEE-4AB2-5040-B4CD-D2668F9562CB}"/>
              </a:ext>
            </a:extLst>
          </p:cNvPr>
          <p:cNvSpPr>
            <a:spLocks noGrp="1"/>
          </p:cNvSpPr>
          <p:nvPr>
            <p:ph idx="1"/>
          </p:nvPr>
        </p:nvSpPr>
        <p:spPr>
          <a:xfrm>
            <a:off x="838200" y="1316038"/>
            <a:ext cx="8756737" cy="4860925"/>
          </a:xfrm>
        </p:spPr>
        <p:txBody>
          <a:bodyPr vert="horz" lIns="91440" tIns="45720" rIns="91440" bIns="45720" rtlCol="0" anchor="t">
            <a:noAutofit/>
          </a:bodyPr>
          <a:lstStyle/>
          <a:p>
            <a:r>
              <a:rPr lang="en-US" dirty="0"/>
              <a:t>Microwave sounders provide high impact observations for NWP</a:t>
            </a:r>
          </a:p>
          <a:p>
            <a:r>
              <a:rPr lang="en-US" dirty="0"/>
              <a:t>Current satellite sensors are optimized for weather, not climate</a:t>
            </a:r>
          </a:p>
          <a:p>
            <a:pPr lvl="1"/>
            <a:r>
              <a:rPr lang="en-US" dirty="0"/>
              <a:t>Despite the challenges, microwave sounders have already provided invaluable FCDRs spanning &gt; 30 years</a:t>
            </a:r>
          </a:p>
          <a:p>
            <a:pPr lvl="1"/>
            <a:r>
              <a:rPr lang="en-US" dirty="0"/>
              <a:t>Need for more progress - both in metrology labs and in orbit</a:t>
            </a:r>
          </a:p>
          <a:p>
            <a:r>
              <a:rPr lang="en-US" dirty="0"/>
              <a:t>Further calibration improvements would bring large benefits</a:t>
            </a:r>
          </a:p>
          <a:p>
            <a:pPr lvl="1"/>
            <a:r>
              <a:rPr lang="en-US" dirty="0"/>
              <a:t>Include characterization of diurnal cycles from non-Sun-synchronous orbits</a:t>
            </a:r>
          </a:p>
          <a:p>
            <a:pPr lvl="1"/>
            <a:r>
              <a:rPr lang="en-US" dirty="0"/>
              <a:t>Ability to transfer to operational microwave sounders</a:t>
            </a:r>
          </a:p>
          <a:p>
            <a:r>
              <a:rPr lang="en-US" dirty="0"/>
              <a:t>Design challenges include:</a:t>
            </a:r>
          </a:p>
          <a:p>
            <a:pPr lvl="1"/>
            <a:r>
              <a:rPr lang="en-US" dirty="0"/>
              <a:t>Linearity, stability, low antenna sidelobes, on-orbit SI-traceability </a:t>
            </a:r>
          </a:p>
          <a:p>
            <a:pPr lvl="1"/>
            <a:r>
              <a:rPr lang="en-US" dirty="0"/>
              <a:t>Link to Radio-Occultation retrievals of UT/LS temperature</a:t>
            </a:r>
          </a:p>
          <a:p>
            <a:pPr lvl="1"/>
            <a:r>
              <a:rPr lang="en-US" dirty="0"/>
              <a:t>Potential microwave lunar calibration</a:t>
            </a:r>
          </a:p>
          <a:p>
            <a:pPr lvl="1"/>
            <a:r>
              <a:rPr lang="en-US" dirty="0"/>
              <a:t>Developing physical model and tying to SI</a:t>
            </a:r>
          </a:p>
          <a:p>
            <a:pPr lvl="1"/>
            <a:endParaRPr lang="en-US" dirty="0"/>
          </a:p>
          <a:p>
            <a:endParaRPr lang="en-US" dirty="0"/>
          </a:p>
          <a:p>
            <a:pPr lvl="1"/>
            <a:endParaRPr lang="en-US"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486122" y="1121075"/>
            <a:ext cx="2429984" cy="2141836"/>
          </a:xfrm>
          <a:prstGeom prst="rect">
            <a:avLst/>
          </a:prstGeom>
          <a:noFill/>
          <a:ln w="9525">
            <a:noFill/>
            <a:round/>
            <a:headEnd/>
            <a:tailEnd/>
          </a:ln>
        </p:spPr>
      </p:pic>
      <p:pic>
        <p:nvPicPr>
          <p:cNvPr id="5" name="Picture 4" descr="IMG_5059"/>
          <p:cNvPicPr/>
          <p:nvPr/>
        </p:nvPicPr>
        <p:blipFill>
          <a:blip r:embed="rId3" cstate="print">
            <a:extLst>
              <a:ext uri="{28A0092B-C50C-407E-A947-70E740481C1C}">
                <a14:useLocalDpi xmlns:a14="http://schemas.microsoft.com/office/drawing/2010/main" val="0"/>
              </a:ext>
            </a:extLst>
          </a:blip>
          <a:srcRect l="8646" t="16508" b="22646"/>
          <a:stretch>
            <a:fillRect/>
          </a:stretch>
        </p:blipFill>
        <p:spPr bwMode="auto">
          <a:xfrm>
            <a:off x="9486122" y="3955941"/>
            <a:ext cx="2487493" cy="2221243"/>
          </a:xfrm>
          <a:prstGeom prst="rect">
            <a:avLst/>
          </a:prstGeom>
          <a:noFill/>
          <a:ln>
            <a:noFill/>
          </a:ln>
        </p:spPr>
      </p:pic>
    </p:spTree>
    <p:extLst>
      <p:ext uri="{BB962C8B-B14F-4D97-AF65-F5344CB8AC3E}">
        <p14:creationId xmlns:p14="http://schemas.microsoft.com/office/powerpoint/2010/main" val="1176603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1D7C9-EF7B-F342-9E49-EDA5F0EB2901}"/>
              </a:ext>
            </a:extLst>
          </p:cNvPr>
          <p:cNvSpPr>
            <a:spLocks noGrp="1"/>
          </p:cNvSpPr>
          <p:nvPr>
            <p:ph type="title"/>
          </p:nvPr>
        </p:nvSpPr>
        <p:spPr/>
        <p:txBody>
          <a:bodyPr>
            <a:normAutofit/>
          </a:bodyPr>
          <a:lstStyle/>
          <a:p>
            <a:r>
              <a:rPr lang="en-US" sz="3600" dirty="0">
                <a:latin typeface="Helvetica"/>
                <a:cs typeface="Helvetica"/>
              </a:rPr>
              <a:t>10. Additional Applications</a:t>
            </a:r>
            <a:endParaRPr lang="en-US" sz="3600">
              <a:latin typeface="Helvetica"/>
              <a:cs typeface="Helvetica"/>
            </a:endParaRPr>
          </a:p>
        </p:txBody>
      </p:sp>
      <p:sp>
        <p:nvSpPr>
          <p:cNvPr id="3" name="Content Placeholder 2">
            <a:extLst>
              <a:ext uri="{FF2B5EF4-FFF2-40B4-BE49-F238E27FC236}">
                <a16:creationId xmlns:a16="http://schemas.microsoft.com/office/drawing/2014/main" id="{9501D637-B079-6844-9C0A-58064B5E81FF}"/>
              </a:ext>
            </a:extLst>
          </p:cNvPr>
          <p:cNvSpPr>
            <a:spLocks noGrp="1"/>
          </p:cNvSpPr>
          <p:nvPr>
            <p:ph idx="1"/>
          </p:nvPr>
        </p:nvSpPr>
        <p:spPr>
          <a:xfrm>
            <a:off x="253738" y="1184242"/>
            <a:ext cx="9026236" cy="5422689"/>
          </a:xfrm>
        </p:spPr>
        <p:txBody>
          <a:bodyPr>
            <a:normAutofit fontScale="85000" lnSpcReduction="20000"/>
          </a:bodyPr>
          <a:lstStyle/>
          <a:p>
            <a:r>
              <a:rPr lang="en-GB" b="1" dirty="0"/>
              <a:t>Numerical Weather Prediction</a:t>
            </a:r>
          </a:p>
          <a:p>
            <a:pPr lvl="1"/>
            <a:r>
              <a:rPr lang="en-GB" dirty="0"/>
              <a:t>Satellite radiances initialise and constrain NWP </a:t>
            </a:r>
          </a:p>
          <a:p>
            <a:pPr lvl="1"/>
            <a:r>
              <a:rPr lang="en-GB" dirty="0"/>
              <a:t>Apply empirical bias correction</a:t>
            </a:r>
          </a:p>
          <a:p>
            <a:pPr lvl="1"/>
            <a:r>
              <a:rPr lang="en-GB" dirty="0"/>
              <a:t>Unbiased observations assimilated without bias correction to anchor model</a:t>
            </a:r>
          </a:p>
          <a:p>
            <a:pPr lvl="1"/>
            <a:r>
              <a:rPr lang="en-GB" dirty="0"/>
              <a:t>Traceable observations with uncertainties can optimise bias correction</a:t>
            </a:r>
          </a:p>
          <a:p>
            <a:r>
              <a:rPr lang="en-GB" b="1" dirty="0"/>
              <a:t>Cloud Radiative Forcing</a:t>
            </a:r>
          </a:p>
          <a:p>
            <a:pPr lvl="1"/>
            <a:r>
              <a:rPr lang="en-GB" dirty="0"/>
              <a:t>Uncertainty in climate sensitivity driven by uncertainty in cloud feedback: </a:t>
            </a:r>
            <a:br>
              <a:rPr lang="en-GB" dirty="0"/>
            </a:br>
            <a:r>
              <a:rPr lang="en-GB" dirty="0"/>
              <a:t>how the radiative effects of Earth’s clouds will change over decades</a:t>
            </a:r>
          </a:p>
          <a:p>
            <a:pPr lvl="1"/>
            <a:r>
              <a:rPr lang="en-GB" dirty="0"/>
              <a:t>This uncertainty is dominated by uncertainty in instrument calibration</a:t>
            </a:r>
          </a:p>
          <a:p>
            <a:pPr lvl="1"/>
            <a:r>
              <a:rPr lang="en-GB" dirty="0"/>
              <a:t>Used to determine key accuracy requirements of climate instruments</a:t>
            </a:r>
          </a:p>
          <a:p>
            <a:r>
              <a:rPr lang="en-GB" b="1" dirty="0"/>
              <a:t>Land Imaging</a:t>
            </a:r>
          </a:p>
          <a:p>
            <a:pPr lvl="1"/>
            <a:r>
              <a:rPr lang="en-GB" dirty="0"/>
              <a:t>Could improve current best land imaging sensors, </a:t>
            </a:r>
            <a:br>
              <a:rPr lang="en-GB" dirty="0"/>
            </a:br>
            <a:r>
              <a:rPr lang="en-GB" dirty="0"/>
              <a:t>which have SI-traceable uncertainty of 2 to 5 % (k=1)</a:t>
            </a:r>
          </a:p>
          <a:p>
            <a:r>
              <a:rPr lang="en-GB" b="1" dirty="0"/>
              <a:t>Ocean Colour</a:t>
            </a:r>
          </a:p>
          <a:p>
            <a:pPr lvl="1"/>
            <a:r>
              <a:rPr lang="en-GB" dirty="0"/>
              <a:t>Ocean colour retrievals require extreme calibration effort</a:t>
            </a:r>
          </a:p>
          <a:p>
            <a:pPr lvl="1"/>
            <a:r>
              <a:rPr lang="en-GB" dirty="0" err="1"/>
              <a:t>SITSats</a:t>
            </a:r>
            <a:r>
              <a:rPr lang="en-GB" dirty="0"/>
              <a:t> could advance achievement of GCOS requirements</a:t>
            </a:r>
            <a:br>
              <a:rPr lang="en-GB" dirty="0"/>
            </a:br>
            <a:r>
              <a:rPr lang="en-GB" dirty="0"/>
              <a:t>for absolute uncertainty and decadal stability</a:t>
            </a:r>
          </a:p>
          <a:p>
            <a:r>
              <a:rPr lang="en-GB" b="1" dirty="0"/>
              <a:t>Trace Gases</a:t>
            </a:r>
          </a:p>
          <a:p>
            <a:pPr lvl="1"/>
            <a:r>
              <a:rPr lang="en-GB" dirty="0"/>
              <a:t>Sensor accuracy key to reliable CO</a:t>
            </a:r>
            <a:r>
              <a:rPr lang="en-GB" baseline="-25000" dirty="0"/>
              <a:t>2</a:t>
            </a:r>
            <a:r>
              <a:rPr lang="en-GB" dirty="0"/>
              <a:t> monitoring from space</a:t>
            </a:r>
          </a:p>
          <a:p>
            <a:pPr lvl="1"/>
            <a:r>
              <a:rPr lang="en-GB" dirty="0" err="1"/>
              <a:t>SITSats</a:t>
            </a:r>
            <a:r>
              <a:rPr lang="en-GB" dirty="0"/>
              <a:t> provide a powerful tool to improve CO</a:t>
            </a:r>
            <a:r>
              <a:rPr lang="en-GB" baseline="-25000" dirty="0"/>
              <a:t>2</a:t>
            </a:r>
            <a:r>
              <a:rPr lang="en-GB" dirty="0"/>
              <a:t> and H</a:t>
            </a:r>
            <a:r>
              <a:rPr lang="en-GB" baseline="-25000" dirty="0"/>
              <a:t>2</a:t>
            </a:r>
            <a:r>
              <a:rPr lang="en-GB" dirty="0"/>
              <a:t>O monitoring</a:t>
            </a:r>
          </a:p>
        </p:txBody>
      </p:sp>
      <p:pic>
        <p:nvPicPr>
          <p:cNvPr id="4" name="Picture 3">
            <a:extLst>
              <a:ext uri="{FF2B5EF4-FFF2-40B4-BE49-F238E27FC236}">
                <a16:creationId xmlns:a16="http://schemas.microsoft.com/office/drawing/2014/main" id="{233EF096-27C9-4DB8-AB71-7129E9BD0B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3668" y="4298811"/>
            <a:ext cx="3048000" cy="2076450"/>
          </a:xfrm>
          <a:prstGeom prst="rect">
            <a:avLst/>
          </a:prstGeom>
        </p:spPr>
      </p:pic>
      <p:pic>
        <p:nvPicPr>
          <p:cNvPr id="7" name="image4.png"/>
          <p:cNvPicPr/>
          <p:nvPr/>
        </p:nvPicPr>
        <p:blipFill>
          <a:blip r:embed="rId3"/>
          <a:srcRect/>
          <a:stretch>
            <a:fillRect/>
          </a:stretch>
        </p:blipFill>
        <p:spPr>
          <a:xfrm>
            <a:off x="7703668" y="1184242"/>
            <a:ext cx="4114800" cy="2882900"/>
          </a:xfrm>
          <a:prstGeom prst="rect">
            <a:avLst/>
          </a:prstGeom>
          <a:ln/>
        </p:spPr>
      </p:pic>
    </p:spTree>
    <p:extLst>
      <p:ext uri="{BB962C8B-B14F-4D97-AF65-F5344CB8AC3E}">
        <p14:creationId xmlns:p14="http://schemas.microsoft.com/office/powerpoint/2010/main" val="1117114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atellite, transport&#10;&#10;Description automatically generated">
            <a:extLst>
              <a:ext uri="{FF2B5EF4-FFF2-40B4-BE49-F238E27FC236}">
                <a16:creationId xmlns:a16="http://schemas.microsoft.com/office/drawing/2014/main" id="{868E0532-B7A1-3044-A77B-D7E66EB25906}"/>
              </a:ext>
            </a:extLst>
          </p:cNvPr>
          <p:cNvPicPr/>
          <p:nvPr/>
        </p:nvPicPr>
        <p:blipFill>
          <a:blip r:embed="rId2">
            <a:extLst>
              <a:ext uri="{28A0092B-C50C-407E-A947-70E740481C1C}">
                <a14:useLocalDpi xmlns:a14="http://schemas.microsoft.com/office/drawing/2010/main" val="0"/>
              </a:ext>
            </a:extLst>
          </a:blip>
          <a:stretch>
            <a:fillRect/>
          </a:stretch>
        </p:blipFill>
        <p:spPr>
          <a:xfrm>
            <a:off x="8485498" y="811228"/>
            <a:ext cx="3112788" cy="2774201"/>
          </a:xfrm>
          <a:prstGeom prst="rect">
            <a:avLst/>
          </a:prstGeom>
        </p:spPr>
      </p:pic>
      <p:pic>
        <p:nvPicPr>
          <p:cNvPr id="4" name="Picture 3">
            <a:extLst>
              <a:ext uri="{FF2B5EF4-FFF2-40B4-BE49-F238E27FC236}">
                <a16:creationId xmlns:a16="http://schemas.microsoft.com/office/drawing/2014/main" id="{4C6F1CF6-D9B0-344C-8A9D-BA0953740213}"/>
              </a:ext>
            </a:extLst>
          </p:cNvPr>
          <p:cNvPicPr>
            <a:picLocks noChangeAspect="1"/>
          </p:cNvPicPr>
          <p:nvPr/>
        </p:nvPicPr>
        <p:blipFill>
          <a:blip r:embed="rId3"/>
          <a:stretch>
            <a:fillRect/>
          </a:stretch>
        </p:blipFill>
        <p:spPr>
          <a:xfrm>
            <a:off x="1556479" y="4423370"/>
            <a:ext cx="9263100" cy="2402281"/>
          </a:xfrm>
          <a:prstGeom prst="rect">
            <a:avLst/>
          </a:prstGeom>
        </p:spPr>
      </p:pic>
      <p:sp>
        <p:nvSpPr>
          <p:cNvPr id="8" name="Content Placeholder 2">
            <a:extLst>
              <a:ext uri="{FF2B5EF4-FFF2-40B4-BE49-F238E27FC236}">
                <a16:creationId xmlns:a16="http://schemas.microsoft.com/office/drawing/2014/main" id="{4C45D190-37B4-F24A-B3D1-7E9B1ED3600E}"/>
              </a:ext>
            </a:extLst>
          </p:cNvPr>
          <p:cNvSpPr>
            <a:spLocks noGrp="1"/>
          </p:cNvSpPr>
          <p:nvPr>
            <p:ph idx="1"/>
          </p:nvPr>
        </p:nvSpPr>
        <p:spPr>
          <a:xfrm>
            <a:off x="647084" y="1407296"/>
            <a:ext cx="10515600" cy="2929811"/>
          </a:xfrm>
        </p:spPr>
        <p:txBody>
          <a:bodyPr>
            <a:normAutofit fontScale="92500" lnSpcReduction="10000"/>
          </a:bodyPr>
          <a:lstStyle/>
          <a:p>
            <a:r>
              <a:rPr lang="en-US" sz="2400" b="1"/>
              <a:t>Reflected-solar </a:t>
            </a:r>
            <a:r>
              <a:rPr lang="en-US" sz="2400" b="1" dirty="0"/>
              <a:t>spectrometer </a:t>
            </a:r>
            <a:r>
              <a:rPr lang="en-US" sz="2400" b="1" dirty="0" err="1"/>
              <a:t>SITSats</a:t>
            </a:r>
            <a:r>
              <a:rPr lang="en-US" sz="2400" b="1" dirty="0"/>
              <a:t> in development include:</a:t>
            </a:r>
          </a:p>
          <a:p>
            <a:pPr lvl="1"/>
            <a:r>
              <a:rPr lang="en-US" sz="2000" dirty="0"/>
              <a:t>NASA CLARREO Pathfinder on the International Space Station </a:t>
            </a:r>
          </a:p>
          <a:p>
            <a:pPr lvl="1"/>
            <a:r>
              <a:rPr lang="en-US" sz="2000" dirty="0"/>
              <a:t>ESA TRUTHS free flyer </a:t>
            </a:r>
          </a:p>
          <a:p>
            <a:pPr lvl="1"/>
            <a:r>
              <a:rPr lang="en-US" sz="2000" dirty="0"/>
              <a:t>Chinese Space Agency CSRB free flyer</a:t>
            </a:r>
          </a:p>
          <a:p>
            <a:r>
              <a:rPr lang="en-US" sz="2400" b="1" dirty="0"/>
              <a:t>Infrared spectrometer SITSATS in development include:</a:t>
            </a:r>
          </a:p>
          <a:p>
            <a:pPr lvl="1"/>
            <a:r>
              <a:rPr lang="en-US" sz="2000" dirty="0"/>
              <a:t>ESA FORUM free flyer</a:t>
            </a:r>
          </a:p>
          <a:p>
            <a:pPr lvl="1"/>
            <a:r>
              <a:rPr lang="en-US" sz="2000" dirty="0"/>
              <a:t>Chinese Space Agency LIBRA free flyer</a:t>
            </a:r>
          </a:p>
          <a:p>
            <a:r>
              <a:rPr lang="en-US" sz="2400" b="1" dirty="0"/>
              <a:t>Multiple independent sensors required for verification (as for international metrology standards)</a:t>
            </a:r>
          </a:p>
          <a:p>
            <a:endParaRPr lang="en-US" dirty="0"/>
          </a:p>
          <a:p>
            <a:endParaRPr lang="en-US" dirty="0"/>
          </a:p>
        </p:txBody>
      </p:sp>
      <p:sp>
        <p:nvSpPr>
          <p:cNvPr id="5" name="Title 4"/>
          <p:cNvSpPr>
            <a:spLocks noGrp="1"/>
          </p:cNvSpPr>
          <p:nvPr>
            <p:ph type="title"/>
          </p:nvPr>
        </p:nvSpPr>
        <p:spPr/>
        <p:txBody>
          <a:bodyPr>
            <a:normAutofit/>
          </a:bodyPr>
          <a:lstStyle/>
          <a:p>
            <a:r>
              <a:rPr lang="en-US" sz="3600">
                <a:latin typeface="Helvetica" pitchFamily="2" charset="0"/>
              </a:rPr>
              <a:t>11. </a:t>
            </a:r>
            <a:r>
              <a:rPr lang="en-US" sz="3600" err="1">
                <a:latin typeface="Helvetica" pitchFamily="2" charset="0"/>
              </a:rPr>
              <a:t>SITSats</a:t>
            </a:r>
            <a:r>
              <a:rPr lang="en-US" sz="3600">
                <a:latin typeface="Helvetica" pitchFamily="2" charset="0"/>
              </a:rPr>
              <a:t> in Development</a:t>
            </a:r>
            <a:endParaRPr lang="en-GB" sz="3600"/>
          </a:p>
        </p:txBody>
      </p:sp>
    </p:spTree>
    <p:extLst>
      <p:ext uri="{BB962C8B-B14F-4D97-AF65-F5344CB8AC3E}">
        <p14:creationId xmlns:p14="http://schemas.microsoft.com/office/powerpoint/2010/main" val="4014544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1371600" y="166688"/>
            <a:ext cx="9994557" cy="819150"/>
          </a:xfrm>
        </p:spPr>
        <p:txBody>
          <a:bodyPr>
            <a:normAutofit/>
          </a:bodyPr>
          <a:lstStyle/>
          <a:p>
            <a:r>
              <a:rPr lang="en-US" dirty="0"/>
              <a:t>SITSCOS Workshop Overview</a:t>
            </a:r>
            <a:endParaRPr lang="en-GB" dirty="0"/>
          </a:p>
        </p:txBody>
      </p:sp>
      <p:sp>
        <p:nvSpPr>
          <p:cNvPr id="3" name="Content Placeholder 2">
            <a:extLst>
              <a:ext uri="{FF2B5EF4-FFF2-40B4-BE49-F238E27FC236}">
                <a16:creationId xmlns:a16="http://schemas.microsoft.com/office/drawing/2014/main" id="{8B8019ED-9B91-1B4F-ADD6-2BC0481A7AEC}"/>
              </a:ext>
            </a:extLst>
          </p:cNvPr>
          <p:cNvSpPr>
            <a:spLocks noGrp="1"/>
          </p:cNvSpPr>
          <p:nvPr>
            <p:ph idx="1"/>
          </p:nvPr>
        </p:nvSpPr>
        <p:spPr>
          <a:xfrm>
            <a:off x="838200" y="1316590"/>
            <a:ext cx="10515600" cy="4860373"/>
          </a:xfrm>
        </p:spPr>
        <p:txBody>
          <a:bodyPr>
            <a:noAutofit/>
          </a:bodyPr>
          <a:lstStyle/>
          <a:p>
            <a:r>
              <a:rPr lang="en-US" dirty="0"/>
              <a:t>~ 100 international participants gathered to discuss space-based climate observations, relevant SI-traceable climate change accuracy requirements, and current and future accuracy and stability capabilities for satellite sensors.</a:t>
            </a:r>
          </a:p>
          <a:p>
            <a:r>
              <a:rPr lang="en-US" dirty="0"/>
              <a:t>Accuracy capabilities of current ground-based metrology laboratories as well as pre-launch and post-launch satellite calibrations were discussed.</a:t>
            </a:r>
          </a:p>
          <a:p>
            <a:r>
              <a:rPr lang="en-US" dirty="0"/>
              <a:t>Workshop Report, Agenda and Presentations can be found online at </a:t>
            </a:r>
            <a:r>
              <a:rPr lang="en-GB" dirty="0">
                <a:hlinkClick r:id="rId2"/>
              </a:rPr>
              <a:t>http://calvalportal.ceos.org/sitscos-ws </a:t>
            </a:r>
            <a:endParaRPr lang="en-GB" dirty="0"/>
          </a:p>
          <a:p>
            <a:r>
              <a:rPr lang="en-US" dirty="0"/>
              <a:t>Following the workshop, a Workshop Report was developed using input from the presentations, discussions, and participants’ written contributions.</a:t>
            </a:r>
          </a:p>
          <a:p>
            <a:pPr lvl="1"/>
            <a:r>
              <a:rPr lang="en-US" dirty="0"/>
              <a:t>A total of ~ 90 authors and co-authors contributed to the report.  </a:t>
            </a:r>
          </a:p>
          <a:p>
            <a:pPr lvl="1"/>
            <a:r>
              <a:rPr lang="en-US" dirty="0"/>
              <a:t>The workshop Science Steering Committee served as Editors for the report.  All participants in the report contributed to the review and editing of the report.</a:t>
            </a:r>
          </a:p>
          <a:p>
            <a:r>
              <a:rPr lang="en-US" dirty="0"/>
              <a:t>A set of recommendations was developed as part of the report.</a:t>
            </a:r>
          </a:p>
          <a:p>
            <a:endParaRPr lang="en-US" dirty="0"/>
          </a:p>
          <a:p>
            <a:endParaRPr lang="en-US" dirty="0"/>
          </a:p>
        </p:txBody>
      </p:sp>
    </p:spTree>
    <p:extLst>
      <p:ext uri="{BB962C8B-B14F-4D97-AF65-F5344CB8AC3E}">
        <p14:creationId xmlns:p14="http://schemas.microsoft.com/office/powerpoint/2010/main" val="2670422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1371600" y="166688"/>
            <a:ext cx="9994557" cy="819150"/>
          </a:xfrm>
        </p:spPr>
        <p:txBody>
          <a:bodyPr>
            <a:normAutofit/>
          </a:bodyPr>
          <a:lstStyle/>
          <a:p>
            <a:r>
              <a:rPr lang="en-US"/>
              <a:t>SITSCOS Workshop Report Summary</a:t>
            </a:r>
            <a:endParaRPr lang="en-GB"/>
          </a:p>
        </p:txBody>
      </p:sp>
      <p:sp>
        <p:nvSpPr>
          <p:cNvPr id="3" name="Content Placeholder 2">
            <a:extLst>
              <a:ext uri="{FF2B5EF4-FFF2-40B4-BE49-F238E27FC236}">
                <a16:creationId xmlns:a16="http://schemas.microsoft.com/office/drawing/2014/main" id="{5D80D957-5837-5E41-8899-F9E82BF22D40}"/>
              </a:ext>
            </a:extLst>
          </p:cNvPr>
          <p:cNvSpPr>
            <a:spLocks noGrp="1"/>
          </p:cNvSpPr>
          <p:nvPr>
            <p:ph idx="1"/>
          </p:nvPr>
        </p:nvSpPr>
        <p:spPr>
          <a:xfrm>
            <a:off x="838200" y="1316590"/>
            <a:ext cx="10515600" cy="4860373"/>
          </a:xfrm>
        </p:spPr>
        <p:txBody>
          <a:bodyPr>
            <a:normAutofit lnSpcReduction="10000"/>
          </a:bodyPr>
          <a:lstStyle/>
          <a:p>
            <a:r>
              <a:rPr lang="en-US" dirty="0"/>
              <a:t>Current space-based observations are typically factors of 5 to 10 less accurate than climate-change science requirements</a:t>
            </a:r>
          </a:p>
          <a:p>
            <a:r>
              <a:rPr lang="en-US" dirty="0"/>
              <a:t>Higher-accuracy observations can reduce the time to verify rigorous climate trends by decades compared to current sensors</a:t>
            </a:r>
          </a:p>
          <a:p>
            <a:r>
              <a:rPr lang="en-US" b="1" u="sng" dirty="0" err="1"/>
              <a:t>SITSats</a:t>
            </a:r>
            <a:r>
              <a:rPr lang="en-US" dirty="0"/>
              <a:t>: International metrology laboratories and space agencies have developed and demonstrated new technologies to provide space-based SI-traceable reference instruments to achieve climate-change accuracy requirements</a:t>
            </a:r>
          </a:p>
          <a:p>
            <a:pPr lvl="1"/>
            <a:r>
              <a:rPr lang="en-US" dirty="0"/>
              <a:t> </a:t>
            </a:r>
            <a:r>
              <a:rPr lang="en-US" dirty="0" err="1"/>
              <a:t>SITSats</a:t>
            </a:r>
            <a:r>
              <a:rPr lang="en-US" dirty="0"/>
              <a:t> can transfer their SI-traceable reference calibrations to hundreds of orbiting sensors across &gt; 90% of the reflected solar and thermal infrared spectrum.    </a:t>
            </a:r>
          </a:p>
          <a:p>
            <a:pPr lvl="1"/>
            <a:r>
              <a:rPr lang="en-US" dirty="0"/>
              <a:t>Currently NASA, ESA, and the Chinese space agency have plans to launch </a:t>
            </a:r>
            <a:r>
              <a:rPr lang="en-US" dirty="0" err="1"/>
              <a:t>SITSats</a:t>
            </a:r>
            <a:r>
              <a:rPr lang="en-US" dirty="0"/>
              <a:t> between 2023 and 2028 for both the reflected-solar and infrared spectrum</a:t>
            </a:r>
          </a:p>
          <a:p>
            <a:r>
              <a:rPr lang="en-US" dirty="0"/>
              <a:t>The economic value of a higher-accuracy climate observing system referenced to </a:t>
            </a:r>
            <a:r>
              <a:rPr lang="en-US" dirty="0" err="1"/>
              <a:t>SITSats</a:t>
            </a:r>
            <a:r>
              <a:rPr lang="en-US" dirty="0"/>
              <a:t> is estimated at between 5 and 10 trillion U.S. dollars</a:t>
            </a:r>
          </a:p>
          <a:p>
            <a:endParaRPr lang="en-US" dirty="0"/>
          </a:p>
          <a:p>
            <a:endParaRPr lang="en-US" dirty="0"/>
          </a:p>
        </p:txBody>
      </p:sp>
    </p:spTree>
    <p:extLst>
      <p:ext uri="{BB962C8B-B14F-4D97-AF65-F5344CB8AC3E}">
        <p14:creationId xmlns:p14="http://schemas.microsoft.com/office/powerpoint/2010/main" val="336600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166688"/>
            <a:ext cx="9994557" cy="819150"/>
          </a:xfrm>
        </p:spPr>
        <p:txBody>
          <a:bodyPr>
            <a:noAutofit/>
          </a:bodyPr>
          <a:lstStyle/>
          <a:p>
            <a:r>
              <a:rPr lang="en-US" dirty="0"/>
              <a:t>SITSCOS Workshop Report: Recommendations</a:t>
            </a:r>
            <a:endParaRPr lang="en-GB" dirty="0"/>
          </a:p>
        </p:txBody>
      </p:sp>
      <p:sp>
        <p:nvSpPr>
          <p:cNvPr id="3" name="Content Placeholder 2">
            <a:extLst>
              <a:ext uri="{FF2B5EF4-FFF2-40B4-BE49-F238E27FC236}">
                <a16:creationId xmlns:a16="http://schemas.microsoft.com/office/drawing/2014/main" id="{5D80D957-5837-5E41-8899-F9E82BF22D40}"/>
              </a:ext>
            </a:extLst>
          </p:cNvPr>
          <p:cNvSpPr>
            <a:spLocks noGrp="1"/>
          </p:cNvSpPr>
          <p:nvPr>
            <p:ph idx="1"/>
          </p:nvPr>
        </p:nvSpPr>
        <p:spPr>
          <a:xfrm>
            <a:off x="838200" y="1316590"/>
            <a:ext cx="10515600" cy="4860373"/>
          </a:xfrm>
        </p:spPr>
        <p:txBody>
          <a:bodyPr vert="horz" lIns="91440" tIns="45720" rIns="91440" bIns="45720" rtlCol="0" anchor="t">
            <a:noAutofit/>
          </a:bodyPr>
          <a:lstStyle/>
          <a:p>
            <a:r>
              <a:rPr lang="en-US" dirty="0"/>
              <a:t>Space agencies should plan to create and sustain a long-term operational SI-traceable climate observing system, building on the currently planned </a:t>
            </a:r>
            <a:r>
              <a:rPr lang="en-US" dirty="0" err="1"/>
              <a:t>SITSats</a:t>
            </a:r>
            <a:endParaRPr lang="en-US" dirty="0"/>
          </a:p>
          <a:p>
            <a:pPr lvl="1"/>
            <a:r>
              <a:rPr lang="en-US" dirty="0"/>
              <a:t>Overlapping continuity improves sensitivity monitoring climate change due to natural events</a:t>
            </a:r>
          </a:p>
          <a:p>
            <a:pPr lvl="1"/>
            <a:r>
              <a:rPr lang="en-US" dirty="0"/>
              <a:t>With SI traceability, gaps in observations will not necessarily compromise the long-term data record</a:t>
            </a:r>
          </a:p>
          <a:p>
            <a:r>
              <a:rPr lang="en-US" dirty="0"/>
              <a:t>NASA should plan for CLARREO Pathfinder to intercalibrate additional sensors and surface sites </a:t>
            </a:r>
          </a:p>
          <a:p>
            <a:pPr lvl="1"/>
            <a:r>
              <a:rPr lang="en-US" dirty="0"/>
              <a:t>Should also extend the mission operations plan to five years to enable overlap with the TRUTHS and CSRB </a:t>
            </a:r>
            <a:r>
              <a:rPr lang="en-US" dirty="0" err="1"/>
              <a:t>SITSats</a:t>
            </a:r>
            <a:endParaRPr lang="en-US" dirty="0"/>
          </a:p>
          <a:p>
            <a:r>
              <a:rPr lang="en-US" dirty="0"/>
              <a:t>Encourage U.S. to add infrared </a:t>
            </a:r>
            <a:r>
              <a:rPr lang="en-US" dirty="0" err="1"/>
              <a:t>SITSat</a:t>
            </a:r>
            <a:r>
              <a:rPr lang="en-US" dirty="0"/>
              <a:t> spectrometer to reach the required SI-traceability goals from independent sensors through the entire thermal-infrared spectrum</a:t>
            </a:r>
          </a:p>
          <a:p>
            <a:pPr lvl="1"/>
            <a:r>
              <a:rPr lang="en-US" dirty="0"/>
              <a:t>The complimentary FORUM mission covers the far-infrared</a:t>
            </a:r>
          </a:p>
          <a:p>
            <a:pPr lvl="1"/>
            <a:r>
              <a:rPr lang="en-US" dirty="0"/>
              <a:t>The LIBRA Chinese mission aims to achieve those goals but only through improvement of multiple missions</a:t>
            </a:r>
          </a:p>
        </p:txBody>
      </p:sp>
    </p:spTree>
    <p:extLst>
      <p:ext uri="{BB962C8B-B14F-4D97-AF65-F5344CB8AC3E}">
        <p14:creationId xmlns:p14="http://schemas.microsoft.com/office/powerpoint/2010/main" val="187881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BDC13-3FAC-47A8-9751-7597020CE2F7}"/>
              </a:ext>
            </a:extLst>
          </p:cNvPr>
          <p:cNvSpPr>
            <a:spLocks noGrp="1"/>
          </p:cNvSpPr>
          <p:nvPr>
            <p:ph type="title"/>
          </p:nvPr>
        </p:nvSpPr>
        <p:spPr>
          <a:xfrm>
            <a:off x="1371600" y="166688"/>
            <a:ext cx="9994557" cy="819150"/>
          </a:xfrm>
        </p:spPr>
        <p:txBody>
          <a:bodyPr>
            <a:normAutofit/>
          </a:bodyPr>
          <a:lstStyle/>
          <a:p>
            <a:r>
              <a:rPr lang="en-US" dirty="0"/>
              <a:t>SITSCOS Workshop Report: Recommendations</a:t>
            </a:r>
          </a:p>
        </p:txBody>
      </p:sp>
      <p:sp>
        <p:nvSpPr>
          <p:cNvPr id="3" name="Content Placeholder 2">
            <a:extLst>
              <a:ext uri="{FF2B5EF4-FFF2-40B4-BE49-F238E27FC236}">
                <a16:creationId xmlns:a16="http://schemas.microsoft.com/office/drawing/2014/main" id="{377E8BD5-563F-48B9-B6DC-8D11EA697944}"/>
              </a:ext>
            </a:extLst>
          </p:cNvPr>
          <p:cNvSpPr>
            <a:spLocks noGrp="1"/>
          </p:cNvSpPr>
          <p:nvPr>
            <p:ph idx="1"/>
          </p:nvPr>
        </p:nvSpPr>
        <p:spPr>
          <a:xfrm>
            <a:off x="838200" y="1316590"/>
            <a:ext cx="10515600" cy="4860373"/>
          </a:xfrm>
        </p:spPr>
        <p:txBody>
          <a:bodyPr vert="horz" lIns="91440" tIns="45720" rIns="91440" bIns="45720" rtlCol="0" anchor="t">
            <a:noAutofit/>
          </a:bodyPr>
          <a:lstStyle/>
          <a:p>
            <a:r>
              <a:rPr lang="en-US" dirty="0"/>
              <a:t>Use the Moon to improve reflected-solar sensors’ calibration accuracies and stabilities</a:t>
            </a:r>
          </a:p>
          <a:p>
            <a:pPr lvl="1"/>
            <a:r>
              <a:rPr lang="en-US" dirty="0"/>
              <a:t>Lunar observations enable stabilities of &lt; 0.1 %/decade</a:t>
            </a:r>
          </a:p>
          <a:p>
            <a:pPr lvl="1"/>
            <a:r>
              <a:rPr lang="en-US" dirty="0"/>
              <a:t>Further improvements in the accuracy of lunar irradiance models are required</a:t>
            </a:r>
          </a:p>
          <a:p>
            <a:r>
              <a:rPr lang="en-US" dirty="0"/>
              <a:t>Passive microwave instruments require further work on calibration references, SI traceability at climate-change accuracies, and flights demonstrating reference calibration sensors in orbit</a:t>
            </a:r>
          </a:p>
          <a:p>
            <a:r>
              <a:rPr lang="en-US" dirty="0"/>
              <a:t>Active sensing by radar, lidar, and gravity missions now considering SI-traceability requirements</a:t>
            </a:r>
          </a:p>
          <a:p>
            <a:r>
              <a:rPr lang="en-US" dirty="0"/>
              <a:t>FRM surface measurements complement </a:t>
            </a:r>
            <a:r>
              <a:rPr lang="en-US" dirty="0" err="1"/>
              <a:t>SITSats</a:t>
            </a:r>
            <a:endParaRPr lang="en-US" dirty="0"/>
          </a:p>
          <a:p>
            <a:pPr lvl="1"/>
            <a:r>
              <a:rPr lang="en-US" dirty="0"/>
              <a:t>Integrate to further improve models and understanding of processes and Earth cycles </a:t>
            </a:r>
          </a:p>
          <a:p>
            <a:r>
              <a:rPr lang="en-US" dirty="0"/>
              <a:t>Plan follow-on SITSCOS workshop for 2026 to consider early results and status of </a:t>
            </a:r>
            <a:r>
              <a:rPr lang="en-US" dirty="0" err="1"/>
              <a:t>SITSat</a:t>
            </a:r>
            <a:r>
              <a:rPr lang="en-US" dirty="0"/>
              <a:t> missions</a:t>
            </a:r>
          </a:p>
          <a:p>
            <a:pPr lvl="1"/>
            <a:r>
              <a:rPr lang="en-US" dirty="0"/>
              <a:t>Include progress and plans for SI traceability of microwave, polarimeter, and active satellite sensors</a:t>
            </a:r>
          </a:p>
          <a:p>
            <a:endParaRPr lang="en-US" dirty="0"/>
          </a:p>
        </p:txBody>
      </p:sp>
    </p:spTree>
    <p:extLst>
      <p:ext uri="{BB962C8B-B14F-4D97-AF65-F5344CB8AC3E}">
        <p14:creationId xmlns:p14="http://schemas.microsoft.com/office/powerpoint/2010/main" val="164328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1938-DA09-E14E-AE5B-9DF3DDDD6064}"/>
              </a:ext>
            </a:extLst>
          </p:cNvPr>
          <p:cNvSpPr>
            <a:spLocks noGrp="1"/>
          </p:cNvSpPr>
          <p:nvPr>
            <p:ph type="title"/>
          </p:nvPr>
        </p:nvSpPr>
        <p:spPr>
          <a:xfrm>
            <a:off x="1359242" y="166688"/>
            <a:ext cx="10709830" cy="819150"/>
          </a:xfrm>
        </p:spPr>
        <p:txBody>
          <a:bodyPr>
            <a:normAutofit fontScale="90000"/>
          </a:bodyPr>
          <a:lstStyle/>
          <a:p>
            <a:r>
              <a:rPr lang="en-US" sz="3200" dirty="0">
                <a:latin typeface="Helvetica"/>
                <a:cs typeface="Helvetica"/>
              </a:rPr>
              <a:t>2. Societal Need for an Advanced Climate-Observing System</a:t>
            </a:r>
            <a:endParaRPr lang="en-US" sz="3200">
              <a:latin typeface="Helvetica"/>
              <a:cs typeface="Helvetica"/>
            </a:endParaRPr>
          </a:p>
        </p:txBody>
      </p:sp>
      <p:sp>
        <p:nvSpPr>
          <p:cNvPr id="3" name="Content Placeholder 2">
            <a:extLst>
              <a:ext uri="{FF2B5EF4-FFF2-40B4-BE49-F238E27FC236}">
                <a16:creationId xmlns:a16="http://schemas.microsoft.com/office/drawing/2014/main" id="{D9031588-7176-5C4E-99F2-786A96B8B425}"/>
              </a:ext>
            </a:extLst>
          </p:cNvPr>
          <p:cNvSpPr>
            <a:spLocks noGrp="1"/>
          </p:cNvSpPr>
          <p:nvPr>
            <p:ph idx="1"/>
          </p:nvPr>
        </p:nvSpPr>
        <p:spPr/>
        <p:txBody>
          <a:bodyPr vert="horz" lIns="91440" tIns="45720" rIns="91440" bIns="45720" rtlCol="0" anchor="t">
            <a:normAutofit/>
          </a:bodyPr>
          <a:lstStyle/>
          <a:p>
            <a:r>
              <a:rPr lang="en-US" sz="2400" dirty="0"/>
              <a:t>An </a:t>
            </a:r>
            <a:r>
              <a:rPr lang="en-US" sz="2400" b="1" u="sng" dirty="0"/>
              <a:t>advanced climate observing system</a:t>
            </a:r>
            <a:r>
              <a:rPr lang="en-US" sz="2400" dirty="0"/>
              <a:t> (</a:t>
            </a:r>
            <a:r>
              <a:rPr lang="en-US" sz="2400" i="1" dirty="0"/>
              <a:t>including </a:t>
            </a:r>
            <a:r>
              <a:rPr lang="en-US" sz="2400" i="1" dirty="0" err="1"/>
              <a:t>SITSats</a:t>
            </a:r>
            <a:r>
              <a:rPr lang="en-US" sz="2400" dirty="0"/>
              <a:t>) could reduce trend-detection uncertainties by 15 to 30 years from current approaches</a:t>
            </a:r>
            <a:endParaRPr lang="en-US" sz="2400" dirty="0">
              <a:cs typeface="Calibri"/>
            </a:endParaRPr>
          </a:p>
          <a:p>
            <a:r>
              <a:rPr lang="en-US" sz="2400" dirty="0"/>
              <a:t>Cost and Economic Value</a:t>
            </a:r>
            <a:endParaRPr lang="en-US" sz="2400" dirty="0">
              <a:cs typeface="Calibri"/>
            </a:endParaRPr>
          </a:p>
          <a:p>
            <a:pPr lvl="1"/>
            <a:r>
              <a:rPr lang="en-US" sz="2000" dirty="0"/>
              <a:t>Current expenditures on climate research (globally) – </a:t>
            </a:r>
            <a:r>
              <a:rPr lang="en-US" sz="2000" dirty="0">
                <a:solidFill>
                  <a:schemeClr val="accent1"/>
                </a:solidFill>
              </a:rPr>
              <a:t>$4 billion U.S. per year</a:t>
            </a:r>
            <a:endParaRPr lang="en-US" sz="2000" dirty="0">
              <a:solidFill>
                <a:schemeClr val="accent1"/>
              </a:solidFill>
              <a:cs typeface="Calibri"/>
            </a:endParaRPr>
          </a:p>
          <a:p>
            <a:pPr lvl="1"/>
            <a:r>
              <a:rPr lang="en-US" sz="2000" dirty="0"/>
              <a:t>Estimated costs of an advanced climate observing system – </a:t>
            </a:r>
            <a:r>
              <a:rPr lang="en-US" sz="2000" dirty="0">
                <a:solidFill>
                  <a:schemeClr val="accent1"/>
                </a:solidFill>
              </a:rPr>
              <a:t>$12 billion U.S. per year</a:t>
            </a:r>
            <a:r>
              <a:rPr lang="en-US" sz="2000" dirty="0"/>
              <a:t> for 30 years (triple current levels)</a:t>
            </a:r>
            <a:endParaRPr lang="en-US" sz="2000" dirty="0">
              <a:cs typeface="Calibri"/>
            </a:endParaRPr>
          </a:p>
          <a:p>
            <a:pPr lvl="1"/>
            <a:r>
              <a:rPr lang="en-US" sz="2000" dirty="0"/>
              <a:t>Global gross domestic product (GDP) – </a:t>
            </a:r>
            <a:r>
              <a:rPr lang="en-US" sz="2000" dirty="0">
                <a:solidFill>
                  <a:schemeClr val="accent1"/>
                </a:solidFill>
              </a:rPr>
              <a:t>$85 trillion U.S.</a:t>
            </a:r>
            <a:endParaRPr lang="en-US" sz="2000" dirty="0">
              <a:solidFill>
                <a:schemeClr val="accent1"/>
              </a:solidFill>
              <a:cs typeface="Calibri"/>
            </a:endParaRPr>
          </a:p>
          <a:p>
            <a:pPr lvl="1"/>
            <a:r>
              <a:rPr lang="en-US" sz="2000" dirty="0"/>
              <a:t>“Business as usual” estimated damages in second half of this century</a:t>
            </a:r>
            <a:endParaRPr lang="en-US" sz="2000" dirty="0">
              <a:cs typeface="Calibri"/>
            </a:endParaRPr>
          </a:p>
          <a:p>
            <a:pPr lvl="2"/>
            <a:r>
              <a:rPr lang="en-US" sz="1800" dirty="0"/>
              <a:t>0.5% to 5% of GDP (</a:t>
            </a:r>
            <a:r>
              <a:rPr lang="en-US" sz="1800" dirty="0">
                <a:solidFill>
                  <a:schemeClr val="accent1"/>
                </a:solidFill>
              </a:rPr>
              <a:t>$0.4 to $4 trillion U.S. per year</a:t>
            </a:r>
            <a:r>
              <a:rPr lang="en-US" sz="1800" dirty="0"/>
              <a:t>)</a:t>
            </a:r>
            <a:endParaRPr lang="en-US" sz="1800" dirty="0">
              <a:cs typeface="Calibri"/>
            </a:endParaRPr>
          </a:p>
          <a:p>
            <a:pPr lvl="1"/>
            <a:r>
              <a:rPr lang="en-US" sz="2000" dirty="0"/>
              <a:t>Economic value of better data and decisions through 2100 – </a:t>
            </a:r>
            <a:r>
              <a:rPr lang="en-US" sz="2000" dirty="0">
                <a:solidFill>
                  <a:schemeClr val="accent1"/>
                </a:solidFill>
              </a:rPr>
              <a:t>$5 to $20 trillion U.S.</a:t>
            </a:r>
            <a:r>
              <a:rPr lang="en-US" sz="2000" dirty="0"/>
              <a:t> </a:t>
            </a:r>
            <a:endParaRPr lang="en-US" sz="2000" dirty="0">
              <a:solidFill>
                <a:srgbClr val="4472C4"/>
              </a:solidFill>
              <a:cs typeface="Calibri"/>
            </a:endParaRPr>
          </a:p>
          <a:p>
            <a:pPr lvl="1"/>
            <a:r>
              <a:rPr lang="en-US" sz="2000" dirty="0"/>
              <a:t>Cost of delaying – </a:t>
            </a:r>
            <a:r>
              <a:rPr lang="en-US" sz="2000" dirty="0">
                <a:solidFill>
                  <a:schemeClr val="accent1"/>
                </a:solidFill>
              </a:rPr>
              <a:t>$500 billion U.S. per year</a:t>
            </a:r>
            <a:endParaRPr lang="en-US" sz="2000" dirty="0">
              <a:solidFill>
                <a:schemeClr val="accent1"/>
              </a:solidFill>
              <a:cs typeface="Calibri"/>
            </a:endParaRPr>
          </a:p>
          <a:p>
            <a:pPr lvl="1"/>
            <a:r>
              <a:rPr lang="en-US" sz="2000" dirty="0"/>
              <a:t>Return on investment – </a:t>
            </a:r>
            <a:r>
              <a:rPr lang="en-US" sz="2000" dirty="0">
                <a:solidFill>
                  <a:schemeClr val="accent1"/>
                </a:solidFill>
              </a:rPr>
              <a:t>$50 per $1 invested</a:t>
            </a:r>
            <a:endParaRPr lang="en-US" sz="2000" dirty="0">
              <a:solidFill>
                <a:schemeClr val="accent1"/>
              </a:solidFill>
              <a:cs typeface="Calibri"/>
            </a:endParaRPr>
          </a:p>
          <a:p>
            <a:pPr marL="0" indent="0">
              <a:buNone/>
            </a:pPr>
            <a:r>
              <a:rPr lang="en-US" sz="1600" b="0" dirty="0"/>
              <a:t>Discount rate applied: 3%/yr.  Results from Cooke et al. 2014, 2016, 2020</a:t>
            </a:r>
            <a:endParaRPr lang="en-US" sz="1600" b="0" dirty="0">
              <a:cs typeface="Calibri"/>
            </a:endParaRPr>
          </a:p>
        </p:txBody>
      </p:sp>
      <p:sp>
        <p:nvSpPr>
          <p:cNvPr id="4" name="Text Box 6">
            <a:extLst>
              <a:ext uri="{FF2B5EF4-FFF2-40B4-BE49-F238E27FC236}">
                <a16:creationId xmlns:a16="http://schemas.microsoft.com/office/drawing/2014/main" id="{6F6FC8C3-53AF-6A47-BAFA-78C34FEA97F2}"/>
              </a:ext>
            </a:extLst>
          </p:cNvPr>
          <p:cNvSpPr txBox="1">
            <a:spLocks noChangeArrowheads="1"/>
          </p:cNvSpPr>
          <p:nvPr/>
        </p:nvSpPr>
        <p:spPr bwMode="auto">
          <a:xfrm>
            <a:off x="2505567" y="5928146"/>
            <a:ext cx="7182502" cy="826620"/>
          </a:xfrm>
          <a:prstGeom prst="rect">
            <a:avLst/>
          </a:prstGeom>
          <a:solidFill>
            <a:srgbClr val="0070C0"/>
          </a:solidFill>
          <a:ln w="1905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GB" sz="2400" dirty="0">
                <a:ln w="9525" cap="flat" cmpd="sng" algn="ctr">
                  <a:solidFill>
                    <a:srgbClr val="FFFFFF"/>
                  </a:solidFill>
                  <a:prstDash val="solid"/>
                  <a:round/>
                </a:ln>
                <a:solidFill>
                  <a:srgbClr val="FFFFFF"/>
                </a:solidFill>
                <a:effectLst>
                  <a:outerShdw blurRad="38100" dist="19050" dir="2700000" algn="tl">
                    <a:schemeClr val="dk1">
                      <a:alpha val="40000"/>
                    </a:schemeClr>
                  </a:outerShdw>
                </a:effectLst>
                <a:latin typeface="Arial"/>
                <a:ea typeface="Arial Nova" panose="020B0504020202020204" pitchFamily="34" charset="0"/>
                <a:cs typeface="Arial"/>
              </a:rPr>
              <a:t>Cost of delay in establishing an adequate climate observing system is 50X that of the investment</a:t>
            </a:r>
            <a:endParaRPr lang="en-US" sz="2400" dirty="0">
              <a:effectLst/>
              <a:latin typeface="Arial"/>
              <a:ea typeface="Arial Nova" panose="020B0504020202020204" pitchFamily="34" charset="0"/>
              <a:cs typeface="Arial"/>
            </a:endParaRPr>
          </a:p>
        </p:txBody>
      </p:sp>
    </p:spTree>
    <p:extLst>
      <p:ext uri="{BB962C8B-B14F-4D97-AF65-F5344CB8AC3E}">
        <p14:creationId xmlns:p14="http://schemas.microsoft.com/office/powerpoint/2010/main" val="154336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11ED-79E4-CA40-A01D-F2C4706540A7}"/>
              </a:ext>
            </a:extLst>
          </p:cNvPr>
          <p:cNvSpPr>
            <a:spLocks noGrp="1"/>
          </p:cNvSpPr>
          <p:nvPr>
            <p:ph type="title"/>
          </p:nvPr>
        </p:nvSpPr>
        <p:spPr>
          <a:xfrm>
            <a:off x="1371600" y="166688"/>
            <a:ext cx="9994557" cy="819150"/>
          </a:xfrm>
        </p:spPr>
        <p:txBody>
          <a:bodyPr>
            <a:normAutofit/>
          </a:bodyPr>
          <a:lstStyle/>
          <a:p>
            <a:r>
              <a:rPr lang="en-US" dirty="0"/>
              <a:t>3. Metrology and CDRs</a:t>
            </a:r>
          </a:p>
        </p:txBody>
      </p:sp>
      <p:sp>
        <p:nvSpPr>
          <p:cNvPr id="3" name="Content Placeholder 2">
            <a:extLst>
              <a:ext uri="{FF2B5EF4-FFF2-40B4-BE49-F238E27FC236}">
                <a16:creationId xmlns:a16="http://schemas.microsoft.com/office/drawing/2014/main" id="{FA58ED31-5F99-E74F-824A-BFBBD284888B}"/>
              </a:ext>
            </a:extLst>
          </p:cNvPr>
          <p:cNvSpPr>
            <a:spLocks noGrp="1"/>
          </p:cNvSpPr>
          <p:nvPr>
            <p:ph idx="1"/>
          </p:nvPr>
        </p:nvSpPr>
        <p:spPr>
          <a:xfrm>
            <a:off x="838200" y="1316590"/>
            <a:ext cx="10515600" cy="4860373"/>
          </a:xfrm>
        </p:spPr>
        <p:txBody>
          <a:bodyPr vert="horz" lIns="91440" tIns="45720" rIns="91440" bIns="45720" rtlCol="0" anchor="t">
            <a:normAutofit/>
          </a:bodyPr>
          <a:lstStyle/>
          <a:p>
            <a:pPr marL="0" indent="0" algn="just">
              <a:buNone/>
            </a:pPr>
            <a:r>
              <a:rPr lang="en-US" dirty="0"/>
              <a:t>Rigorous metrology in the development of climate data records is crucial to ensure datasets produced are of irrefutable credibility and are stable at a level that justifiably permits the evaluation of climatic trends</a:t>
            </a:r>
          </a:p>
        </p:txBody>
      </p:sp>
      <p:pic>
        <p:nvPicPr>
          <p:cNvPr id="4" name="Picture 3" descr="A screenshot of a cell phone&#10;&#10;Description automatically generated">
            <a:extLst>
              <a:ext uri="{FF2B5EF4-FFF2-40B4-BE49-F238E27FC236}">
                <a16:creationId xmlns:a16="http://schemas.microsoft.com/office/drawing/2014/main" id="{45CAE672-819B-974A-ABD4-180933FC5FCA}"/>
              </a:ext>
            </a:extLst>
          </p:cNvPr>
          <p:cNvPicPr/>
          <p:nvPr/>
        </p:nvPicPr>
        <p:blipFill>
          <a:blip r:embed="rId2">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o="urn:schemas-microsoft-com:office:office" xmlns:v="urn:schemas-microsoft-com:vml" xmlns:w10="urn:schemas-microsoft-com:office:word" xmlns:w="http://schemas.openxmlformats.org/wordprocessingml/2006/main" xmlns:a14="http://schemas.microsoft.com/office/drawing/2010/main" xmlns:a16="http://schemas.microsoft.com/office/drawing/2014/main" xmlns:w16sdtdh="http://schemas.microsoft.com/office/word/2020/wordml/sdtdatahash" xmlns:lc="http://schemas.openxmlformats.org/drawingml/2006/lockedCanvas" id="{11DEF8CD-3CC9-482D-8E8D-691C8342505E}"/>
              </a:ext>
            </a:extLst>
          </a:blip>
          <a:srcRect b="5946"/>
          <a:stretch>
            <a:fillRect/>
          </a:stretch>
        </p:blipFill>
        <p:spPr>
          <a:xfrm>
            <a:off x="2023529" y="2579901"/>
            <a:ext cx="7314649" cy="3997741"/>
          </a:xfrm>
          <a:prstGeom prst="rect">
            <a:avLst/>
          </a:prstGeom>
        </p:spPr>
      </p:pic>
    </p:spTree>
    <p:extLst>
      <p:ext uri="{BB962C8B-B14F-4D97-AF65-F5344CB8AC3E}">
        <p14:creationId xmlns:p14="http://schemas.microsoft.com/office/powerpoint/2010/main" val="131135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EC8E-0F03-C940-B85A-D234B809B0D7}"/>
              </a:ext>
            </a:extLst>
          </p:cNvPr>
          <p:cNvSpPr>
            <a:spLocks noGrp="1"/>
          </p:cNvSpPr>
          <p:nvPr>
            <p:ph type="title"/>
          </p:nvPr>
        </p:nvSpPr>
        <p:spPr>
          <a:xfrm>
            <a:off x="1371600" y="166688"/>
            <a:ext cx="9994557" cy="819150"/>
          </a:xfrm>
        </p:spPr>
        <p:txBody>
          <a:bodyPr>
            <a:normAutofit/>
          </a:bodyPr>
          <a:lstStyle/>
          <a:p>
            <a:r>
              <a:rPr lang="en-US" dirty="0"/>
              <a:t>4. SI-Traceable Calibrations</a:t>
            </a:r>
          </a:p>
        </p:txBody>
      </p:sp>
      <p:sp>
        <p:nvSpPr>
          <p:cNvPr id="3" name="Content Placeholder 2">
            <a:extLst>
              <a:ext uri="{FF2B5EF4-FFF2-40B4-BE49-F238E27FC236}">
                <a16:creationId xmlns:a16="http://schemas.microsoft.com/office/drawing/2014/main" id="{3D701F29-78BA-CC45-A508-DA5F04E7AA8A}"/>
              </a:ext>
            </a:extLst>
          </p:cNvPr>
          <p:cNvSpPr>
            <a:spLocks noGrp="1"/>
          </p:cNvSpPr>
          <p:nvPr>
            <p:ph idx="1"/>
          </p:nvPr>
        </p:nvSpPr>
        <p:spPr>
          <a:xfrm>
            <a:off x="838200" y="3429000"/>
            <a:ext cx="10515600" cy="2747963"/>
          </a:xfrm>
        </p:spPr>
        <p:txBody>
          <a:bodyPr vert="horz" lIns="91440" tIns="45720" rIns="91440" bIns="45720" rtlCol="0" anchor="t">
            <a:normAutofit/>
          </a:bodyPr>
          <a:lstStyle/>
          <a:p>
            <a:r>
              <a:rPr lang="en-US" dirty="0"/>
              <a:t>Pre-flight calibrations approach those of National Metrology Institutes</a:t>
            </a:r>
          </a:p>
          <a:p>
            <a:r>
              <a:rPr lang="en-US" dirty="0"/>
              <a:t>Transparency needed in calibration methodology and resulting uncertainty budgets</a:t>
            </a:r>
          </a:p>
        </p:txBody>
      </p:sp>
      <p:pic>
        <p:nvPicPr>
          <p:cNvPr id="4" name="Picture 3">
            <a:extLst>
              <a:ext uri="{FF2B5EF4-FFF2-40B4-BE49-F238E27FC236}">
                <a16:creationId xmlns:a16="http://schemas.microsoft.com/office/drawing/2014/main" id="{7003F764-02FD-D446-AB8D-7A4A56A27999}"/>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25352" y="848177"/>
            <a:ext cx="8941297" cy="2646925"/>
          </a:xfrm>
          <a:prstGeom prst="rect">
            <a:avLst/>
          </a:prstGeom>
        </p:spPr>
      </p:pic>
      <p:sp>
        <p:nvSpPr>
          <p:cNvPr id="5" name="Text Box 10">
            <a:extLst>
              <a:ext uri="{FF2B5EF4-FFF2-40B4-BE49-F238E27FC236}">
                <a16:creationId xmlns:a16="http://schemas.microsoft.com/office/drawing/2014/main" id="{095B6DB1-5E37-3743-81BE-D3B52C4C6133}"/>
              </a:ext>
            </a:extLst>
          </p:cNvPr>
          <p:cNvSpPr txBox="1">
            <a:spLocks noChangeArrowheads="1"/>
          </p:cNvSpPr>
          <p:nvPr/>
        </p:nvSpPr>
        <p:spPr bwMode="auto">
          <a:xfrm>
            <a:off x="1624208" y="4826946"/>
            <a:ext cx="8382866" cy="1529715"/>
          </a:xfrm>
          <a:prstGeom prst="rect">
            <a:avLst/>
          </a:prstGeom>
          <a:solidFill>
            <a:srgbClr val="0070C0"/>
          </a:solidFill>
          <a:ln w="19050">
            <a:solidFill>
              <a:sysClr val="windowText" lastClr="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GB" sz="2000">
                <a:ln w="9525" cap="flat" cmpd="sng" algn="ctr">
                  <a:solidFill>
                    <a:srgbClr val="FFFFFF"/>
                  </a:solidFill>
                  <a:prstDash val="solid"/>
                  <a:round/>
                </a:ln>
                <a:solidFill>
                  <a:srgbClr val="FFFFFF"/>
                </a:solidFill>
                <a:effectLst>
                  <a:outerShdw blurRad="38100" dist="19050" dir="2700000" algn="tl">
                    <a:schemeClr val="dk1">
                      <a:alpha val="40000"/>
                    </a:schemeClr>
                  </a:outerShdw>
                </a:effectLst>
                <a:latin typeface="Arial" panose="020B0604020202020204" pitchFamily="34" charset="0"/>
                <a:ea typeface="Arial Nova" panose="020B0504020202020204" pitchFamily="34" charset="0"/>
              </a:rPr>
              <a:t>Traceability to the International System of Units (SI) ensures unambiguous consistency, trust and stability of measurements  through time by linkage to fundamental constants of nature and has been embedded in intergovernmental agreements since 1875.  </a:t>
            </a:r>
            <a:endParaRPr lang="en-US" sz="2000">
              <a:effectLst/>
              <a:latin typeface="Times New Roman" panose="02020603050405020304" pitchFamily="18" charset="0"/>
              <a:ea typeface="Arial Nova" panose="020B0504020202020204" pitchFamily="34" charset="0"/>
            </a:endParaRPr>
          </a:p>
        </p:txBody>
      </p:sp>
    </p:spTree>
    <p:extLst>
      <p:ext uri="{BB962C8B-B14F-4D97-AF65-F5344CB8AC3E}">
        <p14:creationId xmlns:p14="http://schemas.microsoft.com/office/powerpoint/2010/main" val="355368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0D957-5837-5E41-8899-F9E82BF22D40}"/>
              </a:ext>
            </a:extLst>
          </p:cNvPr>
          <p:cNvSpPr>
            <a:spLocks noGrp="1"/>
          </p:cNvSpPr>
          <p:nvPr>
            <p:ph idx="1"/>
          </p:nvPr>
        </p:nvSpPr>
        <p:spPr>
          <a:xfrm>
            <a:off x="838199" y="1110344"/>
            <a:ext cx="6200775" cy="5066619"/>
          </a:xfrm>
        </p:spPr>
        <p:txBody>
          <a:bodyPr>
            <a:noAutofit/>
          </a:bodyPr>
          <a:lstStyle/>
          <a:p>
            <a:r>
              <a:rPr lang="en-US" sz="2000" b="1" dirty="0"/>
              <a:t>GSICS monitors EO satellite instruments’ calibration</a:t>
            </a:r>
          </a:p>
          <a:p>
            <a:pPr lvl="1"/>
            <a:r>
              <a:rPr lang="en-US" sz="1600" dirty="0"/>
              <a:t>based on comparisons of collocated observations </a:t>
            </a:r>
          </a:p>
          <a:p>
            <a:pPr lvl="1"/>
            <a:r>
              <a:rPr lang="en-US" sz="1600" dirty="0"/>
              <a:t>with hyperspectral reference instruments for IR channels</a:t>
            </a:r>
          </a:p>
          <a:p>
            <a:pPr lvl="1"/>
            <a:r>
              <a:rPr lang="en-US" sz="1600" dirty="0"/>
              <a:t>over pseudo invariant calibration targets (PICTs) for solar band</a:t>
            </a:r>
          </a:p>
          <a:p>
            <a:pPr lvl="1"/>
            <a:r>
              <a:rPr lang="en-US" sz="1600" dirty="0"/>
              <a:t>GSICS currently uses deep convective clouds and the Moon</a:t>
            </a:r>
          </a:p>
          <a:p>
            <a:pPr lvl="1"/>
            <a:r>
              <a:rPr lang="en-US" sz="1600" dirty="0"/>
              <a:t>could also include classic pseudo invariant calibration sites (PICS)</a:t>
            </a:r>
          </a:p>
          <a:p>
            <a:r>
              <a:rPr lang="en-US" sz="2000" b="1" dirty="0"/>
              <a:t>Can tie Monitored instrument (MON) to absolute scale using </a:t>
            </a:r>
            <a:r>
              <a:rPr lang="en-US" sz="2000" b="1" dirty="0" err="1"/>
              <a:t>SITSat</a:t>
            </a:r>
            <a:r>
              <a:rPr lang="en-US" sz="2000" b="1" dirty="0"/>
              <a:t> observations by various methods: </a:t>
            </a:r>
          </a:p>
          <a:p>
            <a:pPr lvl="1"/>
            <a:r>
              <a:rPr lang="en-US" sz="1600" dirty="0"/>
              <a:t>Direct comparisons of collocated observations (blue arrow)</a:t>
            </a:r>
          </a:p>
          <a:p>
            <a:pPr lvl="1"/>
            <a:r>
              <a:rPr lang="en-US" sz="1600" dirty="0"/>
              <a:t>Inter-calibrating GSICS Reference Instruments (REF) (dashed green arrow), which is transferred to the monitored instrument directly or via a PICT (green arrows)</a:t>
            </a:r>
          </a:p>
          <a:p>
            <a:pPr lvl="1"/>
            <a:r>
              <a:rPr lang="en-US" sz="1600" dirty="0"/>
              <a:t>By characterizing the PICT (red arrow)</a:t>
            </a:r>
          </a:p>
          <a:p>
            <a:r>
              <a:rPr lang="en-US" sz="2000" b="1" dirty="0"/>
              <a:t>Tying GSICS products to an absolute scale would </a:t>
            </a:r>
          </a:p>
          <a:p>
            <a:pPr lvl="1"/>
            <a:r>
              <a:rPr lang="en-US" sz="1600" dirty="0"/>
              <a:t>defend against reference instruments gaps and drifts </a:t>
            </a:r>
          </a:p>
          <a:p>
            <a:pPr lvl="1"/>
            <a:r>
              <a:rPr lang="en-US" sz="1600" dirty="0"/>
              <a:t>allow robust and harmonized data records from multiple satellite sources to build Fundamental Climate Data Records</a:t>
            </a:r>
          </a:p>
          <a:p>
            <a:pPr lvl="1"/>
            <a:r>
              <a:rPr lang="en-US" sz="1600" dirty="0"/>
              <a:t>Provide more uniform environmental retrievals in both space and time, thus improving inter-operability</a:t>
            </a:r>
          </a:p>
        </p:txBody>
      </p:sp>
      <p:sp>
        <p:nvSpPr>
          <p:cNvPr id="5" name="Title 4"/>
          <p:cNvSpPr>
            <a:spLocks noGrp="1"/>
          </p:cNvSpPr>
          <p:nvPr>
            <p:ph type="title"/>
          </p:nvPr>
        </p:nvSpPr>
        <p:spPr/>
        <p:txBody>
          <a:bodyPr>
            <a:noAutofit/>
          </a:bodyPr>
          <a:lstStyle/>
          <a:p>
            <a:r>
              <a:rPr lang="en-US" sz="3600" dirty="0">
                <a:latin typeface="Helvetica"/>
                <a:cs typeface="Helvetica"/>
              </a:rPr>
              <a:t>5. Extending GSICS to an Absolute Scale</a:t>
            </a:r>
            <a:endParaRPr lang="en-GB" sz="3600" dirty="0">
              <a:latin typeface="Helvetica"/>
              <a:cs typeface="Helvetica"/>
            </a:endParaRP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7705725" y="1824378"/>
            <a:ext cx="4067175" cy="3638550"/>
          </a:xfrm>
          <a:prstGeom prst="rect">
            <a:avLst/>
          </a:prstGeom>
        </p:spPr>
      </p:pic>
    </p:spTree>
    <p:extLst>
      <p:ext uri="{BB962C8B-B14F-4D97-AF65-F5344CB8AC3E}">
        <p14:creationId xmlns:p14="http://schemas.microsoft.com/office/powerpoint/2010/main" val="2629344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1BF4C0C5BD5A439431B5FF6F5BD11D" ma:contentTypeVersion="4" ma:contentTypeDescription="Create a new document." ma:contentTypeScope="" ma:versionID="7d596bd98ab32f56c0d646146510ee01">
  <xsd:schema xmlns:xsd="http://www.w3.org/2001/XMLSchema" xmlns:xs="http://www.w3.org/2001/XMLSchema" xmlns:p="http://schemas.microsoft.com/office/2006/metadata/properties" xmlns:ns2="c8e9c4ea-7a97-4fa9-9436-a6deb36c216e" targetNamespace="http://schemas.microsoft.com/office/2006/metadata/properties" ma:root="true" ma:fieldsID="10bc0a1bfe0346b2120b0fc08120b03f" ns2:_="">
    <xsd:import namespace="c8e9c4ea-7a97-4fa9-9436-a6deb36c21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9c4ea-7a97-4fa9-9436-a6deb36c21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AD03DE-646C-4E56-92C6-C8D20B71E435}">
  <ds:schemaRefs>
    <ds:schemaRef ds:uri="http://schemas.microsoft.com/sharepoint/v3/contenttype/forms"/>
  </ds:schemaRefs>
</ds:datastoreItem>
</file>

<file path=customXml/itemProps2.xml><?xml version="1.0" encoding="utf-8"?>
<ds:datastoreItem xmlns:ds="http://schemas.openxmlformats.org/officeDocument/2006/customXml" ds:itemID="{BFCEA6A4-82D1-49F4-81B5-417709CCCA8C}">
  <ds:schemaRefs>
    <ds:schemaRef ds:uri="c8e9c4ea-7a97-4fa9-9436-a6deb36c21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C17E1F-611F-4718-B74F-AC0745C4C4E2}">
  <ds:schemaRefs>
    <ds:schemaRef ds:uri="http://schemas.microsoft.com/office/2006/metadata/properties"/>
    <ds:schemaRef ds:uri="http://purl.org/dc/dcmitype/"/>
    <ds:schemaRef ds:uri="http://purl.org/dc/elements/1.1/"/>
    <ds:schemaRef ds:uri="http://schemas.openxmlformats.org/package/2006/metadata/core-properties"/>
    <ds:schemaRef ds:uri="http://schemas.microsoft.com/office/2006/documentManagement/types"/>
    <ds:schemaRef ds:uri="c8e9c4ea-7a97-4fa9-9436-a6deb36c216e"/>
    <ds:schemaRef ds:uri="http://www.w3.org/XML/1998/namespace"/>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200</TotalTime>
  <Words>1614</Words>
  <Application>Microsoft Macintosh PowerPoint</Application>
  <PresentationFormat>Widescreen</PresentationFormat>
  <Paragraphs>146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Helvetica</vt:lpstr>
      <vt:lpstr>Times New Roman</vt:lpstr>
      <vt:lpstr>Office Theme</vt:lpstr>
      <vt:lpstr>SI-Traceable Space-based  Climate Observing System (SITSCOS)  Workshop Report Summary</vt:lpstr>
      <vt:lpstr>SITSCOS Workshop Overview</vt:lpstr>
      <vt:lpstr>SITSCOS Workshop Report Summary</vt:lpstr>
      <vt:lpstr>SITSCOS Workshop Report: Recommendations</vt:lpstr>
      <vt:lpstr>SITSCOS Workshop Report: Recommendations</vt:lpstr>
      <vt:lpstr>2. Societal Need for an Advanced Climate-Observing System</vt:lpstr>
      <vt:lpstr>3. Metrology and CDRs</vt:lpstr>
      <vt:lpstr>4. SI-Traceable Calibrations</vt:lpstr>
      <vt:lpstr>5. Extending GSICS to an Absolute Scale</vt:lpstr>
      <vt:lpstr>6. Earth Radiation Budget</vt:lpstr>
      <vt:lpstr>7. Reflected-Solar Measurements</vt:lpstr>
      <vt:lpstr>7. Reflected-Solar Capabilities &amp; Needs</vt:lpstr>
      <vt:lpstr>8. Thermal Infrared</vt:lpstr>
      <vt:lpstr>8. Thermal Infrared Capabilities &amp; Needs</vt:lpstr>
      <vt:lpstr>9. Microwave</vt:lpstr>
      <vt:lpstr>10. Additional Applications</vt:lpstr>
      <vt:lpstr>11. SITSats in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SI-Traceable Space Based  Climate Observing System (SITSCOS)  Workshop Report Summary</dc:title>
  <dc:creator>Bruce Wielicki</dc:creator>
  <cp:lastModifiedBy>Paolo Castracane</cp:lastModifiedBy>
  <cp:revision>113</cp:revision>
  <dcterms:created xsi:type="dcterms:W3CDTF">2021-08-09T20:03:01Z</dcterms:created>
  <dcterms:modified xsi:type="dcterms:W3CDTF">2021-09-15T16:41:13Z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0x010100E81BF4C0C5BD5A439431B5FF6F5BD11D</vt:lpwstr>
  </property>
  <property fmtid="{D5CDD505-2E9C-101B-9397-08002B2CF9AE}" pid="3" name="MSIP_Label_9df4b5af-ab42-45d5-91e7-45583bed1b2a_Enabled">
    <vt:lpwstr>true</vt:lpwstr>
  </property>
  <property fmtid="{D5CDD505-2E9C-101B-9397-08002B2CF9AE}" pid="4" name="MSIP_Label_9df4b5af-ab42-45d5-91e7-45583bed1b2a_SetDate">
    <vt:lpwstr>2021-08-16T16:44:32Z</vt:lpwstr>
  </property>
  <property fmtid="{D5CDD505-2E9C-101B-9397-08002B2CF9AE}" pid="5" name="MSIP_Label_9df4b5af-ab42-45d5-91e7-45583bed1b2a_Method">
    <vt:lpwstr>Standard</vt:lpwstr>
  </property>
  <property fmtid="{D5CDD505-2E9C-101B-9397-08002B2CF9AE}" pid="6" name="MSIP_Label_9df4b5af-ab42-45d5-91e7-45583bed1b2a_Name">
    <vt:lpwstr>9df4b5af-ab42-45d5-91e7-45583bed1b2a</vt:lpwstr>
  </property>
  <property fmtid="{D5CDD505-2E9C-101B-9397-08002B2CF9AE}" pid="7" name="MSIP_Label_9df4b5af-ab42-45d5-91e7-45583bed1b2a_SiteId">
    <vt:lpwstr>601e5460-b1bf-49c0-bd2d-e76ffc186a8d</vt:lpwstr>
  </property>
  <property fmtid="{D5CDD505-2E9C-101B-9397-08002B2CF9AE}" pid="8" name="MSIP_Label_9df4b5af-ab42-45d5-91e7-45583bed1b2a_ActionId">
    <vt:lpwstr>6f645a08-3be6-4921-be62-1988b8185e47</vt:lpwstr>
  </property>
  <property fmtid="{D5CDD505-2E9C-101B-9397-08002B2CF9AE}" pid="9" name="MSIP_Label_9df4b5af-ab42-45d5-91e7-45583bed1b2a_ContentBits">
    <vt:lpwstr>0</vt:lpwstr>
  </property>
</Properties>
</file>