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0" r:id="rId4"/>
    <p:sldId id="285" r:id="rId5"/>
    <p:sldId id="289" r:id="rId6"/>
    <p:sldId id="258" r:id="rId7"/>
    <p:sldId id="260" r:id="rId8"/>
    <p:sldId id="277" r:id="rId9"/>
    <p:sldId id="278" r:id="rId10"/>
    <p:sldId id="274" r:id="rId11"/>
    <p:sldId id="275" r:id="rId12"/>
    <p:sldId id="279" r:id="rId13"/>
    <p:sldId id="280" r:id="rId14"/>
    <p:sldId id="288" r:id="rId15"/>
    <p:sldId id="291" r:id="rId16"/>
    <p:sldId id="292" r:id="rId17"/>
    <p:sldId id="293" r:id="rId18"/>
    <p:sldId id="294" r:id="rId19"/>
    <p:sldId id="295" r:id="rId20"/>
    <p:sldId id="296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6" autoAdjust="0"/>
    <p:restoredTop sz="94660"/>
  </p:normalViewPr>
  <p:slideViewPr>
    <p:cSldViewPr>
      <p:cViewPr varScale="1">
        <p:scale>
          <a:sx n="73" d="100"/>
          <a:sy n="73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7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2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5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3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8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23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6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32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1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2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4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0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8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1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 Lab Slide Background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9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9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calval.cr.usgs.gov/rst-resources/sites_catalog/spatial-sites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000" b="1" u="sng" dirty="0"/>
              <a:t>Geo/Spatial </a:t>
            </a:r>
            <a:r>
              <a:rPr lang="en-US" sz="4000" b="1" u="sng" dirty="0" smtClean="0"/>
              <a:t>Quality Sub-Committee</a:t>
            </a:r>
            <a:br>
              <a:rPr lang="en-US" sz="4000" b="1" u="sng" dirty="0" smtClean="0"/>
            </a:br>
            <a:r>
              <a:rPr lang="en-US" sz="4000" b="1" dirty="0" smtClean="0"/>
              <a:t>Report to IVOS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3124200"/>
          </a:xfrm>
        </p:spPr>
        <p:txBody>
          <a:bodyPr>
            <a:normAutofit fontScale="70000" lnSpcReduction="20000"/>
          </a:bodyPr>
          <a:lstStyle/>
          <a:p>
            <a:r>
              <a:rPr lang="en-US" sz="4500" b="1" dirty="0"/>
              <a:t>CEOS-WGCV-IVOS</a:t>
            </a:r>
            <a:r>
              <a:rPr lang="en-US" sz="4500" dirty="0"/>
              <a:t/>
            </a:r>
            <a:br>
              <a:rPr lang="en-US" sz="4500" dirty="0"/>
            </a:br>
            <a:r>
              <a:rPr lang="en-US" sz="4500" b="1" dirty="0" smtClean="0"/>
              <a:t>July 20, 2016</a:t>
            </a:r>
          </a:p>
          <a:p>
            <a:endParaRPr lang="en-US" b="1" dirty="0"/>
          </a:p>
          <a:p>
            <a:r>
              <a:rPr lang="en-US" b="1" dirty="0" smtClean="0"/>
              <a:t>Dennis </a:t>
            </a:r>
            <a:r>
              <a:rPr lang="en-US" b="1" dirty="0" err="1" smtClean="0"/>
              <a:t>Helder</a:t>
            </a:r>
            <a:r>
              <a:rPr lang="en-US" b="1" dirty="0" smtClean="0"/>
              <a:t> and Francoise </a:t>
            </a:r>
            <a:r>
              <a:rPr lang="en-US" b="1" dirty="0" err="1" smtClean="0"/>
              <a:t>Viallefont</a:t>
            </a:r>
            <a:endParaRPr lang="en-US" b="1" dirty="0" smtClean="0"/>
          </a:p>
          <a:p>
            <a:endParaRPr lang="en-US" sz="2600" b="1" dirty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88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Website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98588"/>
            <a:ext cx="2971800" cy="1975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42621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</a:t>
            </a:r>
            <a:r>
              <a:rPr lang="en-US" dirty="0" err="1" smtClean="0">
                <a:solidFill>
                  <a:srgbClr val="FF0000"/>
                </a:solidFill>
              </a:rPr>
              <a:t>Ponchartrain</a:t>
            </a:r>
            <a:r>
              <a:rPr lang="en-US" dirty="0" smtClean="0">
                <a:solidFill>
                  <a:srgbClr val="FF0000"/>
                </a:solidFill>
              </a:rPr>
              <a:t> Causeway,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398588"/>
            <a:ext cx="2590800" cy="198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7150" y="139858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Peng</a:t>
            </a:r>
            <a:r>
              <a:rPr lang="en-US" dirty="0" smtClean="0">
                <a:solidFill>
                  <a:srgbClr val="FF0000"/>
                </a:solidFill>
              </a:rPr>
              <a:t>-Hu, Taiwan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00724" y="1398588"/>
            <a:ext cx="3038475" cy="1985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2983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Salon de Provence, France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3581401"/>
            <a:ext cx="3091234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648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San Mateo Bridge,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184" y="3581401"/>
            <a:ext cx="2350832" cy="2576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4184" y="361950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Stennis</a:t>
            </a:r>
            <a:r>
              <a:rPr lang="en-US" dirty="0" smtClean="0">
                <a:solidFill>
                  <a:srgbClr val="FF0000"/>
                </a:solidFill>
              </a:rPr>
              <a:t>, Mississippi,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723" y="3581401"/>
            <a:ext cx="3038475" cy="25760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00723" y="359133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 Spring, USA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Discussion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requirements to be a CEOS recommended site?</a:t>
            </a:r>
          </a:p>
          <a:p>
            <a:r>
              <a:rPr lang="en-US" dirty="0" smtClean="0"/>
              <a:t>What other test sites should be included?</a:t>
            </a:r>
          </a:p>
          <a:p>
            <a:pPr lvl="1"/>
            <a:r>
              <a:rPr lang="en-US" dirty="0" smtClean="0"/>
              <a:t>Stars recommended last time</a:t>
            </a:r>
          </a:p>
          <a:p>
            <a:pPr lvl="1"/>
            <a:r>
              <a:rPr lang="en-US" dirty="0" smtClean="0"/>
              <a:t>Urban sites recommended last time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(while pertinent to our goals, discussion of these topics was deferred to a future meeting in order to focus on our first data processing exercise at this meeting)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Database of ‘Standard’ Imagery for PSF/MTF </a:t>
            </a:r>
            <a:r>
              <a:rPr lang="en-US" b="1" dirty="0" smtClean="0">
                <a:solidFill>
                  <a:srgbClr val="C00000"/>
                </a:solidFill>
              </a:rPr>
              <a:t>estimation</a:t>
            </a:r>
          </a:p>
          <a:p>
            <a:pPr marL="742950" lvl="2" indent="-342900"/>
            <a:r>
              <a:rPr lang="en-US" b="1" dirty="0" smtClean="0"/>
              <a:t>Synthetic Images</a:t>
            </a:r>
          </a:p>
          <a:p>
            <a:pPr marL="1200150" lvl="3" indent="-342900"/>
            <a:r>
              <a:rPr lang="en-US" b="1" dirty="0" smtClean="0"/>
              <a:t>Initial examples supplied by </a:t>
            </a:r>
            <a:r>
              <a:rPr lang="en-US" b="1" dirty="0" err="1" smtClean="0"/>
              <a:t>Airbus_DS</a:t>
            </a:r>
            <a:r>
              <a:rPr lang="en-US" b="1" dirty="0" smtClean="0"/>
              <a:t> and CSIR</a:t>
            </a:r>
          </a:p>
          <a:p>
            <a:pPr marL="742950" lvl="2" indent="-342900"/>
            <a:r>
              <a:rPr lang="en-US" b="1" dirty="0" smtClean="0"/>
              <a:t>Actual Images</a:t>
            </a:r>
          </a:p>
          <a:p>
            <a:pPr marL="1200150" lvl="3" indent="-342900"/>
            <a:r>
              <a:rPr lang="en-US" b="1" dirty="0" smtClean="0"/>
              <a:t>Initial examples supplied by </a:t>
            </a:r>
            <a:r>
              <a:rPr lang="en-US" b="1" dirty="0" err="1" smtClean="0"/>
              <a:t>Airbus_DS</a:t>
            </a:r>
            <a:r>
              <a:rPr lang="en-US" b="1" dirty="0" smtClean="0"/>
              <a:t> and Digital Globe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Database of ‘Standard’ estimation </a:t>
            </a:r>
            <a:r>
              <a:rPr lang="en-US" b="1" dirty="0" smtClean="0">
                <a:solidFill>
                  <a:srgbClr val="C00000"/>
                </a:solidFill>
              </a:rPr>
              <a:t>methods</a:t>
            </a:r>
          </a:p>
          <a:p>
            <a:pPr marL="742950" lvl="2" indent="-342900"/>
            <a:r>
              <a:rPr lang="en-US" b="1" dirty="0" smtClean="0"/>
              <a:t>Initial ‘Standard Images’ have been processed by 7 participants</a:t>
            </a:r>
            <a:endParaRPr lang="en-US" b="1" dirty="0"/>
          </a:p>
          <a:p>
            <a:pPr marL="0" lvl="1" indent="0">
              <a:buNone/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Above sub-bullets represent an informal start to these proposed actions!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6629" y="2133600"/>
            <a:ext cx="1867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1F497D">
                    <a:lumMod val="75000"/>
                  </a:srgbClr>
                </a:solidFill>
              </a:rPr>
              <a:t>Reference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1828800"/>
            <a:ext cx="15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30137" y="4164874"/>
            <a:ext cx="15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962400" y="1981200"/>
            <a:ext cx="3314229" cy="4447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67200" y="3863181"/>
            <a:ext cx="3505200" cy="190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72400" y="2602994"/>
            <a:ext cx="228600" cy="12601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MTF Estimation comparison</a:t>
            </a:r>
            <a:br>
              <a:rPr lang="en-US" dirty="0" smtClean="0"/>
            </a:br>
            <a:r>
              <a:rPr lang="en-US" dirty="0" smtClean="0"/>
              <a:t>--Francoise’s slides…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54480"/>
            <a:ext cx="8967651" cy="68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"/>
            <a:ext cx="8994024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594"/>
            <a:ext cx="8915400" cy="68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" y="0"/>
            <a:ext cx="9071868" cy="6912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0"/>
            <a:ext cx="7391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No distribution of the data outside the MTF project members for the moment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70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6" y="28303"/>
            <a:ext cx="9003257" cy="6885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152400"/>
            <a:ext cx="3209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5" y="25343"/>
            <a:ext cx="8766485" cy="6680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5" y="304800"/>
            <a:ext cx="3209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Fraisse</a:t>
            </a:r>
            <a:r>
              <a:rPr lang="en-US" dirty="0" smtClean="0"/>
              <a:t> (</a:t>
            </a:r>
            <a:r>
              <a:rPr lang="en-US" dirty="0" err="1" smtClean="0"/>
              <a:t>Airbus_DS</a:t>
            </a:r>
            <a:r>
              <a:rPr lang="en-US" dirty="0" smtClean="0"/>
              <a:t>, via telephone)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Helder</a:t>
            </a:r>
            <a:r>
              <a:rPr lang="en-US" dirty="0" smtClean="0"/>
              <a:t> (SDSU)</a:t>
            </a:r>
          </a:p>
          <a:p>
            <a:r>
              <a:rPr lang="en-US" dirty="0" smtClean="0"/>
              <a:t>Xiao Hui Li (AOE, New member!)</a:t>
            </a:r>
          </a:p>
          <a:p>
            <a:r>
              <a:rPr lang="en-US" dirty="0" smtClean="0"/>
              <a:t>F. Van Den Bergh (CSIR, via </a:t>
            </a:r>
            <a:r>
              <a:rPr lang="en-US" dirty="0" err="1" smtClean="0"/>
              <a:t>Webex</a:t>
            </a:r>
            <a:r>
              <a:rPr lang="en-US" dirty="0" smtClean="0"/>
              <a:t>)</a:t>
            </a:r>
          </a:p>
          <a:p>
            <a:r>
              <a:rPr lang="en-US" dirty="0" smtClean="0"/>
              <a:t>F. </a:t>
            </a:r>
            <a:r>
              <a:rPr lang="en-US" dirty="0" err="1" smtClean="0"/>
              <a:t>Viallefont</a:t>
            </a:r>
            <a:r>
              <a:rPr lang="en-US" dirty="0" smtClean="0"/>
              <a:t> (ONERA)</a:t>
            </a:r>
          </a:p>
          <a:p>
            <a:r>
              <a:rPr lang="en-US" dirty="0" smtClean="0"/>
              <a:t>Y. Zhou (AOE)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A small but elite group!</a:t>
            </a:r>
            <a:endParaRPr lang="en-US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from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All methods showed consistency as well as differences</a:t>
            </a:r>
          </a:p>
          <a:p>
            <a:pPr lvl="1"/>
            <a:r>
              <a:rPr lang="en-US" dirty="0" smtClean="0"/>
              <a:t>Very helpful to observe multiple methods and get a sense for what the community produces</a:t>
            </a:r>
          </a:p>
          <a:p>
            <a:pPr lvl="1"/>
            <a:r>
              <a:rPr lang="en-US" dirty="0" smtClean="0"/>
              <a:t>Both major and minor differences can provide important insights for each contributor</a:t>
            </a:r>
          </a:p>
          <a:p>
            <a:r>
              <a:rPr lang="en-US" dirty="0" smtClean="0"/>
              <a:t>No one consistently good estimator</a:t>
            </a:r>
          </a:p>
          <a:p>
            <a:pPr lvl="1"/>
            <a:r>
              <a:rPr lang="en-US" dirty="0" smtClean="0"/>
              <a:t>An approach may work well for one image and not as well on another</a:t>
            </a:r>
          </a:p>
          <a:p>
            <a:r>
              <a:rPr lang="en-US" dirty="0" smtClean="0"/>
              <a:t>One test image is not enough.</a:t>
            </a:r>
          </a:p>
          <a:p>
            <a:pPr lvl="1"/>
            <a:r>
              <a:rPr lang="en-US" dirty="0" smtClean="0"/>
              <a:t>More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synthetic</a:t>
            </a:r>
            <a:r>
              <a:rPr lang="en-US" dirty="0" smtClean="0"/>
              <a:t> images needed where ‘truth’ is known as well as the parameters used to build the image</a:t>
            </a:r>
          </a:p>
          <a:p>
            <a:pPr lvl="1"/>
            <a:r>
              <a:rPr lang="en-US" dirty="0" smtClean="0"/>
              <a:t>More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 </a:t>
            </a:r>
            <a:r>
              <a:rPr lang="en-US" dirty="0" smtClean="0"/>
              <a:t>images needed where ‘truth’ is unknown for developing confidence in consistent estimates and because simulations ultimately do not perfectly represent the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has been an excellent initial effort that should provide essential insights for progressing to the next steps!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points </a:t>
            </a:r>
            <a:r>
              <a:rPr lang="en-US" dirty="0"/>
              <a:t>from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Can we agree on a common format for sharing our PSF/MTF estimation results?</a:t>
            </a:r>
          </a:p>
          <a:p>
            <a:r>
              <a:rPr lang="en-US" dirty="0" smtClean="0"/>
              <a:t>How do we develop a suite of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synthetic</a:t>
            </a:r>
            <a:r>
              <a:rPr lang="en-US" dirty="0" smtClean="0"/>
              <a:t> images?</a:t>
            </a:r>
          </a:p>
          <a:p>
            <a:pPr lvl="1"/>
            <a:r>
              <a:rPr lang="en-US" dirty="0" smtClean="0"/>
              <a:t>What are the key parameters?</a:t>
            </a:r>
          </a:p>
          <a:p>
            <a:pPr lvl="1"/>
            <a:r>
              <a:rPr lang="en-US" dirty="0" smtClean="0"/>
              <a:t>Do we develop a suite of images or an acceptable software for users to produce their own?</a:t>
            </a:r>
          </a:p>
          <a:p>
            <a:r>
              <a:rPr lang="en-US" dirty="0" smtClean="0"/>
              <a:t>How do we develop a suite of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 </a:t>
            </a:r>
            <a:r>
              <a:rPr lang="en-US" dirty="0" smtClean="0"/>
              <a:t>images?</a:t>
            </a:r>
          </a:p>
          <a:p>
            <a:pPr lvl="1"/>
            <a:r>
              <a:rPr lang="en-US" dirty="0" smtClean="0"/>
              <a:t>What are the key parameters?</a:t>
            </a:r>
          </a:p>
          <a:p>
            <a:pPr lvl="1"/>
            <a:r>
              <a:rPr lang="en-US" dirty="0" smtClean="0"/>
              <a:t>What metadata should be provided to describe the imagery?</a:t>
            </a:r>
          </a:p>
          <a:p>
            <a:pPr lvl="1"/>
            <a:r>
              <a:rPr lang="en-US" dirty="0" smtClean="0"/>
              <a:t>How do we share our results so that users can develop confidence in their estimation approach?</a:t>
            </a:r>
          </a:p>
          <a:p>
            <a:r>
              <a:rPr lang="en-US" dirty="0" smtClean="0"/>
              <a:t>How do we develop uncertainty values for our estimates?</a:t>
            </a:r>
          </a:p>
          <a:p>
            <a:r>
              <a:rPr lang="en-US" dirty="0" smtClean="0"/>
              <a:t>What are the key spatial quality metrics (e.g. </a:t>
            </a:r>
            <a:r>
              <a:rPr lang="en-US" dirty="0" err="1" smtClean="0"/>
              <a:t>MTF@Nyquist</a:t>
            </a:r>
            <a:r>
              <a:rPr lang="en-US" dirty="0" smtClean="0"/>
              <a:t>, RER, FWHM, Edge Slope…)?</a:t>
            </a:r>
          </a:p>
          <a:p>
            <a:r>
              <a:rPr lang="en-US" dirty="0" smtClean="0"/>
              <a:t>Are we ready to initialize a database of ‘standard estimation methods’?</a:t>
            </a:r>
          </a:p>
        </p:txBody>
      </p:sp>
    </p:spTree>
    <p:extLst>
      <p:ext uri="{BB962C8B-B14F-4D97-AF65-F5344CB8AC3E}">
        <p14:creationId xmlns:p14="http://schemas.microsoft.com/office/powerpoint/2010/main" val="20515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F. </a:t>
            </a:r>
            <a:r>
              <a:rPr lang="en-US" dirty="0" err="1" smtClean="0"/>
              <a:t>Viallefont</a:t>
            </a:r>
            <a:r>
              <a:rPr lang="en-US" dirty="0" smtClean="0"/>
              <a:t> </a:t>
            </a:r>
            <a:r>
              <a:rPr lang="en-US" dirty="0"/>
              <a:t>will circulate a desired data </a:t>
            </a:r>
            <a:r>
              <a:rPr lang="en-US" dirty="0" smtClean="0"/>
              <a:t>format for MTF estimates for ease in comparisons; </a:t>
            </a:r>
            <a:r>
              <a:rPr lang="en-US" dirty="0"/>
              <a:t>sub-committee </a:t>
            </a:r>
            <a:r>
              <a:rPr lang="en-US" dirty="0" smtClean="0"/>
              <a:t>will provide comments.  Final format agreement by next meeting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members will make a list of key </a:t>
            </a:r>
            <a:r>
              <a:rPr lang="en-US" dirty="0" smtClean="0"/>
              <a:t>parameters, along with appropriate ranges, </a:t>
            </a:r>
            <a:r>
              <a:rPr lang="en-US" dirty="0"/>
              <a:t>necessary for development of </a:t>
            </a:r>
            <a:r>
              <a:rPr lang="en-US" dirty="0" smtClean="0"/>
              <a:t>synthetic PSF/MTF </a:t>
            </a:r>
            <a:r>
              <a:rPr lang="en-US" dirty="0"/>
              <a:t>images.  </a:t>
            </a:r>
            <a:r>
              <a:rPr lang="en-US" dirty="0" smtClean="0"/>
              <a:t>D. </a:t>
            </a:r>
            <a:r>
              <a:rPr lang="en-US" dirty="0" err="1" smtClean="0"/>
              <a:t>Helder</a:t>
            </a:r>
            <a:r>
              <a:rPr lang="en-US" dirty="0" smtClean="0"/>
              <a:t> and F. </a:t>
            </a:r>
            <a:r>
              <a:rPr lang="en-US" dirty="0" err="1" smtClean="0"/>
              <a:t>Viallefont</a:t>
            </a:r>
            <a:r>
              <a:rPr lang="en-US" dirty="0" smtClean="0"/>
              <a:t> will </a:t>
            </a:r>
            <a:r>
              <a:rPr lang="en-US" dirty="0"/>
              <a:t>compile, organize to develop a final list.  </a:t>
            </a:r>
            <a:r>
              <a:rPr lang="en-US" dirty="0" smtClean="0"/>
              <a:t>Goal of completion by next meeting.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D. </a:t>
            </a:r>
            <a:r>
              <a:rPr lang="en-US" dirty="0" err="1" smtClean="0"/>
              <a:t>Helder</a:t>
            </a:r>
            <a:r>
              <a:rPr lang="en-US" dirty="0" smtClean="0"/>
              <a:t>/F. </a:t>
            </a:r>
            <a:r>
              <a:rPr lang="en-US" dirty="0" err="1" smtClean="0"/>
              <a:t>Viallefont</a:t>
            </a:r>
            <a:r>
              <a:rPr lang="en-US" dirty="0" smtClean="0"/>
              <a:t> </a:t>
            </a:r>
            <a:r>
              <a:rPr lang="en-US" dirty="0"/>
              <a:t>will consult with members of sub-committee to determine who is capable and willing to develop the second set of </a:t>
            </a:r>
            <a:r>
              <a:rPr lang="en-US" dirty="0" smtClean="0"/>
              <a:t>synthetic images</a:t>
            </a:r>
            <a:r>
              <a:rPr lang="en-US" dirty="0"/>
              <a:t>.  </a:t>
            </a:r>
            <a:r>
              <a:rPr lang="en-US" dirty="0" smtClean="0"/>
              <a:t>Goal to complete by next meeting.  Stretch goal to have images </a:t>
            </a:r>
            <a:r>
              <a:rPr lang="en-US" dirty="0"/>
              <a:t>generated and available for </a:t>
            </a:r>
            <a:r>
              <a:rPr lang="en-US" dirty="0" smtClean="0"/>
              <a:t>processing by next meeting. </a:t>
            </a:r>
            <a:r>
              <a:rPr lang="en-US" i="1" dirty="0" smtClean="0"/>
              <a:t>Stretched stretch goal to have a comparison ready by next meeting????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/>
              <a:t>All members will share their </a:t>
            </a:r>
            <a:r>
              <a:rPr lang="en-US" dirty="0" smtClean="0"/>
              <a:t>PSF/MTF methodologies for edge (checkerboard) targets. Goal to be tabulated </a:t>
            </a:r>
            <a:r>
              <a:rPr lang="en-US" dirty="0"/>
              <a:t>at the </a:t>
            </a:r>
            <a:r>
              <a:rPr lang="en-US" dirty="0" smtClean="0"/>
              <a:t>next meeting for comparison and discussion.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Welcome and Introductions (10 min)</a:t>
            </a:r>
          </a:p>
          <a:p>
            <a:r>
              <a:rPr lang="en-US" dirty="0" smtClean="0"/>
              <a:t>Report on Baotou MTF Site (X. Li, 20 min)</a:t>
            </a:r>
          </a:p>
          <a:p>
            <a:r>
              <a:rPr lang="en-US" dirty="0" smtClean="0"/>
              <a:t>Review of Proposed Framework (10 min)</a:t>
            </a:r>
          </a:p>
          <a:p>
            <a:r>
              <a:rPr lang="en-US" dirty="0" smtClean="0"/>
              <a:t>Review of Field Methods Survey and Catalog activities (20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Presentation of Initial MTF Estimation results (30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Discussion (1 hour)</a:t>
            </a:r>
          </a:p>
          <a:p>
            <a:r>
              <a:rPr lang="en-US" dirty="0" smtClean="0"/>
              <a:t>Next Steps (30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on Baotou MTF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Presented by Xiao Hui Li</a:t>
            </a:r>
          </a:p>
          <a:p>
            <a:r>
              <a:rPr lang="en-US" dirty="0" smtClean="0"/>
              <a:t>Report on development of edge-based methodology development for estimation of PSF/MTF using simulations and Baotou Test Site</a:t>
            </a:r>
          </a:p>
          <a:p>
            <a:r>
              <a:rPr lang="en-US" dirty="0" smtClean="0"/>
              <a:t>Focus on improving accuracy and precision of MTF at </a:t>
            </a:r>
            <a:r>
              <a:rPr lang="en-US" dirty="0" err="1" smtClean="0"/>
              <a:t>Nyquist</a:t>
            </a:r>
            <a:r>
              <a:rPr lang="en-US" dirty="0" smtClean="0"/>
              <a:t> estimate</a:t>
            </a:r>
          </a:p>
          <a:p>
            <a:pPr lvl="1"/>
            <a:r>
              <a:rPr lang="en-US" dirty="0" smtClean="0"/>
              <a:t>Uncertainties &lt; 10% for SNR &gt; 70</a:t>
            </a:r>
          </a:p>
          <a:p>
            <a:r>
              <a:rPr lang="en-US" dirty="0" smtClean="0"/>
              <a:t>Examples using Chinese and Korean sensor images of Baotou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and Importance 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(short introductory section)</a:t>
            </a:r>
          </a:p>
          <a:p>
            <a:r>
              <a:rPr lang="en-US" dirty="0" smtClean="0"/>
              <a:t>Measurement 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(background and basic theory)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Pre-Flight Estimation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(to be developed later)</a:t>
            </a:r>
            <a:r>
              <a:rPr lang="en-US" sz="4000" b="1" kern="50" dirty="0">
                <a:solidFill>
                  <a:srgbClr val="FF0000"/>
                </a:solidFill>
                <a:ea typeface="DejaVu LGC Sans"/>
              </a:rPr>
              <a:t> </a:t>
            </a:r>
            <a:endParaRPr lang="en-US" dirty="0" smtClean="0"/>
          </a:p>
          <a:p>
            <a:r>
              <a:rPr lang="en-US" dirty="0" smtClean="0"/>
              <a:t>On-Orbit Estimation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(substantial portion of document)</a:t>
            </a:r>
          </a:p>
          <a:p>
            <a:r>
              <a:rPr lang="en-US" dirty="0" smtClean="0"/>
              <a:t>Recommendations for Determining Geo/Spatial Quality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(final effort)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6248400"/>
            <a:ext cx="20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(from IVOS 24)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/>
              <a:t>On-orbit Estimation </a:t>
            </a:r>
            <a:r>
              <a:rPr lang="en-US" sz="2900" dirty="0">
                <a:solidFill>
                  <a:srgbClr val="0070C0"/>
                </a:solidFill>
              </a:rPr>
              <a:t>(substantial portion of document)</a:t>
            </a:r>
          </a:p>
          <a:p>
            <a:r>
              <a:rPr lang="en-US" b="1" dirty="0">
                <a:solidFill>
                  <a:srgbClr val="C00000"/>
                </a:solidFill>
              </a:rPr>
              <a:t>Field Methods Survey </a:t>
            </a:r>
          </a:p>
          <a:p>
            <a:r>
              <a:rPr lang="en-US" dirty="0"/>
              <a:t>Targets </a:t>
            </a:r>
          </a:p>
          <a:p>
            <a:pPr lvl="1"/>
            <a:r>
              <a:rPr lang="en-US" dirty="0" smtClean="0"/>
              <a:t>Artificial/Man-made</a:t>
            </a:r>
            <a:endParaRPr lang="en-US" dirty="0"/>
          </a:p>
          <a:p>
            <a:pPr lvl="2"/>
            <a:r>
              <a:rPr lang="en-US" dirty="0"/>
              <a:t>Points</a:t>
            </a:r>
          </a:p>
          <a:p>
            <a:pPr lvl="2"/>
            <a:r>
              <a:rPr lang="en-US" dirty="0" smtClean="0"/>
              <a:t>Lines</a:t>
            </a:r>
            <a:endParaRPr lang="en-US" dirty="0"/>
          </a:p>
          <a:p>
            <a:pPr lvl="2"/>
            <a:r>
              <a:rPr lang="en-US" dirty="0" smtClean="0"/>
              <a:t>Edges</a:t>
            </a:r>
            <a:endParaRPr lang="en-US" dirty="0"/>
          </a:p>
          <a:p>
            <a:pPr lvl="2"/>
            <a:r>
              <a:rPr lang="en-US" dirty="0" smtClean="0"/>
              <a:t>Pulses</a:t>
            </a:r>
            <a:endParaRPr lang="en-US" dirty="0"/>
          </a:p>
          <a:p>
            <a:pPr lvl="1"/>
            <a:r>
              <a:rPr lang="en-US" dirty="0" smtClean="0"/>
              <a:t>Image </a:t>
            </a:r>
            <a:r>
              <a:rPr lang="en-US" dirty="0"/>
              <a:t>feature-based</a:t>
            </a:r>
          </a:p>
          <a:p>
            <a:pPr lvl="2"/>
            <a:r>
              <a:rPr lang="en-US" dirty="0" smtClean="0"/>
              <a:t>Linear </a:t>
            </a:r>
            <a:r>
              <a:rPr lang="en-US" dirty="0"/>
              <a:t>(‘Rich’) features</a:t>
            </a:r>
          </a:p>
          <a:p>
            <a:pPr lvl="2"/>
            <a:r>
              <a:rPr lang="en-US" dirty="0" smtClean="0"/>
              <a:t>Bridges</a:t>
            </a:r>
            <a:endParaRPr lang="en-US" dirty="0"/>
          </a:p>
          <a:p>
            <a:pPr lvl="2"/>
            <a:r>
              <a:rPr lang="en-US" dirty="0" smtClean="0"/>
              <a:t>Moon</a:t>
            </a:r>
            <a:endParaRPr lang="en-US" dirty="0"/>
          </a:p>
          <a:p>
            <a:pPr lvl="1"/>
            <a:r>
              <a:rPr lang="en-US" dirty="0" smtClean="0"/>
              <a:t>Matrix </a:t>
            </a:r>
            <a:r>
              <a:rPr lang="en-US" dirty="0"/>
              <a:t>of Targets</a:t>
            </a:r>
          </a:p>
          <a:p>
            <a:pPr lvl="2"/>
            <a:r>
              <a:rPr lang="en-US" dirty="0" smtClean="0"/>
              <a:t>Type </a:t>
            </a:r>
            <a:r>
              <a:rPr lang="en-US" dirty="0"/>
              <a:t>vs. GSD</a:t>
            </a:r>
          </a:p>
          <a:p>
            <a:pPr lvl="2"/>
            <a:r>
              <a:rPr lang="en-US" dirty="0" smtClean="0"/>
              <a:t>Availability/Maintenance</a:t>
            </a:r>
            <a:endParaRPr lang="en-US" dirty="0"/>
          </a:p>
          <a:p>
            <a:pPr lvl="2"/>
            <a:r>
              <a:rPr lang="en-US" dirty="0" smtClean="0"/>
              <a:t>Point </a:t>
            </a:r>
            <a:r>
              <a:rPr lang="en-US" dirty="0"/>
              <a:t>of Contact</a:t>
            </a:r>
          </a:p>
          <a:p>
            <a:pPr lvl="2"/>
            <a:r>
              <a:rPr lang="en-US" dirty="0" smtClean="0"/>
              <a:t>Recommended </a:t>
            </a:r>
            <a:r>
              <a:rPr lang="en-US" dirty="0"/>
              <a:t>for operational acquisition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Database </a:t>
            </a:r>
            <a:r>
              <a:rPr lang="en-US" b="1" dirty="0">
                <a:solidFill>
                  <a:srgbClr val="C00000"/>
                </a:solidFill>
              </a:rPr>
              <a:t>of ‘Standard’ Imagery for PSF/MTF estimation</a:t>
            </a:r>
          </a:p>
          <a:p>
            <a:r>
              <a:rPr lang="en-US" dirty="0"/>
              <a:t>Data Analysis, PSF/MTF Estimation</a:t>
            </a:r>
          </a:p>
          <a:p>
            <a:pPr lvl="1"/>
            <a:r>
              <a:rPr lang="en-US" dirty="0"/>
              <a:t>Image data format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 smtClean="0"/>
              <a:t>Parametric/Nonparametric </a:t>
            </a:r>
            <a:r>
              <a:rPr lang="en-US" dirty="0"/>
              <a:t>Methods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Database </a:t>
            </a:r>
            <a:r>
              <a:rPr lang="en-US" b="1" dirty="0">
                <a:solidFill>
                  <a:srgbClr val="C00000"/>
                </a:solidFill>
              </a:rPr>
              <a:t>of ‘Standard’ estimation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3188713"/>
            <a:ext cx="3156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Proposed Actions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124200" y="1905000"/>
            <a:ext cx="2438400" cy="1576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62600" y="3773488"/>
            <a:ext cx="762000" cy="12557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76800" y="3773488"/>
            <a:ext cx="3505200" cy="2474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0" y="6248399"/>
            <a:ext cx="20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(from IVOS 24)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Action: </a:t>
            </a:r>
            <a:r>
              <a:rPr lang="en-US" dirty="0" smtClean="0">
                <a:solidFill>
                  <a:srgbClr val="FF0000"/>
                </a:solidFill>
              </a:rPr>
              <a:t>Field Methods Survey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letter sent 2014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letter sent  2015</a:t>
            </a:r>
          </a:p>
          <a:p>
            <a:r>
              <a:rPr lang="en-US" dirty="0" smtClean="0"/>
              <a:t>No letter in 2016; focus on first MTF estimation exercise</a:t>
            </a:r>
          </a:p>
          <a:p>
            <a:r>
              <a:rPr lang="en-US" dirty="0" smtClean="0"/>
              <a:t>12 respondents thus far</a:t>
            </a:r>
          </a:p>
          <a:p>
            <a:r>
              <a:rPr lang="en-US" dirty="0" smtClean="0"/>
              <a:t>1 respondent included methodology description, the rest focused on sharing test site information</a:t>
            </a:r>
          </a:p>
          <a:p>
            <a:pPr lvl="1"/>
            <a:r>
              <a:rPr lang="en-US" dirty="0" smtClean="0"/>
              <a:t>Methodology was an element of our discussions Monday and led to an action.</a:t>
            </a:r>
          </a:p>
        </p:txBody>
      </p:sp>
    </p:spTree>
    <p:extLst>
      <p:ext uri="{BB962C8B-B14F-4D97-AF65-F5344CB8AC3E}">
        <p14:creationId xmlns:p14="http://schemas.microsoft.com/office/powerpoint/2010/main" val="22764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Site Catalog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Test site catalog hosted by USGS EROS at </a:t>
            </a:r>
            <a:r>
              <a:rPr lang="en-US" dirty="0">
                <a:hlinkClick r:id="rId2"/>
              </a:rPr>
              <a:t>http://calval.cr.usgs.gov/rst-resources/sites_catalog/spatial-sites/</a:t>
            </a:r>
            <a:r>
              <a:rPr lang="en-US" dirty="0"/>
              <a:t> </a:t>
            </a:r>
          </a:p>
          <a:p>
            <a:r>
              <a:rPr lang="en-US" dirty="0"/>
              <a:t>Essentially no change in test site catalog since our meeting in November 2015.</a:t>
            </a:r>
          </a:p>
          <a:p>
            <a:pPr lvl="1"/>
            <a:r>
              <a:rPr lang="en-US" dirty="0" smtClean="0"/>
              <a:t>Checkerboards:  Baotou, Big Spring, FGI </a:t>
            </a:r>
            <a:r>
              <a:rPr lang="en-US" dirty="0" err="1" smtClean="0"/>
              <a:t>Sjokulla</a:t>
            </a:r>
            <a:r>
              <a:rPr lang="en-US" dirty="0" smtClean="0"/>
              <a:t>, Peng-Hu, Salon de Provence, Stennis</a:t>
            </a:r>
          </a:p>
          <a:p>
            <a:pPr lvl="1"/>
            <a:r>
              <a:rPr lang="en-US" dirty="0" smtClean="0"/>
              <a:t>Bridges:  Chesapeake Bay, </a:t>
            </a:r>
            <a:r>
              <a:rPr lang="en-US" dirty="0" err="1" smtClean="0"/>
              <a:t>Jiaozhou</a:t>
            </a:r>
            <a:r>
              <a:rPr lang="en-US" dirty="0" smtClean="0"/>
              <a:t> Bay, King Fahd, Lake </a:t>
            </a:r>
            <a:r>
              <a:rPr lang="en-US" dirty="0" err="1" smtClean="0"/>
              <a:t>Ponchartrain</a:t>
            </a:r>
            <a:r>
              <a:rPr lang="en-US" dirty="0" smtClean="0"/>
              <a:t>, San Mateo</a:t>
            </a:r>
          </a:p>
          <a:p>
            <a:r>
              <a:rPr lang="en-US" dirty="0" smtClean="0"/>
              <a:t>Goal from last meeting to have exhaustive list of checkerboards and bridges</a:t>
            </a:r>
          </a:p>
          <a:p>
            <a:pPr lvl="1"/>
            <a:r>
              <a:rPr lang="en-US" dirty="0" smtClean="0"/>
              <a:t>From the viewpoint of the participants on Monday, this list seems to be exhaustive.</a:t>
            </a:r>
          </a:p>
          <a:p>
            <a:r>
              <a:rPr lang="en-US" dirty="0" smtClean="0"/>
              <a:t>Concern</a:t>
            </a:r>
            <a:r>
              <a:rPr lang="en-US" dirty="0"/>
              <a:t>:  how many of these </a:t>
            </a:r>
            <a:r>
              <a:rPr lang="en-US" dirty="0" smtClean="0"/>
              <a:t>sites </a:t>
            </a:r>
            <a:r>
              <a:rPr lang="en-US" dirty="0"/>
              <a:t>are being maintained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Maintenance is first requirement to be CEOS recommended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Website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08113"/>
            <a:ext cx="2514600" cy="2354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Baotou, China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149" y="1417638"/>
            <a:ext cx="3055906" cy="2344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764" y="1524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Chesapeake Bay Bridge,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204" y="1465683"/>
            <a:ext cx="3638550" cy="2239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385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FGI </a:t>
            </a:r>
            <a:r>
              <a:rPr lang="en-US" dirty="0" err="1" smtClean="0">
                <a:solidFill>
                  <a:srgbClr val="FF0000"/>
                </a:solidFill>
              </a:rPr>
              <a:t>Sjokulla</a:t>
            </a:r>
            <a:r>
              <a:rPr lang="en-US" dirty="0" smtClean="0">
                <a:solidFill>
                  <a:srgbClr val="FF0000"/>
                </a:solidFill>
              </a:rPr>
              <a:t> Aerial Test Range, Finland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4" y="4267200"/>
            <a:ext cx="2733675" cy="21159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" y="4191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Ft. Huachuca MTF Site,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119" y="4066891"/>
            <a:ext cx="2799936" cy="2516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02" y="572596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Jiaozhou</a:t>
            </a:r>
            <a:r>
              <a:rPr lang="en-US" dirty="0" smtClean="0">
                <a:solidFill>
                  <a:srgbClr val="FF0000"/>
                </a:solidFill>
              </a:rPr>
              <a:t> Bay Bridge, China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204" y="4095466"/>
            <a:ext cx="3445121" cy="1959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5064" y="6049133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King Fahd Causeway, Bahrain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6321</TotalTime>
  <Words>1098</Words>
  <Application>Microsoft Office PowerPoint</Application>
  <PresentationFormat>On-screen Show (4:3)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DejaVu LGC Sans</vt:lpstr>
      <vt:lpstr>1_Office Theme</vt:lpstr>
      <vt:lpstr>2_Office Theme</vt:lpstr>
      <vt:lpstr> Geo/Spatial Quality Sub-Committee Report to IVOS </vt:lpstr>
      <vt:lpstr>Participants</vt:lpstr>
      <vt:lpstr>Agenda</vt:lpstr>
      <vt:lpstr>Report on Baotou MTF Site</vt:lpstr>
      <vt:lpstr>Proposed Framework</vt:lpstr>
      <vt:lpstr>Proposed Framework</vt:lpstr>
      <vt:lpstr>Proposed Action: Field Methods Survey</vt:lpstr>
      <vt:lpstr>Test Site Catalog</vt:lpstr>
      <vt:lpstr>Current Website Status</vt:lpstr>
      <vt:lpstr>Current Website Status</vt:lpstr>
      <vt:lpstr>Future Discussion Points</vt:lpstr>
      <vt:lpstr>Proposed Actions</vt:lpstr>
      <vt:lpstr>1st MTF Estimation comparison --Francoise’s slides…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 from Data Analysis</vt:lpstr>
      <vt:lpstr>Discussion points from Data Analysis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Framework for  Geo/Spatial Quality</dc:title>
  <dc:creator>Helder, Dennis</dc:creator>
  <cp:lastModifiedBy>admin</cp:lastModifiedBy>
  <cp:revision>60</cp:revision>
  <dcterms:created xsi:type="dcterms:W3CDTF">2014-05-28T21:43:00Z</dcterms:created>
  <dcterms:modified xsi:type="dcterms:W3CDTF">2016-07-20T23:06:03Z</dcterms:modified>
</cp:coreProperties>
</file>