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0" r:id="rId3"/>
    <p:sldId id="258" r:id="rId4"/>
    <p:sldId id="271" r:id="rId5"/>
    <p:sldId id="263" r:id="rId6"/>
    <p:sldId id="269" r:id="rId7"/>
    <p:sldId id="265" r:id="rId8"/>
    <p:sldId id="267" r:id="rId9"/>
    <p:sldId id="266" r:id="rId10"/>
    <p:sldId id="268" r:id="rId11"/>
    <p:sldId id="272" r:id="rId12"/>
    <p:sldId id="273" r:id="rId13"/>
    <p:sldId id="270" r:id="rId14"/>
    <p:sldId id="261"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0" d="100"/>
          <a:sy n="100" d="100"/>
        </p:scale>
        <p:origin x="83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4069D-A8FE-46DB-9074-FC2C8C041FD3}" type="datetimeFigureOut">
              <a:rPr lang="en-GB" smtClean="0"/>
              <a:t>21/07/2016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8CD4B-67E9-45AC-96BB-60E78F82D28C}" type="slidenum">
              <a:rPr lang="en-GB" smtClean="0"/>
              <a:t>‹#›</a:t>
            </a:fld>
            <a:endParaRPr lang="en-GB"/>
          </a:p>
        </p:txBody>
      </p:sp>
    </p:spTree>
    <p:extLst>
      <p:ext uri="{BB962C8B-B14F-4D97-AF65-F5344CB8AC3E}">
        <p14:creationId xmlns:p14="http://schemas.microsoft.com/office/powerpoint/2010/main" val="188750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baseline="0" dirty="0" smtClean="0">
              <a:ea typeface="ＭＳ Ｐゴシック" pitchFamily="-84" charset="-128"/>
            </a:endParaRPr>
          </a:p>
        </p:txBody>
      </p:sp>
      <p:sp>
        <p:nvSpPr>
          <p:cNvPr id="51204"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7718DF44-966B-41FC-B05E-E5C33069122E}" type="slidenum">
              <a:rPr lang="en-GB" altLang="en-US" sz="1300" smtClean="0">
                <a:ea typeface="ＭＳ Ｐゴシック" pitchFamily="-84" charset="-128"/>
              </a:rPr>
              <a:pPr/>
              <a:t>5</a:t>
            </a:fld>
            <a:endParaRPr lang="en-GB" altLang="en-US" sz="1300" smtClean="0">
              <a:ea typeface="ＭＳ Ｐゴシック" pitchFamily="-84" charset="-128"/>
            </a:endParaRPr>
          </a:p>
        </p:txBody>
      </p:sp>
    </p:spTree>
    <p:extLst>
      <p:ext uri="{BB962C8B-B14F-4D97-AF65-F5344CB8AC3E}">
        <p14:creationId xmlns:p14="http://schemas.microsoft.com/office/powerpoint/2010/main" val="259804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41275EF-B61E-445E-8378-270A50BFE5FC}" type="slidenum">
              <a:rPr lang="en-GB" smtClean="0"/>
              <a:pPr>
                <a:defRPr/>
              </a:pPr>
              <a:t>6</a:t>
            </a:fld>
            <a:endParaRPr lang="en-GB"/>
          </a:p>
        </p:txBody>
      </p:sp>
    </p:spTree>
    <p:extLst>
      <p:ext uri="{BB962C8B-B14F-4D97-AF65-F5344CB8AC3E}">
        <p14:creationId xmlns:p14="http://schemas.microsoft.com/office/powerpoint/2010/main" val="34848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41275EF-B61E-445E-8378-270A50BFE5FC}" type="slidenum">
              <a:rPr lang="en-GB" smtClean="0"/>
              <a:pPr>
                <a:defRPr/>
              </a:pPr>
              <a:t>7</a:t>
            </a:fld>
            <a:endParaRPr lang="en-GB"/>
          </a:p>
        </p:txBody>
      </p:sp>
    </p:spTree>
    <p:extLst>
      <p:ext uri="{BB962C8B-B14F-4D97-AF65-F5344CB8AC3E}">
        <p14:creationId xmlns:p14="http://schemas.microsoft.com/office/powerpoint/2010/main" val="129023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baseline="0" dirty="0" smtClean="0">
              <a:ea typeface="ＭＳ Ｐゴシック" pitchFamily="-84" charset="-128"/>
            </a:endParaRPr>
          </a:p>
        </p:txBody>
      </p:sp>
      <p:sp>
        <p:nvSpPr>
          <p:cNvPr id="51204"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7718DF44-966B-41FC-B05E-E5C33069122E}" type="slidenum">
              <a:rPr lang="en-GB" altLang="en-US" sz="1300" smtClean="0">
                <a:ea typeface="ＭＳ Ｐゴシック" pitchFamily="-84" charset="-128"/>
              </a:rPr>
              <a:pPr/>
              <a:t>11</a:t>
            </a:fld>
            <a:endParaRPr lang="en-GB" altLang="en-US" sz="1300" smtClean="0">
              <a:ea typeface="ＭＳ Ｐゴシック" pitchFamily="-84" charset="-128"/>
            </a:endParaRPr>
          </a:p>
        </p:txBody>
      </p:sp>
    </p:spTree>
    <p:extLst>
      <p:ext uri="{BB962C8B-B14F-4D97-AF65-F5344CB8AC3E}">
        <p14:creationId xmlns:p14="http://schemas.microsoft.com/office/powerpoint/2010/main" val="235336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41275EF-B61E-445E-8378-270A50BFE5FC}" type="slidenum">
              <a:rPr lang="en-GB" smtClean="0"/>
              <a:pPr>
                <a:defRPr/>
              </a:pPr>
              <a:t>12</a:t>
            </a:fld>
            <a:endParaRPr lang="en-GB"/>
          </a:p>
        </p:txBody>
      </p:sp>
    </p:spTree>
    <p:extLst>
      <p:ext uri="{BB962C8B-B14F-4D97-AF65-F5344CB8AC3E}">
        <p14:creationId xmlns:p14="http://schemas.microsoft.com/office/powerpoint/2010/main" val="200600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720222-92C6-4BB9-B61E-E4A6AF14B049}" type="datetimeFigureOut">
              <a:rPr lang="en-GB" smtClean="0"/>
              <a:t>21/07/2016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3341A-C38E-4CDD-8699-13D9616B96E0}" type="slidenum">
              <a:rPr lang="en-GB" smtClean="0"/>
              <a:t>‹#›</a:t>
            </a:fld>
            <a:endParaRPr lang="en-GB"/>
          </a:p>
        </p:txBody>
      </p:sp>
      <p:sp>
        <p:nvSpPr>
          <p:cNvPr id="7" name="hc"/>
          <p:cNvSpPr txBox="1"/>
          <p:nvPr userDrawn="1"/>
        </p:nvSpPr>
        <p:spPr>
          <a:xfrm>
            <a:off x="0" y="0"/>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
        <p:nvSpPr>
          <p:cNvPr id="8" name="fc"/>
          <p:cNvSpPr txBox="1"/>
          <p:nvPr userDrawn="1"/>
        </p:nvSpPr>
        <p:spPr>
          <a:xfrm>
            <a:off x="0" y="6491288"/>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Tree>
    <p:extLst>
      <p:ext uri="{BB962C8B-B14F-4D97-AF65-F5344CB8AC3E}">
        <p14:creationId xmlns:p14="http://schemas.microsoft.com/office/powerpoint/2010/main" val="239552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720222-92C6-4BB9-B61E-E4A6AF14B049}" type="datetimeFigureOut">
              <a:rPr lang="en-GB" smtClean="0"/>
              <a:t>21/07/2016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3341A-C38E-4CDD-8699-13D9616B96E0}" type="slidenum">
              <a:rPr lang="en-GB" smtClean="0"/>
              <a:t>‹#›</a:t>
            </a:fld>
            <a:endParaRPr lang="en-GB"/>
          </a:p>
        </p:txBody>
      </p:sp>
    </p:spTree>
    <p:extLst>
      <p:ext uri="{BB962C8B-B14F-4D97-AF65-F5344CB8AC3E}">
        <p14:creationId xmlns:p14="http://schemas.microsoft.com/office/powerpoint/2010/main" val="301672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720222-92C6-4BB9-B61E-E4A6AF14B049}" type="datetimeFigureOut">
              <a:rPr lang="en-GB" smtClean="0"/>
              <a:t>21/07/2016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3341A-C38E-4CDD-8699-13D9616B96E0}" type="slidenum">
              <a:rPr lang="en-GB" smtClean="0"/>
              <a:t>‹#›</a:t>
            </a:fld>
            <a:endParaRPr lang="en-GB"/>
          </a:p>
        </p:txBody>
      </p:sp>
    </p:spTree>
    <p:extLst>
      <p:ext uri="{BB962C8B-B14F-4D97-AF65-F5344CB8AC3E}">
        <p14:creationId xmlns:p14="http://schemas.microsoft.com/office/powerpoint/2010/main" val="128155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720222-92C6-4BB9-B61E-E4A6AF14B049}" type="datetimeFigureOut">
              <a:rPr lang="en-GB" smtClean="0"/>
              <a:t>21/07/2016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3341A-C38E-4CDD-8699-13D9616B96E0}" type="slidenum">
              <a:rPr lang="en-GB" smtClean="0"/>
              <a:t>‹#›</a:t>
            </a:fld>
            <a:endParaRPr lang="en-GB"/>
          </a:p>
        </p:txBody>
      </p:sp>
    </p:spTree>
    <p:extLst>
      <p:ext uri="{BB962C8B-B14F-4D97-AF65-F5344CB8AC3E}">
        <p14:creationId xmlns:p14="http://schemas.microsoft.com/office/powerpoint/2010/main" val="306279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20222-92C6-4BB9-B61E-E4A6AF14B049}" type="datetimeFigureOut">
              <a:rPr lang="en-GB" smtClean="0"/>
              <a:t>21/07/2016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3341A-C38E-4CDD-8699-13D9616B96E0}" type="slidenum">
              <a:rPr lang="en-GB" smtClean="0"/>
              <a:t>‹#›</a:t>
            </a:fld>
            <a:endParaRPr lang="en-GB"/>
          </a:p>
        </p:txBody>
      </p:sp>
    </p:spTree>
    <p:extLst>
      <p:ext uri="{BB962C8B-B14F-4D97-AF65-F5344CB8AC3E}">
        <p14:creationId xmlns:p14="http://schemas.microsoft.com/office/powerpoint/2010/main" val="149650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720222-92C6-4BB9-B61E-E4A6AF14B049}" type="datetimeFigureOut">
              <a:rPr lang="en-GB" smtClean="0"/>
              <a:t>21/07/2016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3341A-C38E-4CDD-8699-13D9616B96E0}" type="slidenum">
              <a:rPr lang="en-GB" smtClean="0"/>
              <a:t>‹#›</a:t>
            </a:fld>
            <a:endParaRPr lang="en-GB"/>
          </a:p>
        </p:txBody>
      </p:sp>
    </p:spTree>
    <p:extLst>
      <p:ext uri="{BB962C8B-B14F-4D97-AF65-F5344CB8AC3E}">
        <p14:creationId xmlns:p14="http://schemas.microsoft.com/office/powerpoint/2010/main" val="338394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720222-92C6-4BB9-B61E-E4A6AF14B049}" type="datetimeFigureOut">
              <a:rPr lang="en-GB" smtClean="0"/>
              <a:t>21/07/2016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C3341A-C38E-4CDD-8699-13D9616B96E0}" type="slidenum">
              <a:rPr lang="en-GB" smtClean="0"/>
              <a:t>‹#›</a:t>
            </a:fld>
            <a:endParaRPr lang="en-GB"/>
          </a:p>
        </p:txBody>
      </p:sp>
    </p:spTree>
    <p:extLst>
      <p:ext uri="{BB962C8B-B14F-4D97-AF65-F5344CB8AC3E}">
        <p14:creationId xmlns:p14="http://schemas.microsoft.com/office/powerpoint/2010/main" val="275057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720222-92C6-4BB9-B61E-E4A6AF14B049}" type="datetimeFigureOut">
              <a:rPr lang="en-GB" smtClean="0"/>
              <a:t>21/07/2016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C3341A-C38E-4CDD-8699-13D9616B96E0}" type="slidenum">
              <a:rPr lang="en-GB" smtClean="0"/>
              <a:t>‹#›</a:t>
            </a:fld>
            <a:endParaRPr lang="en-GB"/>
          </a:p>
        </p:txBody>
      </p:sp>
    </p:spTree>
    <p:extLst>
      <p:ext uri="{BB962C8B-B14F-4D97-AF65-F5344CB8AC3E}">
        <p14:creationId xmlns:p14="http://schemas.microsoft.com/office/powerpoint/2010/main" val="336450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20222-92C6-4BB9-B61E-E4A6AF14B049}" type="datetimeFigureOut">
              <a:rPr lang="en-GB" smtClean="0"/>
              <a:t>21/07/2016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C3341A-C38E-4CDD-8699-13D9616B96E0}" type="slidenum">
              <a:rPr lang="en-GB" smtClean="0"/>
              <a:t>‹#›</a:t>
            </a:fld>
            <a:endParaRPr lang="en-GB"/>
          </a:p>
        </p:txBody>
      </p:sp>
    </p:spTree>
    <p:extLst>
      <p:ext uri="{BB962C8B-B14F-4D97-AF65-F5344CB8AC3E}">
        <p14:creationId xmlns:p14="http://schemas.microsoft.com/office/powerpoint/2010/main" val="41193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20222-92C6-4BB9-B61E-E4A6AF14B049}" type="datetimeFigureOut">
              <a:rPr lang="en-GB" smtClean="0"/>
              <a:t>21/07/2016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3341A-C38E-4CDD-8699-13D9616B96E0}" type="slidenum">
              <a:rPr lang="en-GB" smtClean="0"/>
              <a:t>‹#›</a:t>
            </a:fld>
            <a:endParaRPr lang="en-GB"/>
          </a:p>
        </p:txBody>
      </p:sp>
    </p:spTree>
    <p:extLst>
      <p:ext uri="{BB962C8B-B14F-4D97-AF65-F5344CB8AC3E}">
        <p14:creationId xmlns:p14="http://schemas.microsoft.com/office/powerpoint/2010/main" val="185784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20222-92C6-4BB9-B61E-E4A6AF14B049}" type="datetimeFigureOut">
              <a:rPr lang="en-GB" smtClean="0"/>
              <a:t>21/07/2016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3341A-C38E-4CDD-8699-13D9616B96E0}" type="slidenum">
              <a:rPr lang="en-GB" smtClean="0"/>
              <a:t>‹#›</a:t>
            </a:fld>
            <a:endParaRPr lang="en-GB"/>
          </a:p>
        </p:txBody>
      </p:sp>
    </p:spTree>
    <p:extLst>
      <p:ext uri="{BB962C8B-B14F-4D97-AF65-F5344CB8AC3E}">
        <p14:creationId xmlns:p14="http://schemas.microsoft.com/office/powerpoint/2010/main" val="408580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20222-92C6-4BB9-B61E-E4A6AF14B049}" type="datetimeFigureOut">
              <a:rPr lang="en-GB" smtClean="0"/>
              <a:t>21/07/2016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3341A-C38E-4CDD-8699-13D9616B96E0}" type="slidenum">
              <a:rPr lang="en-GB" smtClean="0"/>
              <a:t>‹#›</a:t>
            </a:fld>
            <a:endParaRPr lang="en-GB"/>
          </a:p>
        </p:txBody>
      </p:sp>
      <p:sp>
        <p:nvSpPr>
          <p:cNvPr id="7" name="hc"/>
          <p:cNvSpPr txBox="1"/>
          <p:nvPr userDrawn="1"/>
        </p:nvSpPr>
        <p:spPr>
          <a:xfrm>
            <a:off x="0" y="0"/>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
        <p:nvSpPr>
          <p:cNvPr id="8" name="fc"/>
          <p:cNvSpPr txBox="1"/>
          <p:nvPr userDrawn="1"/>
        </p:nvSpPr>
        <p:spPr>
          <a:xfrm>
            <a:off x="0" y="6491288"/>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panose="020B0604020202020204" pitchFamily="34" charset="0"/>
            </a:endParaRPr>
          </a:p>
        </p:txBody>
      </p:sp>
    </p:spTree>
    <p:extLst>
      <p:ext uri="{BB962C8B-B14F-4D97-AF65-F5344CB8AC3E}">
        <p14:creationId xmlns:p14="http://schemas.microsoft.com/office/powerpoint/2010/main" val="1273452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bipm.org/en/publications/guides/gum.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png"/><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b="1" dirty="0" smtClean="0">
                <a:latin typeface="+mn-lt"/>
              </a:rPr>
              <a:t>Fiducial Reference Measurements for Satellite Ocean Colour</a:t>
            </a:r>
            <a:endParaRPr lang="et-EE" sz="4000" b="1" dirty="0">
              <a:latin typeface="+mn-lt"/>
            </a:endParaRPr>
          </a:p>
        </p:txBody>
      </p:sp>
      <p:sp>
        <p:nvSpPr>
          <p:cNvPr id="3" name="Subtitle 2"/>
          <p:cNvSpPr>
            <a:spLocks noGrp="1"/>
          </p:cNvSpPr>
          <p:nvPr>
            <p:ph type="subTitle" idx="1"/>
          </p:nvPr>
        </p:nvSpPr>
        <p:spPr>
          <a:xfrm>
            <a:off x="1064419" y="3886200"/>
            <a:ext cx="7243762" cy="1752600"/>
          </a:xfrm>
        </p:spPr>
        <p:txBody>
          <a:bodyPr>
            <a:normAutofit/>
          </a:bodyPr>
          <a:lstStyle/>
          <a:p>
            <a:r>
              <a:rPr lang="en-GB" dirty="0" smtClean="0"/>
              <a:t>FRM4SOC</a:t>
            </a:r>
          </a:p>
          <a:p>
            <a:r>
              <a:rPr lang="en-GB" dirty="0" smtClean="0"/>
              <a:t>Project Overview for CEOS-WGCV-IVOS</a:t>
            </a:r>
          </a:p>
          <a:p>
            <a:r>
              <a:rPr lang="en-GB" sz="1500" i="1" dirty="0" smtClean="0"/>
              <a:t>Andrew Banks (NPL), Riho Vendt (TO), Gavin Tilstone (PML</a:t>
            </a:r>
            <a:r>
              <a:rPr lang="en-GB" sz="1500" i="1" dirty="0"/>
              <a:t>), Kevin Ruddick (RBINS), Christophe </a:t>
            </a:r>
            <a:r>
              <a:rPr lang="en-GB" sz="1500" i="1" dirty="0" smtClean="0"/>
              <a:t>Lerebourg (ACRI-ST), Craig Donlon (ESA) </a:t>
            </a:r>
          </a:p>
        </p:txBody>
      </p:sp>
      <p:grpSp>
        <p:nvGrpSpPr>
          <p:cNvPr id="15" name="Group 14"/>
          <p:cNvGrpSpPr/>
          <p:nvPr/>
        </p:nvGrpSpPr>
        <p:grpSpPr>
          <a:xfrm>
            <a:off x="172353" y="70334"/>
            <a:ext cx="8567857" cy="6731462"/>
            <a:chOff x="172353" y="70334"/>
            <a:chExt cx="8567857" cy="6731462"/>
          </a:xfrm>
        </p:grpSpPr>
        <p:grpSp>
          <p:nvGrpSpPr>
            <p:cNvPr id="16" name="Group 15"/>
            <p:cNvGrpSpPr/>
            <p:nvPr/>
          </p:nvGrpSpPr>
          <p:grpSpPr>
            <a:xfrm>
              <a:off x="685800" y="70334"/>
              <a:ext cx="7558914" cy="747545"/>
              <a:chOff x="685800" y="561539"/>
              <a:chExt cx="7558914" cy="747545"/>
            </a:xfrm>
          </p:grpSpPr>
          <p:pic>
            <p:nvPicPr>
              <p:cNvPr id="22" name="Picture 21"/>
              <p:cNvPicPr>
                <a:picLocks noChangeAspect="1"/>
              </p:cNvPicPr>
              <p:nvPr/>
            </p:nvPicPr>
            <p:blipFill rotWithShape="1">
              <a:blip r:embed="rId2"/>
              <a:srcRect t="19073" b="17913"/>
              <a:stretch/>
            </p:blipFill>
            <p:spPr>
              <a:xfrm>
                <a:off x="685800" y="619675"/>
                <a:ext cx="2123661" cy="665019"/>
              </a:xfrm>
              <a:prstGeom prst="rect">
                <a:avLst/>
              </a:prstGeom>
            </p:spPr>
          </p:pic>
          <p:pic>
            <p:nvPicPr>
              <p:cNvPr id="23" name="Picture 22"/>
              <p:cNvPicPr>
                <a:picLocks noChangeAspect="1"/>
              </p:cNvPicPr>
              <p:nvPr/>
            </p:nvPicPr>
            <p:blipFill>
              <a:blip r:embed="rId3"/>
              <a:stretch>
                <a:fillRect/>
              </a:stretch>
            </p:blipFill>
            <p:spPr>
              <a:xfrm>
                <a:off x="5973941" y="561539"/>
                <a:ext cx="2270773" cy="747545"/>
              </a:xfrm>
              <a:prstGeom prst="rect">
                <a:avLst/>
              </a:prstGeom>
            </p:spPr>
          </p:pic>
          <p:pic>
            <p:nvPicPr>
              <p:cNvPr id="24" name="Picture 23"/>
              <p:cNvPicPr>
                <a:picLocks noChangeAspect="1"/>
              </p:cNvPicPr>
              <p:nvPr/>
            </p:nvPicPr>
            <p:blipFill>
              <a:blip r:embed="rId4"/>
              <a:stretch>
                <a:fillRect/>
              </a:stretch>
            </p:blipFill>
            <p:spPr>
              <a:xfrm>
                <a:off x="3271200" y="606887"/>
                <a:ext cx="2370164" cy="677190"/>
              </a:xfrm>
              <a:prstGeom prst="rect">
                <a:avLst/>
              </a:prstGeom>
            </p:spPr>
          </p:pic>
        </p:grpSp>
        <p:grpSp>
          <p:nvGrpSpPr>
            <p:cNvPr id="17" name="Group 16"/>
            <p:cNvGrpSpPr/>
            <p:nvPr/>
          </p:nvGrpSpPr>
          <p:grpSpPr>
            <a:xfrm>
              <a:off x="172353" y="6031931"/>
              <a:ext cx="8567857" cy="769865"/>
              <a:chOff x="397567" y="5941071"/>
              <a:chExt cx="8567857" cy="769865"/>
            </a:xfrm>
          </p:grpSpPr>
          <p:pic>
            <p:nvPicPr>
              <p:cNvPr id="18" name="Picture 13" descr="NPL Logo 294 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5096" y="6017773"/>
                <a:ext cx="1652497" cy="6106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stretch>
                <a:fillRect/>
              </a:stretch>
            </p:blipFill>
            <p:spPr>
              <a:xfrm>
                <a:off x="397567" y="5997547"/>
                <a:ext cx="1641582" cy="65385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2402" y="5980828"/>
                <a:ext cx="2955200" cy="730108"/>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5613" y="5941071"/>
                <a:ext cx="1979811" cy="619697"/>
              </a:xfrm>
              <a:prstGeom prst="rect">
                <a:avLst/>
              </a:prstGeom>
            </p:spPr>
          </p:pic>
        </p:grpSp>
      </p:grpSp>
    </p:spTree>
    <p:extLst>
      <p:ext uri="{BB962C8B-B14F-4D97-AF65-F5344CB8AC3E}">
        <p14:creationId xmlns:p14="http://schemas.microsoft.com/office/powerpoint/2010/main" val="2352327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142932" y="885600"/>
            <a:ext cx="8930160" cy="739440"/>
          </a:xfrm>
          <a:prstGeom prst="rect">
            <a:avLst/>
          </a:prstGeom>
        </p:spPr>
        <p:txBody>
          <a:bodyPr lIns="0" tIns="0" rIns="0" bIns="0" anchor="t" anchorCtr="0"/>
          <a:lstStyle/>
          <a:p>
            <a:r>
              <a:rPr lang="et-EE" sz="2600" dirty="0" smtClean="0"/>
              <a:t>LCE-2 </a:t>
            </a:r>
            <a:r>
              <a:rPr lang="et-EE" sz="2600" dirty="0"/>
              <a:t>outdoor intercomparison - Lake </a:t>
            </a:r>
            <a:r>
              <a:rPr lang="et-EE" sz="2600" dirty="0" smtClean="0"/>
              <a:t>Kääriku</a:t>
            </a:r>
            <a:r>
              <a:rPr lang="en-GB" sz="2600" dirty="0" smtClean="0"/>
              <a:t> – May 2017</a:t>
            </a:r>
          </a:p>
          <a:p>
            <a:endParaRPr lang="en-GB" sz="2600" dirty="0" smtClean="0"/>
          </a:p>
          <a:p>
            <a:pPr marL="342900" indent="-342900">
              <a:buFont typeface="Arial" panose="020B0604020202020204" pitchFamily="34" charset="0"/>
              <a:buChar char="•"/>
            </a:pPr>
            <a:r>
              <a:rPr lang="en-GB" sz="2000" dirty="0" smtClean="0"/>
              <a:t>Controlled outdoor environment near Tartu Observatory, Estonia</a:t>
            </a:r>
            <a:endParaRPr lang="en-GB" sz="2000" dirty="0"/>
          </a:p>
          <a:p>
            <a:endParaRPr dirty="0"/>
          </a:p>
        </p:txBody>
      </p:sp>
      <p:pic>
        <p:nvPicPr>
          <p:cNvPr id="3" name="Picture 2"/>
          <p:cNvPicPr/>
          <p:nvPr/>
        </p:nvPicPr>
        <p:blipFill>
          <a:blip r:embed="rId2"/>
          <a:stretch>
            <a:fillRect/>
          </a:stretch>
        </p:blipFill>
        <p:spPr>
          <a:xfrm>
            <a:off x="0" y="2094282"/>
            <a:ext cx="2618640" cy="4024440"/>
          </a:xfrm>
          <a:prstGeom prst="rect">
            <a:avLst/>
          </a:prstGeom>
          <a:ln>
            <a:noFill/>
          </a:ln>
        </p:spPr>
      </p:pic>
      <p:pic>
        <p:nvPicPr>
          <p:cNvPr id="5" name="Picture 4"/>
          <p:cNvPicPr/>
          <p:nvPr/>
        </p:nvPicPr>
        <p:blipFill>
          <a:blip r:embed="rId3"/>
          <a:stretch>
            <a:fillRect/>
          </a:stretch>
        </p:blipFill>
        <p:spPr>
          <a:xfrm>
            <a:off x="2618640" y="2106557"/>
            <a:ext cx="2531160" cy="3375000"/>
          </a:xfrm>
          <a:prstGeom prst="rect">
            <a:avLst/>
          </a:prstGeom>
          <a:ln>
            <a:noFill/>
          </a:ln>
        </p:spPr>
      </p:pic>
      <p:pic>
        <p:nvPicPr>
          <p:cNvPr id="4" name="Picture 3"/>
          <p:cNvPicPr/>
          <p:nvPr/>
        </p:nvPicPr>
        <p:blipFill>
          <a:blip r:embed="rId4"/>
          <a:stretch>
            <a:fillRect/>
          </a:stretch>
        </p:blipFill>
        <p:spPr>
          <a:xfrm>
            <a:off x="5127132" y="2094282"/>
            <a:ext cx="4016868" cy="4024440"/>
          </a:xfrm>
          <a:prstGeom prst="rect">
            <a:avLst/>
          </a:prstGeom>
          <a:ln>
            <a:noFill/>
          </a:ln>
        </p:spPr>
      </p:pic>
      <p:pic>
        <p:nvPicPr>
          <p:cNvPr id="6" name="Picture 5"/>
          <p:cNvPicPr>
            <a:picLocks noChangeAspect="1"/>
          </p:cNvPicPr>
          <p:nvPr/>
        </p:nvPicPr>
        <p:blipFill>
          <a:blip r:embed="rId5"/>
          <a:stretch>
            <a:fillRect/>
          </a:stretch>
        </p:blipFill>
        <p:spPr>
          <a:xfrm>
            <a:off x="3271200" y="115682"/>
            <a:ext cx="2370164" cy="677190"/>
          </a:xfrm>
          <a:prstGeom prst="rect">
            <a:avLst/>
          </a:prstGeom>
        </p:spPr>
      </p:pic>
      <p:pic>
        <p:nvPicPr>
          <p:cNvPr id="7" name="Content Placeholder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44236" y="4960715"/>
            <a:ext cx="2495960" cy="1729657"/>
          </a:xfrm>
          <a:prstGeom prst="rect">
            <a:avLst/>
          </a:prstGeom>
          <a:noFill/>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8640" y="4953459"/>
            <a:ext cx="1525596" cy="172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18640" y="4991496"/>
            <a:ext cx="2203025" cy="369332"/>
          </a:xfrm>
          <a:prstGeom prst="rect">
            <a:avLst/>
          </a:prstGeom>
          <a:noFill/>
        </p:spPr>
        <p:txBody>
          <a:bodyPr wrap="square" rtlCol="0">
            <a:spAutoFit/>
          </a:bodyPr>
          <a:lstStyle/>
          <a:p>
            <a:r>
              <a:rPr lang="en-US" sz="900" dirty="0" smtClean="0"/>
              <a:t>HIGHROC Oslo workshop, </a:t>
            </a:r>
          </a:p>
          <a:p>
            <a:r>
              <a:rPr lang="en-US" sz="900" dirty="0" smtClean="0"/>
              <a:t>NIVA, Feb 2015</a:t>
            </a:r>
            <a:endParaRPr lang="en-US" sz="900" dirty="0"/>
          </a:p>
        </p:txBody>
      </p:sp>
      <p:sp>
        <p:nvSpPr>
          <p:cNvPr id="10" name="TextBox 9"/>
          <p:cNvSpPr txBox="1"/>
          <p:nvPr/>
        </p:nvSpPr>
        <p:spPr>
          <a:xfrm>
            <a:off x="4903452" y="4972041"/>
            <a:ext cx="1732394" cy="369332"/>
          </a:xfrm>
          <a:prstGeom prst="rect">
            <a:avLst/>
          </a:prstGeom>
          <a:noFill/>
        </p:spPr>
        <p:txBody>
          <a:bodyPr wrap="square" rtlCol="0">
            <a:spAutoFit/>
          </a:bodyPr>
          <a:lstStyle/>
          <a:p>
            <a:pPr algn="r"/>
            <a:r>
              <a:rPr lang="en-US" sz="900" dirty="0" smtClean="0"/>
              <a:t>TURBINET Buenos Aires</a:t>
            </a:r>
          </a:p>
          <a:p>
            <a:pPr algn="r"/>
            <a:r>
              <a:rPr lang="en-US" sz="900" dirty="0" smtClean="0"/>
              <a:t>IAFE/RBINS, Nov 2015</a:t>
            </a:r>
            <a:endParaRPr lang="en-US" sz="900" dirty="0"/>
          </a:p>
        </p:txBody>
      </p:sp>
    </p:spTree>
    <p:extLst>
      <p:ext uri="{BB962C8B-B14F-4D97-AF65-F5344CB8AC3E}">
        <p14:creationId xmlns:p14="http://schemas.microsoft.com/office/powerpoint/2010/main" val="667975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82" t="18717" r="34340" b="7019"/>
          <a:stretch/>
        </p:blipFill>
        <p:spPr bwMode="auto">
          <a:xfrm>
            <a:off x="206478" y="1857148"/>
            <a:ext cx="3291356" cy="47525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170" name="Title 1"/>
          <p:cNvSpPr>
            <a:spLocks noGrp="1"/>
          </p:cNvSpPr>
          <p:nvPr>
            <p:ph type="title"/>
          </p:nvPr>
        </p:nvSpPr>
        <p:spPr>
          <a:xfrm>
            <a:off x="207416" y="622461"/>
            <a:ext cx="6840760" cy="1143000"/>
          </a:xfrm>
        </p:spPr>
        <p:txBody>
          <a:bodyPr vert="horz" lIns="91440" tIns="45720" rIns="91440" bIns="45720" rtlCol="0" anchor="ctr">
            <a:normAutofit/>
          </a:bodyPr>
          <a:lstStyle/>
          <a:p>
            <a:r>
              <a:rPr lang="en-GB" sz="2200" b="1" dirty="0" smtClean="0"/>
              <a:t>Uncertainty Budgets</a:t>
            </a:r>
            <a:br>
              <a:rPr lang="en-GB" sz="2200" b="1" dirty="0" smtClean="0"/>
            </a:br>
            <a:r>
              <a:rPr lang="en-GB" sz="1600" b="1" dirty="0" smtClean="0"/>
              <a:t>for Fiducial Reference Measurement Ocean Colour Radiometers </a:t>
            </a:r>
            <a:endParaRPr lang="en-US" altLang="en-US" sz="1600" b="1" dirty="0"/>
          </a:p>
        </p:txBody>
      </p:sp>
      <p:sp>
        <p:nvSpPr>
          <p:cNvPr id="3" name="Content Placeholder 2"/>
          <p:cNvSpPr>
            <a:spLocks noGrp="1"/>
          </p:cNvSpPr>
          <p:nvPr>
            <p:ph idx="1"/>
          </p:nvPr>
        </p:nvSpPr>
        <p:spPr>
          <a:xfrm>
            <a:off x="3547970" y="1857148"/>
            <a:ext cx="5400092" cy="4525963"/>
          </a:xfrm>
        </p:spPr>
        <p:txBody>
          <a:bodyPr vert="horz" lIns="91440" tIns="45720" rIns="91440" bIns="45720" rtlCol="0">
            <a:normAutofit/>
          </a:bodyPr>
          <a:lstStyle/>
          <a:p>
            <a:pPr>
              <a:buFont typeface="Wingdings" panose="05000000000000000000" pitchFamily="2" charset="2"/>
              <a:buChar char="q"/>
            </a:pPr>
            <a:r>
              <a:rPr lang="en-GB" sz="2000" dirty="0" smtClean="0"/>
              <a:t>WP303 is </a:t>
            </a:r>
            <a:r>
              <a:rPr lang="en-GB" sz="2000" dirty="0"/>
              <a:t>aimed at </a:t>
            </a:r>
            <a:r>
              <a:rPr lang="en-GB" sz="2000" dirty="0" smtClean="0"/>
              <a:t>deriving a full uncertainty budget for the laboratory calibration exercises (LCE-1 &amp; LCE-2):</a:t>
            </a:r>
          </a:p>
          <a:p>
            <a:pPr marL="0" indent="0">
              <a:buNone/>
            </a:pPr>
            <a:endParaRPr lang="en-GB" sz="2000" dirty="0"/>
          </a:p>
          <a:p>
            <a:pPr marL="457200" lvl="1" indent="0">
              <a:buNone/>
            </a:pPr>
            <a:r>
              <a:rPr lang="en-GB" sz="1800" dirty="0" smtClean="0"/>
              <a:t> </a:t>
            </a:r>
            <a:endParaRPr lang="en-GB" sz="2000" dirty="0"/>
          </a:p>
          <a:p>
            <a:endParaRPr lang="en-GB" sz="2000" dirty="0" smtClean="0"/>
          </a:p>
          <a:p>
            <a:endParaRPr lang="en-GB" sz="2000" dirty="0"/>
          </a:p>
        </p:txBody>
      </p:sp>
      <p:sp>
        <p:nvSpPr>
          <p:cNvPr id="2" name="Rectangle 1"/>
          <p:cNvSpPr>
            <a:spLocks noChangeArrowheads="1"/>
          </p:cNvSpPr>
          <p:nvPr/>
        </p:nvSpPr>
        <p:spPr bwMode="auto">
          <a:xfrm>
            <a:off x="488274" y="2233609"/>
            <a:ext cx="403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endParaRPr lang="en-GB" altLang="en-US" dirty="0"/>
          </a:p>
        </p:txBody>
      </p:sp>
      <p:sp>
        <p:nvSpPr>
          <p:cNvPr id="7" name="Content Placeholder 2"/>
          <p:cNvSpPr txBox="1">
            <a:spLocks/>
          </p:cNvSpPr>
          <p:nvPr/>
        </p:nvSpPr>
        <p:spPr>
          <a:xfrm>
            <a:off x="3780971" y="3225300"/>
            <a:ext cx="5167091" cy="338437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buFont typeface="Wingdings" panose="05000000000000000000" pitchFamily="2" charset="2"/>
              <a:buChar char="Ø"/>
            </a:pPr>
            <a:r>
              <a:rPr lang="en-GB" sz="1800" b="1" dirty="0" smtClean="0"/>
              <a:t>Will follow the GUM </a:t>
            </a:r>
            <a:r>
              <a:rPr lang="en-GB" sz="1800" b="1" dirty="0"/>
              <a:t>– Guide to </a:t>
            </a:r>
            <a:r>
              <a:rPr lang="en-GB" sz="1800" b="1" dirty="0" smtClean="0"/>
              <a:t>the expression of Uncertainty in </a:t>
            </a:r>
            <a:r>
              <a:rPr lang="en-GB" sz="1800" b="1" dirty="0"/>
              <a:t>Measurement</a:t>
            </a:r>
            <a:endParaRPr lang="en-GB" sz="1800" dirty="0" smtClean="0">
              <a:solidFill>
                <a:schemeClr val="tx2">
                  <a:lumMod val="75000"/>
                </a:schemeClr>
              </a:solidFill>
            </a:endParaRPr>
          </a:p>
          <a:p>
            <a:pPr marL="762000" lvl="2" indent="-361950">
              <a:buFont typeface="Wingdings" panose="05000000000000000000" pitchFamily="2" charset="2"/>
              <a:buChar char="ü"/>
            </a:pPr>
            <a:r>
              <a:rPr lang="en-GB" sz="1600" dirty="0" smtClean="0">
                <a:solidFill>
                  <a:schemeClr val="tx2">
                    <a:lumMod val="75000"/>
                  </a:schemeClr>
                </a:solidFill>
              </a:rPr>
              <a:t>The foremost authority and guide to the expression and calculation of uncertainty in measurement science</a:t>
            </a:r>
          </a:p>
          <a:p>
            <a:pPr marL="762000" lvl="2" indent="-361950">
              <a:buFont typeface="Wingdings" panose="05000000000000000000" pitchFamily="2" charset="2"/>
              <a:buChar char="ü"/>
            </a:pPr>
            <a:r>
              <a:rPr lang="en-GB" sz="1600" dirty="0" smtClean="0">
                <a:solidFill>
                  <a:schemeClr val="tx2">
                    <a:lumMod val="75000"/>
                  </a:schemeClr>
                </a:solidFill>
              </a:rPr>
              <a:t>Written by the JCGM and BIPM (NPL input)</a:t>
            </a:r>
          </a:p>
          <a:p>
            <a:pPr marL="57150"/>
            <a:endParaRPr lang="en-GB" dirty="0" smtClean="0"/>
          </a:p>
          <a:p>
            <a:pPr marL="57150"/>
            <a:r>
              <a:rPr lang="en-GB" sz="1600" dirty="0" smtClean="0">
                <a:hlinkClick r:id="rId4"/>
              </a:rPr>
              <a:t>http://www.bipm.org/en/publications/guides/gum.html</a:t>
            </a:r>
            <a:endParaRPr lang="en-GB" sz="1600" dirty="0" smtClean="0"/>
          </a:p>
          <a:p>
            <a:pPr marL="57150"/>
            <a:endParaRPr lang="en-GB" sz="1600" dirty="0"/>
          </a:p>
        </p:txBody>
      </p:sp>
      <p:pic>
        <p:nvPicPr>
          <p:cNvPr id="11" name="Picture 10"/>
          <p:cNvPicPr>
            <a:picLocks noChangeAspect="1"/>
          </p:cNvPicPr>
          <p:nvPr/>
        </p:nvPicPr>
        <p:blipFill>
          <a:blip r:embed="rId5"/>
          <a:stretch>
            <a:fillRect/>
          </a:stretch>
        </p:blipFill>
        <p:spPr>
          <a:xfrm>
            <a:off x="3271200" y="115682"/>
            <a:ext cx="2370164" cy="677190"/>
          </a:xfrm>
          <a:prstGeom prst="rect">
            <a:avLst/>
          </a:prstGeom>
        </p:spPr>
      </p:pic>
    </p:spTree>
    <p:extLst>
      <p:ext uri="{BB962C8B-B14F-4D97-AF65-F5344CB8AC3E}">
        <p14:creationId xmlns:p14="http://schemas.microsoft.com/office/powerpoint/2010/main" val="2787011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628" y="2230433"/>
            <a:ext cx="8310835" cy="3955578"/>
          </a:xfrm>
        </p:spPr>
        <p:txBody>
          <a:bodyPr>
            <a:normAutofit/>
          </a:bodyPr>
          <a:lstStyle/>
          <a:p>
            <a:pPr>
              <a:spcAft>
                <a:spcPts val="700"/>
              </a:spcAft>
              <a:buFont typeface="Wingdings" panose="05000000000000000000" pitchFamily="2" charset="2"/>
              <a:buChar char="ü"/>
            </a:pPr>
            <a:r>
              <a:rPr lang="en-GB" sz="2000" dirty="0" smtClean="0"/>
              <a:t>The end-to-end uncertainty budget will be incrementally built up during the project following the schedule of the experiments:</a:t>
            </a:r>
          </a:p>
          <a:p>
            <a:pPr lvl="1">
              <a:spcAft>
                <a:spcPts val="700"/>
              </a:spcAft>
              <a:buFont typeface="Wingdings" panose="05000000000000000000" pitchFamily="2" charset="2"/>
              <a:buChar char="ü"/>
            </a:pPr>
            <a:r>
              <a:rPr lang="en-GB" sz="2000" dirty="0" smtClean="0"/>
              <a:t>NPL will characterise the uncertainty for all steps of LCE-1.</a:t>
            </a:r>
          </a:p>
          <a:p>
            <a:pPr lvl="1">
              <a:spcAft>
                <a:spcPts val="700"/>
              </a:spcAft>
              <a:buFont typeface="Wingdings" panose="05000000000000000000" pitchFamily="2" charset="2"/>
              <a:buChar char="ü"/>
            </a:pPr>
            <a:r>
              <a:rPr lang="en-GB" sz="2000" dirty="0" smtClean="0"/>
              <a:t>Tartu will characterise the uncertainty for all steps of LCE-2 and the controlled outdoor comparison experiments under the guidance of NPL.</a:t>
            </a:r>
            <a:endParaRPr lang="en-GB" dirty="0"/>
          </a:p>
          <a:p>
            <a:pPr lvl="1">
              <a:buFont typeface="Wingdings" panose="05000000000000000000" pitchFamily="2" charset="2"/>
              <a:buChar char="ü"/>
            </a:pPr>
            <a:endParaRPr lang="en-GB" sz="2000" dirty="0"/>
          </a:p>
          <a:p>
            <a:pPr marL="342900" lvl="1" indent="-342900">
              <a:buFont typeface="Wingdings" panose="05000000000000000000" pitchFamily="2" charset="2"/>
              <a:buChar char="ü"/>
            </a:pPr>
            <a:r>
              <a:rPr lang="en-GB" sz="2000" dirty="0" smtClean="0"/>
              <a:t>Data analysis will be carried out by NPL following the end of the experiments culminating in a key FRM4SOC publication.</a:t>
            </a:r>
          </a:p>
          <a:p>
            <a:pPr marL="342900" lvl="1" indent="-342900">
              <a:buFont typeface="Wingdings" panose="05000000000000000000" pitchFamily="2" charset="2"/>
              <a:buChar char="ü"/>
            </a:pPr>
            <a:r>
              <a:rPr lang="en-GB" sz="2000" dirty="0" smtClean="0"/>
              <a:t>All uncertainty evaluation and reporting should follow the NPL defined protocols. </a:t>
            </a:r>
            <a:endParaRPr lang="en-GB" sz="2000" dirty="0"/>
          </a:p>
          <a:p>
            <a:pPr lvl="1">
              <a:buFont typeface="Wingdings" panose="05000000000000000000" pitchFamily="2" charset="2"/>
              <a:buChar char="Ø"/>
            </a:pPr>
            <a:endParaRPr lang="en-GB" sz="2000" dirty="0" smtClean="0"/>
          </a:p>
        </p:txBody>
      </p:sp>
      <p:sp>
        <p:nvSpPr>
          <p:cNvPr id="8" name="Title 1"/>
          <p:cNvSpPr txBox="1">
            <a:spLocks/>
          </p:cNvSpPr>
          <p:nvPr/>
        </p:nvSpPr>
        <p:spPr>
          <a:xfrm>
            <a:off x="323528" y="908968"/>
            <a:ext cx="684076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fontAlgn="auto">
              <a:spcAft>
                <a:spcPts val="0"/>
              </a:spcAft>
            </a:pPr>
            <a:r>
              <a:rPr lang="en-GB" sz="2200" b="1" dirty="0" smtClean="0"/>
              <a:t>Uncertainty Budgets</a:t>
            </a:r>
            <a:br>
              <a:rPr lang="en-GB" sz="2200" b="1" dirty="0" smtClean="0"/>
            </a:br>
            <a:r>
              <a:rPr lang="en-GB" sz="1600" b="1" dirty="0" smtClean="0"/>
              <a:t>for Fiducial Reference Measurement Ocean Colour Radiometers </a:t>
            </a:r>
            <a:endParaRPr lang="en-US" altLang="en-US" sz="1600" b="1" dirty="0"/>
          </a:p>
        </p:txBody>
      </p:sp>
      <p:pic>
        <p:nvPicPr>
          <p:cNvPr id="6" name="Picture 5"/>
          <p:cNvPicPr>
            <a:picLocks noChangeAspect="1"/>
          </p:cNvPicPr>
          <p:nvPr/>
        </p:nvPicPr>
        <p:blipFill>
          <a:blip r:embed="rId3"/>
          <a:stretch>
            <a:fillRect/>
          </a:stretch>
        </p:blipFill>
        <p:spPr>
          <a:xfrm>
            <a:off x="3271200" y="115682"/>
            <a:ext cx="2370164" cy="677190"/>
          </a:xfrm>
          <a:prstGeom prst="rect">
            <a:avLst/>
          </a:prstGeom>
        </p:spPr>
      </p:pic>
    </p:spTree>
    <p:extLst>
      <p:ext uri="{BB962C8B-B14F-4D97-AF65-F5344CB8AC3E}">
        <p14:creationId xmlns:p14="http://schemas.microsoft.com/office/powerpoint/2010/main" val="1914285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858" y="2925069"/>
            <a:ext cx="8026400" cy="3416320"/>
          </a:xfrm>
          <a:prstGeom prst="rect">
            <a:avLst/>
          </a:prstGeom>
        </p:spPr>
        <p:txBody>
          <a:bodyPr wrap="square">
            <a:spAutoFit/>
          </a:bodyPr>
          <a:lstStyle/>
          <a:p>
            <a:r>
              <a:rPr lang="en-GB" b="1" i="0" u="none" strike="noStrike" baseline="0" dirty="0" smtClean="0">
                <a:solidFill>
                  <a:srgbClr val="000000"/>
                </a:solidFill>
              </a:rPr>
              <a:t>Main Tasks:</a:t>
            </a:r>
          </a:p>
          <a:p>
            <a:pPr marL="342900" indent="-342900">
              <a:buFont typeface="Arial" panose="020B0604020202020204" pitchFamily="34" charset="0"/>
              <a:buChar char="•"/>
            </a:pPr>
            <a:r>
              <a:rPr lang="en-GB" dirty="0" smtClean="0"/>
              <a:t>Produce </a:t>
            </a:r>
            <a:r>
              <a:rPr lang="en-GB" u="none" strike="noStrike" baseline="0" dirty="0" smtClean="0"/>
              <a:t>Protocols and Procedures for Field Inter-Comparisons of Fiducial Reference Measurement (FRM) Field Ocean Colour Radiometers (OCR) used for Satellite Validation. </a:t>
            </a:r>
          </a:p>
          <a:p>
            <a:pPr marL="342900" indent="-342900">
              <a:buFont typeface="Arial" panose="020B0604020202020204" pitchFamily="34" charset="0"/>
              <a:buChar char="•"/>
            </a:pPr>
            <a:r>
              <a:rPr lang="en-GB" i="0" u="none" strike="noStrike" baseline="0" dirty="0" smtClean="0"/>
              <a:t>A dedicated FICE implementation plan (FICE-IP) will be produced to Plan and manage and document all aspects of the FICE</a:t>
            </a:r>
            <a:r>
              <a:rPr lang="en-GB" dirty="0" smtClean="0"/>
              <a:t>.</a:t>
            </a:r>
          </a:p>
          <a:p>
            <a:pPr marL="342900" indent="-342900">
              <a:buFont typeface="Arial" panose="020B0604020202020204" pitchFamily="34" charset="0"/>
              <a:buChar char="•"/>
            </a:pPr>
            <a:r>
              <a:rPr lang="en-GB" i="0" u="none" strike="noStrike" baseline="0" dirty="0" smtClean="0"/>
              <a:t>Field Inter-Comparison Experiments (FICE) that deploy FRM OCR in the field side-by-side. Two platforms – Aqua</a:t>
            </a:r>
            <a:r>
              <a:rPr lang="en-GB" i="0" u="none" strike="noStrike" dirty="0" smtClean="0"/>
              <a:t> Alta Oceanographic Tower and the Atlantic Meridional Transect (AMT).</a:t>
            </a:r>
            <a:endParaRPr lang="en-GB" i="0" u="none" strike="noStrike" baseline="0" dirty="0" smtClean="0"/>
          </a:p>
          <a:p>
            <a:pPr marL="342900" indent="-342900">
              <a:buFont typeface="Arial" panose="020B0604020202020204" pitchFamily="34" charset="0"/>
              <a:buChar char="•"/>
            </a:pPr>
            <a:r>
              <a:rPr lang="en-GB" dirty="0" smtClean="0"/>
              <a:t>Produce a </a:t>
            </a:r>
            <a:r>
              <a:rPr lang="en-GB" i="0" u="none" strike="noStrike" baseline="0" dirty="0" smtClean="0"/>
              <a:t>FICE Database and report on all FICE activities.</a:t>
            </a:r>
            <a:r>
              <a:rPr lang="en-GB" i="0" u="none" strike="noStrike" dirty="0" smtClean="0"/>
              <a:t> </a:t>
            </a:r>
            <a:r>
              <a:rPr lang="en-GB" i="0" u="none" strike="noStrike" baseline="0" dirty="0" smtClean="0"/>
              <a:t>Processes for the systematic analysis and presentation of results shall be defined.</a:t>
            </a:r>
          </a:p>
          <a:p>
            <a:pPr marL="342900" indent="-342900">
              <a:buAutoNum type="arabicPeriod"/>
            </a:pPr>
            <a:endParaRPr lang="en-GB" i="0" u="none" strike="noStrike" baseline="0" dirty="0" smtClean="0"/>
          </a:p>
        </p:txBody>
      </p:sp>
      <p:sp>
        <p:nvSpPr>
          <p:cNvPr id="3" name="Rectangle 2"/>
          <p:cNvSpPr/>
          <p:nvPr/>
        </p:nvSpPr>
        <p:spPr>
          <a:xfrm>
            <a:off x="174171" y="348062"/>
            <a:ext cx="8469086" cy="2077492"/>
          </a:xfrm>
          <a:prstGeom prst="rect">
            <a:avLst/>
          </a:prstGeom>
        </p:spPr>
        <p:txBody>
          <a:bodyPr wrap="square">
            <a:spAutoFit/>
          </a:bodyPr>
          <a:lstStyle/>
          <a:p>
            <a:endParaRPr lang="en-GB" sz="1050" b="0" i="0" u="none" strike="noStrike" baseline="0" dirty="0" smtClean="0">
              <a:solidFill>
                <a:srgbClr val="000000"/>
              </a:solidFill>
              <a:latin typeface="Arial" panose="020B0604020202020204" pitchFamily="34" charset="0"/>
            </a:endParaRPr>
          </a:p>
          <a:p>
            <a:endParaRPr lang="en-GB" sz="1050" b="0" i="0" u="none" strike="noStrike" baseline="0" dirty="0" smtClean="0">
              <a:latin typeface="Arial" panose="020B0604020202020204" pitchFamily="34" charset="0"/>
            </a:endParaRPr>
          </a:p>
          <a:p>
            <a:endParaRPr lang="en-GB" b="1" dirty="0" smtClean="0">
              <a:latin typeface="Arial" panose="020B0604020202020204" pitchFamily="34" charset="0"/>
            </a:endParaRPr>
          </a:p>
          <a:p>
            <a:r>
              <a:rPr lang="en-GB" b="1" dirty="0" smtClean="0">
                <a:latin typeface="Arial" panose="020B0604020202020204" pitchFamily="34" charset="0"/>
              </a:rPr>
              <a:t>Field Inter-Comparison Exercise (FICE)</a:t>
            </a:r>
            <a:endParaRPr lang="en-GB" b="1" i="0" u="none" strike="noStrike" baseline="0" dirty="0" smtClean="0">
              <a:latin typeface="Arial" panose="020B0604020202020204" pitchFamily="34" charset="0"/>
            </a:endParaRPr>
          </a:p>
          <a:p>
            <a:endParaRPr lang="en-GB" dirty="0">
              <a:latin typeface="Arial" panose="020B0604020202020204" pitchFamily="34" charset="0"/>
            </a:endParaRPr>
          </a:p>
          <a:p>
            <a:r>
              <a:rPr lang="en-GB" b="1" i="0" u="none" strike="noStrike" baseline="0" dirty="0" smtClean="0"/>
              <a:t>Main Aim:</a:t>
            </a:r>
          </a:p>
          <a:p>
            <a:r>
              <a:rPr lang="en-GB" b="0" i="0" u="none" strike="noStrike" baseline="0" dirty="0" smtClean="0"/>
              <a:t>Design, document protocols and procedures and implement </a:t>
            </a:r>
            <a:r>
              <a:rPr lang="en-GB" b="1" i="0" u="none" strike="noStrike" baseline="0" dirty="0" smtClean="0"/>
              <a:t>field inter-comparisons of FRM OCR radiometers </a:t>
            </a:r>
            <a:r>
              <a:rPr lang="en-GB" b="0" i="0" u="none" strike="noStrike" baseline="0" dirty="0" smtClean="0"/>
              <a:t>and build a database of OCR field radiometer performance. </a:t>
            </a:r>
          </a:p>
        </p:txBody>
      </p:sp>
      <p:pic>
        <p:nvPicPr>
          <p:cNvPr id="4" name="Picture 3"/>
          <p:cNvPicPr>
            <a:picLocks noChangeAspect="1"/>
          </p:cNvPicPr>
          <p:nvPr/>
        </p:nvPicPr>
        <p:blipFill>
          <a:blip r:embed="rId2"/>
          <a:stretch>
            <a:fillRect/>
          </a:stretch>
        </p:blipFill>
        <p:spPr>
          <a:xfrm>
            <a:off x="3271200" y="115682"/>
            <a:ext cx="2370164" cy="677190"/>
          </a:xfrm>
          <a:prstGeom prst="rect">
            <a:avLst/>
          </a:prstGeom>
        </p:spPr>
      </p:pic>
    </p:spTree>
    <p:extLst>
      <p:ext uri="{BB962C8B-B14F-4D97-AF65-F5344CB8AC3E}">
        <p14:creationId xmlns:p14="http://schemas.microsoft.com/office/powerpoint/2010/main" val="2763816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8963" y="2424549"/>
            <a:ext cx="3673156" cy="2982022"/>
            <a:chOff x="13472" y="2066257"/>
            <a:chExt cx="4559541" cy="3267745"/>
          </a:xfrm>
        </p:grpSpPr>
        <p:pic>
          <p:nvPicPr>
            <p:cNvPr id="2" name="Picture 1"/>
            <p:cNvPicPr>
              <a:picLocks noChangeAspect="1"/>
            </p:cNvPicPr>
            <p:nvPr/>
          </p:nvPicPr>
          <p:blipFill>
            <a:blip r:embed="rId2"/>
            <a:stretch>
              <a:fillRect/>
            </a:stretch>
          </p:blipFill>
          <p:spPr>
            <a:xfrm>
              <a:off x="13472" y="2066257"/>
              <a:ext cx="2451533" cy="3267745"/>
            </a:xfrm>
            <a:prstGeom prst="rect">
              <a:avLst/>
            </a:prstGeom>
          </p:spPr>
        </p:pic>
        <p:pic>
          <p:nvPicPr>
            <p:cNvPr id="3" name="Picture 2"/>
            <p:cNvPicPr>
              <a:picLocks noChangeAspect="1"/>
            </p:cNvPicPr>
            <p:nvPr/>
          </p:nvPicPr>
          <p:blipFill>
            <a:blip r:embed="rId3"/>
            <a:stretch>
              <a:fillRect/>
            </a:stretch>
          </p:blipFill>
          <p:spPr>
            <a:xfrm>
              <a:off x="2465006" y="2066259"/>
              <a:ext cx="2108007" cy="1576828"/>
            </a:xfrm>
            <a:prstGeom prst="rect">
              <a:avLst/>
            </a:prstGeom>
          </p:spPr>
        </p:pic>
        <p:pic>
          <p:nvPicPr>
            <p:cNvPr id="4" name="Picture 3"/>
            <p:cNvPicPr>
              <a:picLocks noChangeAspect="1"/>
            </p:cNvPicPr>
            <p:nvPr/>
          </p:nvPicPr>
          <p:blipFill>
            <a:blip r:embed="rId4"/>
            <a:stretch>
              <a:fillRect/>
            </a:stretch>
          </p:blipFill>
          <p:spPr>
            <a:xfrm>
              <a:off x="2465006" y="3641186"/>
              <a:ext cx="2108007" cy="1692816"/>
            </a:xfrm>
            <a:prstGeom prst="rect">
              <a:avLst/>
            </a:prstGeom>
          </p:spPr>
        </p:pic>
      </p:grpSp>
      <p:pic>
        <p:nvPicPr>
          <p:cNvPr id="5" name="Picture 4"/>
          <p:cNvPicPr>
            <a:picLocks noChangeAspect="1"/>
          </p:cNvPicPr>
          <p:nvPr/>
        </p:nvPicPr>
        <p:blipFill>
          <a:blip r:embed="rId5"/>
          <a:stretch>
            <a:fillRect/>
          </a:stretch>
        </p:blipFill>
        <p:spPr>
          <a:xfrm>
            <a:off x="4000008" y="3314688"/>
            <a:ext cx="2689338" cy="3536048"/>
          </a:xfrm>
          <a:prstGeom prst="rect">
            <a:avLst/>
          </a:prstGeom>
        </p:spPr>
      </p:pic>
      <p:pic>
        <p:nvPicPr>
          <p:cNvPr id="6" name="Picture 5"/>
          <p:cNvPicPr>
            <a:picLocks noChangeAspect="1"/>
          </p:cNvPicPr>
          <p:nvPr/>
        </p:nvPicPr>
        <p:blipFill>
          <a:blip r:embed="rId6"/>
          <a:stretch>
            <a:fillRect/>
          </a:stretch>
        </p:blipFill>
        <p:spPr>
          <a:xfrm>
            <a:off x="6689346" y="2424549"/>
            <a:ext cx="2454654" cy="2986314"/>
          </a:xfrm>
          <a:prstGeom prst="rect">
            <a:avLst/>
          </a:prstGeom>
        </p:spPr>
      </p:pic>
      <p:sp>
        <p:nvSpPr>
          <p:cNvPr id="8" name="Rectangle 7"/>
          <p:cNvSpPr/>
          <p:nvPr/>
        </p:nvSpPr>
        <p:spPr>
          <a:xfrm>
            <a:off x="51736" y="624109"/>
            <a:ext cx="8984343" cy="923330"/>
          </a:xfrm>
          <a:prstGeom prst="rect">
            <a:avLst/>
          </a:prstGeom>
        </p:spPr>
        <p:txBody>
          <a:bodyPr wrap="square">
            <a:spAutoFit/>
          </a:bodyPr>
          <a:lstStyle/>
          <a:p>
            <a:r>
              <a:rPr lang="en-GB" b="1" dirty="0" smtClean="0"/>
              <a:t>FICE experiments will be conducted on two platforms:</a:t>
            </a:r>
          </a:p>
          <a:p>
            <a:r>
              <a:rPr lang="en-GB" dirty="0" smtClean="0"/>
              <a:t>which have a long history of satellite ocean colour validation and development during NASA and ESA missions (O’Reilly et al. 1998; Zibordi et al. 2006).</a:t>
            </a:r>
            <a:endParaRPr lang="en-GB" dirty="0"/>
          </a:p>
        </p:txBody>
      </p:sp>
      <p:sp>
        <p:nvSpPr>
          <p:cNvPr id="9" name="Rectangle 8"/>
          <p:cNvSpPr/>
          <p:nvPr/>
        </p:nvSpPr>
        <p:spPr>
          <a:xfrm>
            <a:off x="7259" y="1320862"/>
            <a:ext cx="3992748" cy="1107996"/>
          </a:xfrm>
          <a:prstGeom prst="rect">
            <a:avLst/>
          </a:prstGeom>
        </p:spPr>
        <p:txBody>
          <a:bodyPr wrap="square">
            <a:spAutoFit/>
          </a:bodyPr>
          <a:lstStyle/>
          <a:p>
            <a:endParaRPr lang="en-GB" sz="1200" b="0" i="0" u="none" strike="noStrike" baseline="0" dirty="0" smtClean="0">
              <a:solidFill>
                <a:srgbClr val="000000"/>
              </a:solidFill>
              <a:latin typeface="Arial" panose="020B0604020202020204" pitchFamily="34" charset="0"/>
            </a:endParaRPr>
          </a:p>
          <a:p>
            <a:pPr algn="ctr"/>
            <a:r>
              <a:rPr lang="en-GB" dirty="0" smtClean="0"/>
              <a:t>1. The </a:t>
            </a:r>
            <a:r>
              <a:rPr lang="en-GB" b="1" dirty="0" err="1"/>
              <a:t>Acqua</a:t>
            </a:r>
            <a:r>
              <a:rPr lang="en-GB" b="1" dirty="0"/>
              <a:t> Alta Oceanographic Tower (AAOT), </a:t>
            </a:r>
            <a:r>
              <a:rPr lang="en-GB" dirty="0"/>
              <a:t>Gulf of Venice, Italy. </a:t>
            </a:r>
            <a:endParaRPr lang="en-GB" dirty="0" smtClean="0"/>
          </a:p>
          <a:p>
            <a:pPr algn="ctr"/>
            <a:r>
              <a:rPr lang="en-GB" dirty="0" smtClean="0"/>
              <a:t>8 </a:t>
            </a:r>
            <a:r>
              <a:rPr lang="en-GB" dirty="0"/>
              <a:t>days, in </a:t>
            </a:r>
            <a:r>
              <a:rPr lang="en-GB" b="1" i="1" dirty="0"/>
              <a:t>June-July 2017 </a:t>
            </a:r>
            <a:r>
              <a:rPr lang="en-GB" dirty="0"/>
              <a:t>(date tbc). </a:t>
            </a:r>
          </a:p>
        </p:txBody>
      </p:sp>
      <p:sp>
        <p:nvSpPr>
          <p:cNvPr id="10" name="Rectangle 9"/>
          <p:cNvSpPr/>
          <p:nvPr/>
        </p:nvSpPr>
        <p:spPr>
          <a:xfrm>
            <a:off x="72572" y="5186705"/>
            <a:ext cx="3737425" cy="1661993"/>
          </a:xfrm>
          <a:prstGeom prst="rect">
            <a:avLst/>
          </a:prstGeom>
        </p:spPr>
        <p:txBody>
          <a:bodyPr wrap="square">
            <a:spAutoFit/>
          </a:bodyPr>
          <a:lstStyle/>
          <a:p>
            <a:endParaRPr lang="en-GB" sz="1200" b="0" i="0" u="none" strike="noStrike" baseline="0" dirty="0" smtClean="0">
              <a:solidFill>
                <a:srgbClr val="000000"/>
              </a:solidFill>
              <a:latin typeface="Arial" panose="020B0604020202020204" pitchFamily="34" charset="0"/>
            </a:endParaRPr>
          </a:p>
          <a:p>
            <a:r>
              <a:rPr lang="en-GB" dirty="0"/>
              <a:t>Purpose built steel tower with instrument house platform to conduct optical measurements under stable conditions to tilt and roll and illumination geometry</a:t>
            </a:r>
            <a:r>
              <a:rPr lang="en-GB" dirty="0" smtClean="0"/>
              <a:t>.</a:t>
            </a:r>
            <a:endParaRPr lang="en-GB" dirty="0"/>
          </a:p>
        </p:txBody>
      </p:sp>
      <p:pic>
        <p:nvPicPr>
          <p:cNvPr id="11" name="Picture 10"/>
          <p:cNvPicPr>
            <a:picLocks noChangeAspect="1"/>
          </p:cNvPicPr>
          <p:nvPr/>
        </p:nvPicPr>
        <p:blipFill>
          <a:blip r:embed="rId7"/>
          <a:stretch>
            <a:fillRect/>
          </a:stretch>
        </p:blipFill>
        <p:spPr>
          <a:xfrm>
            <a:off x="3271200" y="6827"/>
            <a:ext cx="2370164" cy="677190"/>
          </a:xfrm>
          <a:prstGeom prst="rect">
            <a:avLst/>
          </a:prstGeom>
        </p:spPr>
      </p:pic>
      <p:sp>
        <p:nvSpPr>
          <p:cNvPr id="12" name="Rectangle 11"/>
          <p:cNvSpPr/>
          <p:nvPr/>
        </p:nvSpPr>
        <p:spPr>
          <a:xfrm>
            <a:off x="3967911" y="2174267"/>
            <a:ext cx="2721434" cy="1107996"/>
          </a:xfrm>
          <a:prstGeom prst="rect">
            <a:avLst/>
          </a:prstGeom>
        </p:spPr>
        <p:txBody>
          <a:bodyPr wrap="square">
            <a:spAutoFit/>
          </a:bodyPr>
          <a:lstStyle/>
          <a:p>
            <a:endParaRPr lang="en-GB" sz="1200" b="0" i="0" u="none" strike="noStrike" baseline="0" dirty="0" smtClean="0">
              <a:solidFill>
                <a:srgbClr val="000000"/>
              </a:solidFill>
              <a:latin typeface="Arial" panose="020B0604020202020204" pitchFamily="34" charset="0"/>
            </a:endParaRPr>
          </a:p>
          <a:p>
            <a:r>
              <a:rPr lang="en-GB" dirty="0"/>
              <a:t>AMT cruises are conducted between UK &amp; South Atlantic on a NERC ship. </a:t>
            </a:r>
          </a:p>
        </p:txBody>
      </p:sp>
      <p:sp>
        <p:nvSpPr>
          <p:cNvPr id="13" name="Rectangle 12"/>
          <p:cNvSpPr/>
          <p:nvPr/>
        </p:nvSpPr>
        <p:spPr>
          <a:xfrm>
            <a:off x="4476136" y="1310845"/>
            <a:ext cx="4500950" cy="830997"/>
          </a:xfrm>
          <a:prstGeom prst="rect">
            <a:avLst/>
          </a:prstGeom>
        </p:spPr>
        <p:txBody>
          <a:bodyPr wrap="square">
            <a:spAutoFit/>
          </a:bodyPr>
          <a:lstStyle/>
          <a:p>
            <a:endParaRPr lang="en-GB" sz="1200" b="0" i="0" u="none" strike="noStrike" baseline="0" dirty="0" smtClean="0">
              <a:solidFill>
                <a:srgbClr val="000000"/>
              </a:solidFill>
              <a:latin typeface="Arial" panose="020B0604020202020204" pitchFamily="34" charset="0"/>
            </a:endParaRPr>
          </a:p>
          <a:p>
            <a:pPr algn="ctr"/>
            <a:r>
              <a:rPr lang="en-GB" dirty="0"/>
              <a:t>2. The </a:t>
            </a:r>
            <a:r>
              <a:rPr lang="en-GB" b="1" dirty="0"/>
              <a:t>Atlantic Meridional Transect (</a:t>
            </a:r>
            <a:r>
              <a:rPr lang="en-GB" b="1" dirty="0" smtClean="0"/>
              <a:t>AMT)</a:t>
            </a:r>
          </a:p>
          <a:p>
            <a:pPr algn="ctr"/>
            <a:r>
              <a:rPr lang="en-GB" dirty="0" smtClean="0"/>
              <a:t>27</a:t>
            </a:r>
            <a:r>
              <a:rPr lang="en-GB" dirty="0"/>
              <a:t>. </a:t>
            </a:r>
            <a:r>
              <a:rPr lang="en-GB" b="1" i="1" dirty="0"/>
              <a:t>Sept-Oct 2017</a:t>
            </a:r>
            <a:r>
              <a:rPr lang="en-GB" dirty="0"/>
              <a:t>. </a:t>
            </a:r>
          </a:p>
        </p:txBody>
      </p:sp>
      <p:sp>
        <p:nvSpPr>
          <p:cNvPr id="14" name="Rectangle 13"/>
          <p:cNvSpPr/>
          <p:nvPr/>
        </p:nvSpPr>
        <p:spPr>
          <a:xfrm>
            <a:off x="6649301" y="5208635"/>
            <a:ext cx="2583189" cy="1661993"/>
          </a:xfrm>
          <a:prstGeom prst="rect">
            <a:avLst/>
          </a:prstGeom>
        </p:spPr>
        <p:txBody>
          <a:bodyPr wrap="square">
            <a:spAutoFit/>
          </a:bodyPr>
          <a:lstStyle/>
          <a:p>
            <a:endParaRPr lang="en-GB" sz="1200" b="0" i="0" u="none" strike="noStrike" baseline="0" dirty="0" smtClean="0">
              <a:solidFill>
                <a:srgbClr val="000000"/>
              </a:solidFill>
              <a:latin typeface="Arial" panose="020B0604020202020204" pitchFamily="34" charset="0"/>
            </a:endParaRPr>
          </a:p>
          <a:p>
            <a:r>
              <a:rPr lang="en-GB" dirty="0"/>
              <a:t>AMT passes through a wide range of environmental conditions and biogeochemical provinces. </a:t>
            </a:r>
          </a:p>
        </p:txBody>
      </p:sp>
    </p:spTree>
    <p:extLst>
      <p:ext uri="{BB962C8B-B14F-4D97-AF65-F5344CB8AC3E}">
        <p14:creationId xmlns:p14="http://schemas.microsoft.com/office/powerpoint/2010/main" val="3301848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913" y="1343890"/>
            <a:ext cx="4913087" cy="5416868"/>
          </a:xfrm>
          <a:prstGeom prst="rect">
            <a:avLst/>
          </a:prstGeom>
        </p:spPr>
        <p:txBody>
          <a:bodyPr wrap="square">
            <a:spAutoFit/>
          </a:bodyPr>
          <a:lstStyle/>
          <a:p>
            <a:endParaRPr lang="en-GB" sz="1200" b="0" i="0" u="none" strike="noStrike" baseline="0" dirty="0" smtClean="0">
              <a:solidFill>
                <a:srgbClr val="000000"/>
              </a:solidFill>
              <a:latin typeface="Arial" panose="020B0604020202020204" pitchFamily="34" charset="0"/>
            </a:endParaRPr>
          </a:p>
          <a:p>
            <a:r>
              <a:rPr lang="en-GB" b="1" dirty="0"/>
              <a:t>WHAT: </a:t>
            </a:r>
            <a:r>
              <a:rPr lang="en-GB" dirty="0"/>
              <a:t>The FICE will compare – </a:t>
            </a:r>
          </a:p>
          <a:p>
            <a:r>
              <a:rPr lang="en-GB" b="1" i="1" dirty="0"/>
              <a:t>Above Water systems</a:t>
            </a:r>
            <a:r>
              <a:rPr lang="en-GB" dirty="0"/>
              <a:t>: </a:t>
            </a:r>
          </a:p>
          <a:p>
            <a:r>
              <a:rPr lang="en-GB" sz="1700" b="0" i="0" u="none" strike="noStrike" baseline="0" dirty="0" smtClean="0"/>
              <a:t>e.g. </a:t>
            </a:r>
            <a:r>
              <a:rPr lang="en-GB" sz="1700" b="0" i="0" u="none" strike="noStrike" baseline="0" dirty="0" err="1" smtClean="0"/>
              <a:t>SeaPRISM</a:t>
            </a:r>
            <a:r>
              <a:rPr lang="en-GB" sz="1700" b="0" i="0" u="none" strike="noStrike" baseline="0" dirty="0" smtClean="0"/>
              <a:t>, SATLANTIC, TRIOS-RAMSES, TACCS using fixed and floating systems. </a:t>
            </a:r>
          </a:p>
          <a:p>
            <a:r>
              <a:rPr lang="en-GB" b="1" i="1" dirty="0"/>
              <a:t>In water methods: </a:t>
            </a:r>
            <a:endParaRPr lang="en-GB" dirty="0"/>
          </a:p>
          <a:p>
            <a:r>
              <a:rPr lang="en-GB" sz="1700" b="0" i="0" u="none" strike="noStrike" baseline="0" dirty="0" smtClean="0"/>
              <a:t>AAOT &amp; AMT winch &amp; freefall; </a:t>
            </a:r>
          </a:p>
          <a:p>
            <a:r>
              <a:rPr lang="en-GB" sz="1700" b="0" i="0" u="none" strike="noStrike" baseline="0" dirty="0" smtClean="0"/>
              <a:t>AAOT fixed-depth profiles from buoys; Referenced to JCR </a:t>
            </a:r>
            <a:r>
              <a:rPr lang="en-GB" sz="1700" b="0" i="0" u="none" strike="noStrike" baseline="0" dirty="0" err="1" smtClean="0"/>
              <a:t>WiSPER</a:t>
            </a:r>
            <a:r>
              <a:rPr lang="en-GB" sz="1700" b="0" i="0" u="none" strike="noStrike" baseline="0" dirty="0" smtClean="0"/>
              <a:t> system. </a:t>
            </a:r>
          </a:p>
          <a:p>
            <a:r>
              <a:rPr lang="en-GB" b="1" i="1" dirty="0"/>
              <a:t>Uncertainty budgets </a:t>
            </a:r>
            <a:r>
              <a:rPr lang="en-GB" sz="1700" b="0" i="0" u="none" strike="noStrike" baseline="0" dirty="0" smtClean="0"/>
              <a:t>will be quantified for each system and method. The same calibration sources and methods and data processing schemes will be used. </a:t>
            </a:r>
          </a:p>
          <a:p>
            <a:r>
              <a:rPr lang="en-GB" dirty="0"/>
              <a:t>All optical sensors will be inter-calibrated against the same standards and methods prior to the FICE. Uncertainty budgets will be quantified for each system and method. Data analysis will be conducted on centre wavelengths for Sentinel 2 &amp; 3 (400, 412, 442, 510, 560, 620, 665, 673, 681, 708 nm). </a:t>
            </a:r>
          </a:p>
        </p:txBody>
      </p:sp>
      <p:sp>
        <p:nvSpPr>
          <p:cNvPr id="3" name="Rectangle 2"/>
          <p:cNvSpPr/>
          <p:nvPr/>
        </p:nvSpPr>
        <p:spPr>
          <a:xfrm>
            <a:off x="166913" y="974558"/>
            <a:ext cx="4467890" cy="369332"/>
          </a:xfrm>
          <a:prstGeom prst="rect">
            <a:avLst/>
          </a:prstGeom>
        </p:spPr>
        <p:txBody>
          <a:bodyPr wrap="none">
            <a:spAutoFit/>
          </a:bodyPr>
          <a:lstStyle/>
          <a:p>
            <a:r>
              <a:rPr lang="en-GB" b="1" dirty="0" smtClean="0">
                <a:latin typeface="Arial" panose="020B0604020202020204" pitchFamily="34" charset="0"/>
              </a:rPr>
              <a:t>Field Inter-Comparison Exercise (FICE)</a:t>
            </a:r>
            <a:endParaRPr lang="en-GB" b="1" i="0" u="none" strike="noStrike" baseline="0" dirty="0" smtClean="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3271200" y="115682"/>
            <a:ext cx="2370164" cy="67719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210633062"/>
              </p:ext>
            </p:extLst>
          </p:nvPr>
        </p:nvGraphicFramePr>
        <p:xfrm>
          <a:off x="5047342" y="1033059"/>
          <a:ext cx="4064000" cy="5760720"/>
        </p:xfrm>
        <a:graphic>
          <a:graphicData uri="http://schemas.openxmlformats.org/drawingml/2006/table">
            <a:tbl>
              <a:tblPr firstRow="1" bandRow="1">
                <a:tableStyleId>{5C22544A-7EE6-4342-B048-85BDC9FD1C3A}</a:tableStyleId>
              </a:tblPr>
              <a:tblGrid>
                <a:gridCol w="2218871"/>
                <a:gridCol w="947058"/>
                <a:gridCol w="898071"/>
              </a:tblGrid>
              <a:tr h="370840">
                <a:tc>
                  <a:txBody>
                    <a:bodyPr/>
                    <a:lstStyle/>
                    <a:p>
                      <a:r>
                        <a:rPr lang="en-GB" sz="1600" b="1" i="0" u="none" strike="noStrike" kern="1200" baseline="0" dirty="0" smtClean="0">
                          <a:solidFill>
                            <a:schemeClr val="lt1"/>
                          </a:solidFill>
                          <a:latin typeface="+mn-lt"/>
                          <a:ea typeface="+mn-ea"/>
                          <a:cs typeface="+mn-cs"/>
                        </a:rPr>
                        <a:t>Fiducial Reference Measurement </a:t>
                      </a:r>
                      <a:endParaRPr lang="en-GB" sz="1600" dirty="0"/>
                    </a:p>
                  </a:txBody>
                  <a:tcPr/>
                </a:tc>
                <a:tc>
                  <a:txBody>
                    <a:bodyPr/>
                    <a:lstStyle/>
                    <a:p>
                      <a:r>
                        <a:rPr lang="en-GB" sz="1600" dirty="0" smtClean="0"/>
                        <a:t>Abbrev.</a:t>
                      </a:r>
                      <a:endParaRPr lang="en-GB" sz="1600" dirty="0"/>
                    </a:p>
                  </a:txBody>
                  <a:tcPr/>
                </a:tc>
                <a:tc>
                  <a:txBody>
                    <a:bodyPr/>
                    <a:lstStyle/>
                    <a:p>
                      <a:r>
                        <a:rPr lang="en-GB" sz="1600" dirty="0" smtClean="0"/>
                        <a:t>Units</a:t>
                      </a:r>
                      <a:endParaRPr lang="en-GB" sz="1600" dirty="0"/>
                    </a:p>
                  </a:txBody>
                  <a:tcPr/>
                </a:tc>
              </a:tr>
              <a:tr h="370840">
                <a:tc>
                  <a:txBody>
                    <a:bodyPr/>
                    <a:lstStyle/>
                    <a:p>
                      <a:r>
                        <a:rPr lang="en-GB" sz="1400" b="1" i="0" u="none" strike="noStrike" kern="1200" baseline="0" dirty="0" smtClean="0">
                          <a:solidFill>
                            <a:schemeClr val="dk1"/>
                          </a:solidFill>
                          <a:latin typeface="+mn-lt"/>
                          <a:ea typeface="+mn-ea"/>
                          <a:cs typeface="+mn-cs"/>
                        </a:rPr>
                        <a:t>Above water Apparent Optical properties </a:t>
                      </a:r>
                      <a:endParaRPr lang="en-GB" sz="1400" dirty="0"/>
                    </a:p>
                  </a:txBody>
                  <a:tcPr/>
                </a:tc>
                <a:tc>
                  <a:txBody>
                    <a:bodyPr/>
                    <a:lstStyle/>
                    <a:p>
                      <a:r>
                        <a:rPr lang="en-GB" sz="1400" b="0" i="0" u="none" strike="noStrike" kern="1200" baseline="0" dirty="0" smtClean="0">
                          <a:solidFill>
                            <a:schemeClr val="dk1"/>
                          </a:solidFill>
                          <a:latin typeface="+mn-lt"/>
                          <a:ea typeface="+mn-ea"/>
                          <a:cs typeface="+mn-cs"/>
                        </a:rPr>
                        <a:t>AOPs 	</a:t>
                      </a:r>
                    </a:p>
                  </a:txBody>
                  <a:tcPr/>
                </a:tc>
                <a:tc>
                  <a:txBody>
                    <a:bodyPr/>
                    <a:lstStyle/>
                    <a:p>
                      <a:endParaRPr lang="en-GB" sz="1400"/>
                    </a:p>
                  </a:txBody>
                  <a:tcPr/>
                </a:tc>
              </a:tr>
              <a:tr h="370840">
                <a:tc>
                  <a:txBody>
                    <a:bodyPr/>
                    <a:lstStyle/>
                    <a:p>
                      <a:r>
                        <a:rPr lang="en-GB" sz="1400" b="1" i="0" u="none" strike="noStrike" kern="1200" baseline="0" dirty="0" smtClean="0">
                          <a:solidFill>
                            <a:schemeClr val="dk1"/>
                          </a:solidFill>
                          <a:latin typeface="+mn-lt"/>
                          <a:ea typeface="+mn-ea"/>
                          <a:cs typeface="+mn-cs"/>
                        </a:rPr>
                        <a:t>Remote sensing reflectance </a:t>
                      </a:r>
                      <a:endParaRPr lang="en-GB" sz="1400" dirty="0"/>
                    </a:p>
                  </a:txBody>
                  <a:tcPr/>
                </a:tc>
                <a:tc>
                  <a:txBody>
                    <a:bodyPr/>
                    <a:lstStyle/>
                    <a:p>
                      <a:r>
                        <a:rPr lang="en-GB" sz="1400" b="0" i="0" u="none" strike="noStrike" kern="1200" baseline="0" dirty="0" err="1" smtClean="0">
                          <a:solidFill>
                            <a:schemeClr val="dk1"/>
                          </a:solidFill>
                          <a:latin typeface="+mn-lt"/>
                          <a:ea typeface="+mn-ea"/>
                          <a:cs typeface="+mn-cs"/>
                        </a:rPr>
                        <a:t>Rrs</a:t>
                      </a:r>
                      <a:r>
                        <a:rPr lang="en-GB" sz="1400" b="0" i="0" u="none" strike="noStrike" kern="1200" baseline="0" dirty="0" smtClean="0">
                          <a:solidFill>
                            <a:schemeClr val="dk1"/>
                          </a:solidFill>
                          <a:latin typeface="+mn-lt"/>
                          <a:ea typeface="+mn-ea"/>
                          <a:cs typeface="+mn-cs"/>
                        </a:rPr>
                        <a:t>= Lu/Ed </a:t>
                      </a:r>
                      <a:endParaRPr lang="en-GB" sz="1400" dirty="0"/>
                    </a:p>
                  </a:txBody>
                  <a:tcPr/>
                </a:tc>
                <a:tc>
                  <a:txBody>
                    <a:bodyPr/>
                    <a:lstStyle/>
                    <a:p>
                      <a:r>
                        <a:rPr lang="en-GB" sz="1400" dirty="0" smtClean="0"/>
                        <a:t>sr</a:t>
                      </a:r>
                      <a:r>
                        <a:rPr lang="en-GB" sz="1400" baseline="30000" dirty="0" smtClean="0"/>
                        <a:t>-1</a:t>
                      </a:r>
                      <a:endParaRPr lang="en-GB" sz="1400" baseline="30000" dirty="0"/>
                    </a:p>
                  </a:txBody>
                  <a:tcPr/>
                </a:tc>
              </a:tr>
              <a:tr h="370840">
                <a:tc>
                  <a:txBody>
                    <a:bodyPr/>
                    <a:lstStyle/>
                    <a:p>
                      <a:r>
                        <a:rPr lang="en-GB" sz="1400" b="1" i="0" u="none" strike="noStrike" kern="1200" baseline="0" dirty="0" smtClean="0">
                          <a:solidFill>
                            <a:schemeClr val="dk1"/>
                          </a:solidFill>
                          <a:latin typeface="+mn-lt"/>
                          <a:ea typeface="+mn-ea"/>
                          <a:cs typeface="+mn-cs"/>
                        </a:rPr>
                        <a:t>Normalised water leaving radiance </a:t>
                      </a:r>
                      <a:r>
                        <a:rPr lang="en-GB" sz="1400" b="0" i="0" u="none" strike="noStrike" kern="1200" baseline="0" dirty="0" smtClean="0">
                          <a:solidFill>
                            <a:schemeClr val="dk1"/>
                          </a:solidFill>
                          <a:latin typeface="+mn-lt"/>
                          <a:ea typeface="+mn-ea"/>
                          <a:cs typeface="+mn-cs"/>
                        </a:rPr>
                        <a:t>	</a:t>
                      </a:r>
                    </a:p>
                  </a:txBody>
                  <a:tcPr/>
                </a:tc>
                <a:tc>
                  <a:txBody>
                    <a:bodyPr/>
                    <a:lstStyle/>
                    <a:p>
                      <a:r>
                        <a:rPr lang="en-GB" sz="1400" b="0" i="0" u="none" strike="noStrike" kern="1200" baseline="0" dirty="0" err="1" smtClean="0">
                          <a:solidFill>
                            <a:schemeClr val="dk1"/>
                          </a:solidFill>
                          <a:latin typeface="+mn-lt"/>
                          <a:ea typeface="+mn-ea"/>
                          <a:cs typeface="+mn-cs"/>
                        </a:rPr>
                        <a:t>nLw</a:t>
                      </a:r>
                      <a:r>
                        <a:rPr lang="en-GB" sz="1400" b="0" i="0" u="none" strike="noStrike" kern="1200" baseline="0" dirty="0" smtClean="0">
                          <a:solidFill>
                            <a:schemeClr val="dk1"/>
                          </a:solidFill>
                          <a:latin typeface="+mn-lt"/>
                          <a:ea typeface="+mn-ea"/>
                          <a:cs typeface="+mn-cs"/>
                        </a:rPr>
                        <a:t> 	</a:t>
                      </a:r>
                    </a:p>
                  </a:txBody>
                  <a:tcPr/>
                </a:tc>
                <a:tc>
                  <a:txBody>
                    <a:bodyPr/>
                    <a:lstStyle/>
                    <a:p>
                      <a:r>
                        <a:rPr lang="en-GB" sz="1400" dirty="0" err="1" smtClean="0"/>
                        <a:t>mW</a:t>
                      </a:r>
                      <a:r>
                        <a:rPr lang="en-GB" sz="1400" dirty="0" smtClean="0"/>
                        <a:t> cm</a:t>
                      </a:r>
                      <a:r>
                        <a:rPr lang="en-GB" sz="1400" baseline="30000" dirty="0" smtClean="0"/>
                        <a:t>-1</a:t>
                      </a:r>
                      <a:r>
                        <a:rPr lang="en-GB" sz="1400" dirty="0" smtClean="0"/>
                        <a:t> mm</a:t>
                      </a:r>
                      <a:r>
                        <a:rPr lang="en-GB" sz="1400" baseline="30000" dirty="0" smtClean="0"/>
                        <a:t>-1</a:t>
                      </a:r>
                      <a:r>
                        <a:rPr lang="en-GB" sz="1400" dirty="0" smtClean="0"/>
                        <a:t> sr</a:t>
                      </a:r>
                      <a:r>
                        <a:rPr lang="en-GB" sz="1400" baseline="30000" dirty="0" smtClean="0"/>
                        <a:t>-1</a:t>
                      </a:r>
                      <a:endParaRPr lang="en-GB" sz="1400" baseline="30000" dirty="0"/>
                    </a:p>
                  </a:txBody>
                  <a:tcPr/>
                </a:tc>
              </a:tr>
              <a:tr h="370840">
                <a:tc>
                  <a:txBody>
                    <a:bodyPr/>
                    <a:lstStyle/>
                    <a:p>
                      <a:r>
                        <a:rPr lang="en-GB" sz="1400" b="1" i="0" u="none" strike="noStrike" kern="1200" baseline="0" dirty="0" smtClean="0">
                          <a:solidFill>
                            <a:schemeClr val="dk1"/>
                          </a:solidFill>
                          <a:latin typeface="+mn-lt"/>
                          <a:ea typeface="+mn-ea"/>
                          <a:cs typeface="+mn-cs"/>
                        </a:rPr>
                        <a:t>In water Apparent Optical properties</a:t>
                      </a:r>
                      <a:endParaRPr lang="en-GB" sz="1400" dirty="0"/>
                    </a:p>
                  </a:txBody>
                  <a:tcPr/>
                </a:tc>
                <a:tc>
                  <a:txBody>
                    <a:bodyPr/>
                    <a:lstStyle/>
                    <a:p>
                      <a:r>
                        <a:rPr lang="en-GB" sz="1400" b="0" i="0" u="none" strike="noStrike" kern="1200" baseline="0" dirty="0" smtClean="0">
                          <a:solidFill>
                            <a:schemeClr val="dk1"/>
                          </a:solidFill>
                          <a:latin typeface="+mn-lt"/>
                          <a:ea typeface="+mn-ea"/>
                          <a:cs typeface="+mn-cs"/>
                        </a:rPr>
                        <a:t>AOPs 	</a:t>
                      </a:r>
                    </a:p>
                  </a:txBody>
                  <a:tcPr/>
                </a:tc>
                <a:tc>
                  <a:txBody>
                    <a:bodyPr/>
                    <a:lstStyle/>
                    <a:p>
                      <a:endParaRPr lang="en-GB" sz="1400" dirty="0"/>
                    </a:p>
                  </a:txBody>
                  <a:tcPr/>
                </a:tc>
              </a:tr>
              <a:tr h="370840">
                <a:tc>
                  <a:txBody>
                    <a:bodyPr/>
                    <a:lstStyle/>
                    <a:p>
                      <a:r>
                        <a:rPr lang="en-GB" sz="1400" b="1" i="0" u="none" strike="noStrike" kern="1200" baseline="0" dirty="0" smtClean="0">
                          <a:solidFill>
                            <a:schemeClr val="dk1"/>
                          </a:solidFill>
                          <a:latin typeface="+mn-lt"/>
                          <a:ea typeface="+mn-ea"/>
                          <a:cs typeface="+mn-cs"/>
                        </a:rPr>
                        <a:t>Photosynthetically active radiation </a:t>
                      </a:r>
                      <a:r>
                        <a:rPr lang="en-GB" sz="1400" b="0" i="0" u="none" strike="noStrike" kern="1200" baseline="0" dirty="0" smtClean="0">
                          <a:solidFill>
                            <a:schemeClr val="dk1"/>
                          </a:solidFill>
                          <a:latin typeface="+mn-lt"/>
                          <a:ea typeface="+mn-ea"/>
                          <a:cs typeface="+mn-cs"/>
                        </a:rPr>
                        <a:t>	</a:t>
                      </a:r>
                    </a:p>
                  </a:txBody>
                  <a:tcPr/>
                </a:tc>
                <a:tc>
                  <a:txBody>
                    <a:bodyPr/>
                    <a:lstStyle/>
                    <a:p>
                      <a:r>
                        <a:rPr lang="en-GB" sz="1400" b="0" i="0" u="none" strike="noStrike" kern="1200" baseline="0" dirty="0" smtClean="0">
                          <a:solidFill>
                            <a:schemeClr val="dk1"/>
                          </a:solidFill>
                          <a:latin typeface="+mn-lt"/>
                          <a:ea typeface="+mn-ea"/>
                          <a:cs typeface="+mn-cs"/>
                        </a:rPr>
                        <a:t>PAR 	</a:t>
                      </a:r>
                    </a:p>
                  </a:txBody>
                  <a:tcPr/>
                </a:tc>
                <a:tc>
                  <a:txBody>
                    <a:bodyPr/>
                    <a:lstStyle/>
                    <a:p>
                      <a:r>
                        <a:rPr lang="en-GB" sz="1400" dirty="0" err="1" smtClean="0"/>
                        <a:t>mE</a:t>
                      </a:r>
                      <a:r>
                        <a:rPr lang="en-GB" sz="1400" dirty="0" smtClean="0"/>
                        <a:t> m</a:t>
                      </a:r>
                      <a:r>
                        <a:rPr lang="en-GB" sz="1400" baseline="30000" dirty="0" smtClean="0"/>
                        <a:t>-2</a:t>
                      </a:r>
                      <a:r>
                        <a:rPr lang="en-GB" sz="1400" dirty="0" smtClean="0"/>
                        <a:t> s</a:t>
                      </a:r>
                      <a:r>
                        <a:rPr lang="en-GB" sz="1400" baseline="30000" dirty="0" smtClean="0"/>
                        <a:t>-1</a:t>
                      </a:r>
                      <a:endParaRPr lang="en-GB" sz="1400" baseline="30000" dirty="0"/>
                    </a:p>
                  </a:txBody>
                  <a:tcPr/>
                </a:tc>
              </a:tr>
              <a:tr h="370840">
                <a:tc>
                  <a:txBody>
                    <a:bodyPr/>
                    <a:lstStyle/>
                    <a:p>
                      <a:r>
                        <a:rPr lang="en-GB" sz="1400" b="1" i="0" u="none" strike="noStrike" kern="1200" baseline="0" dirty="0" smtClean="0">
                          <a:solidFill>
                            <a:schemeClr val="dk1"/>
                          </a:solidFill>
                          <a:latin typeface="+mn-lt"/>
                          <a:ea typeface="+mn-ea"/>
                          <a:cs typeface="+mn-cs"/>
                        </a:rPr>
                        <a:t>Attenuation coefficient </a:t>
                      </a:r>
                      <a:r>
                        <a:rPr lang="en-GB" sz="1400" b="0" i="0" u="none" strike="noStrike" kern="1200" baseline="0" dirty="0" smtClean="0">
                          <a:solidFill>
                            <a:schemeClr val="dk1"/>
                          </a:solidFill>
                          <a:latin typeface="+mn-lt"/>
                          <a:ea typeface="+mn-ea"/>
                          <a:cs typeface="+mn-cs"/>
                        </a:rPr>
                        <a:t>	</a:t>
                      </a:r>
                    </a:p>
                  </a:txBody>
                  <a:tcPr/>
                </a:tc>
                <a:tc>
                  <a:txBody>
                    <a:bodyPr/>
                    <a:lstStyle/>
                    <a:p>
                      <a:r>
                        <a:rPr lang="en-GB" sz="1400" b="0" i="0" u="none" strike="noStrike" kern="1200" baseline="0" dirty="0" err="1" smtClean="0">
                          <a:solidFill>
                            <a:schemeClr val="dk1"/>
                          </a:solidFill>
                          <a:latin typeface="+mn-lt"/>
                          <a:ea typeface="+mn-ea"/>
                          <a:cs typeface="+mn-cs"/>
                        </a:rPr>
                        <a:t>Kd</a:t>
                      </a:r>
                      <a:r>
                        <a:rPr lang="en-GB" sz="1400" b="0" i="0" u="none" strike="noStrike" kern="1200" baseline="0" dirty="0" smtClean="0">
                          <a:solidFill>
                            <a:schemeClr val="dk1"/>
                          </a:solidFill>
                          <a:latin typeface="+mn-lt"/>
                          <a:ea typeface="+mn-ea"/>
                          <a:cs typeface="+mn-cs"/>
                        </a:rPr>
                        <a:t> 	</a:t>
                      </a:r>
                    </a:p>
                  </a:txBody>
                  <a:tcPr/>
                </a:tc>
                <a:tc>
                  <a:txBody>
                    <a:bodyPr/>
                    <a:lstStyle/>
                    <a:p>
                      <a:r>
                        <a:rPr lang="en-GB" sz="1400" dirty="0" smtClean="0"/>
                        <a:t>m</a:t>
                      </a:r>
                      <a:r>
                        <a:rPr lang="en-GB" sz="1400" baseline="30000" dirty="0" smtClean="0"/>
                        <a:t>-1</a:t>
                      </a:r>
                      <a:endParaRPr lang="en-GB" sz="1400" baseline="30000" dirty="0"/>
                    </a:p>
                  </a:txBody>
                  <a:tcPr/>
                </a:tc>
              </a:tr>
              <a:tr h="370840">
                <a:tc>
                  <a:txBody>
                    <a:bodyPr/>
                    <a:lstStyle/>
                    <a:p>
                      <a:r>
                        <a:rPr lang="en-GB" sz="1400" b="1" i="0" u="none" strike="noStrike" kern="1200" baseline="0" dirty="0" smtClean="0">
                          <a:solidFill>
                            <a:schemeClr val="dk1"/>
                          </a:solidFill>
                          <a:latin typeface="+mn-lt"/>
                          <a:ea typeface="+mn-ea"/>
                          <a:cs typeface="+mn-cs"/>
                        </a:rPr>
                        <a:t>Euphotic depth </a:t>
                      </a:r>
                      <a:r>
                        <a:rPr lang="en-GB" sz="1400" b="0" i="0" u="none" strike="noStrike" kern="1200" baseline="0" dirty="0" smtClean="0">
                          <a:solidFill>
                            <a:schemeClr val="dk1"/>
                          </a:solidFill>
                          <a:latin typeface="+mn-lt"/>
                          <a:ea typeface="+mn-ea"/>
                          <a:cs typeface="+mn-cs"/>
                        </a:rPr>
                        <a:t>	</a:t>
                      </a:r>
                    </a:p>
                  </a:txBody>
                  <a:tcPr/>
                </a:tc>
                <a:tc>
                  <a:txBody>
                    <a:bodyPr/>
                    <a:lstStyle/>
                    <a:p>
                      <a:r>
                        <a:rPr lang="en-GB" sz="1400" b="0" i="0" u="none" strike="noStrike" kern="1200" baseline="0" dirty="0" err="1" smtClean="0">
                          <a:solidFill>
                            <a:schemeClr val="dk1"/>
                          </a:solidFill>
                          <a:latin typeface="+mn-lt"/>
                          <a:ea typeface="+mn-ea"/>
                          <a:cs typeface="+mn-cs"/>
                        </a:rPr>
                        <a:t>Zeu</a:t>
                      </a:r>
                      <a:r>
                        <a:rPr lang="en-GB" sz="1400" b="0" i="0" u="none" strike="noStrike" kern="1200" baseline="0" dirty="0" smtClean="0">
                          <a:solidFill>
                            <a:schemeClr val="dk1"/>
                          </a:solidFill>
                          <a:latin typeface="+mn-lt"/>
                          <a:ea typeface="+mn-ea"/>
                          <a:cs typeface="+mn-cs"/>
                        </a:rPr>
                        <a:t> 	</a:t>
                      </a:r>
                    </a:p>
                  </a:txBody>
                  <a:tcPr/>
                </a:tc>
                <a:tc>
                  <a:txBody>
                    <a:bodyPr/>
                    <a:lstStyle/>
                    <a:p>
                      <a:r>
                        <a:rPr lang="en-GB" sz="1400" dirty="0" smtClean="0"/>
                        <a:t>m</a:t>
                      </a:r>
                      <a:endParaRPr lang="en-GB" sz="1400" dirty="0"/>
                    </a:p>
                  </a:txBody>
                  <a:tcPr/>
                </a:tc>
              </a:tr>
              <a:tr h="370840">
                <a:tc>
                  <a:txBody>
                    <a:bodyPr/>
                    <a:lstStyle/>
                    <a:p>
                      <a:r>
                        <a:rPr lang="en-GB" sz="1400" b="1" i="0" u="none" strike="noStrike" kern="1200" baseline="0" dirty="0" err="1" smtClean="0">
                          <a:solidFill>
                            <a:schemeClr val="dk1"/>
                          </a:solidFill>
                          <a:latin typeface="+mn-lt"/>
                          <a:ea typeface="+mn-ea"/>
                          <a:cs typeface="+mn-cs"/>
                        </a:rPr>
                        <a:t>Downwelling</a:t>
                      </a:r>
                      <a:r>
                        <a:rPr lang="en-GB" sz="1400" b="1" i="0" u="none" strike="noStrike" kern="1200" baseline="0" dirty="0" smtClean="0">
                          <a:solidFill>
                            <a:schemeClr val="dk1"/>
                          </a:solidFill>
                          <a:latin typeface="+mn-lt"/>
                          <a:ea typeface="+mn-ea"/>
                          <a:cs typeface="+mn-cs"/>
                        </a:rPr>
                        <a:t> Irradiance </a:t>
                      </a:r>
                      <a:r>
                        <a:rPr lang="en-GB" sz="1400" b="0" i="0" u="none" strike="noStrike" kern="1200" baseline="0" dirty="0" smtClean="0">
                          <a:solidFill>
                            <a:schemeClr val="dk1"/>
                          </a:solidFill>
                          <a:latin typeface="+mn-lt"/>
                          <a:ea typeface="+mn-ea"/>
                          <a:cs typeface="+mn-cs"/>
                        </a:rPr>
                        <a:t>	</a:t>
                      </a:r>
                    </a:p>
                  </a:txBody>
                  <a:tcPr/>
                </a:tc>
                <a:tc>
                  <a:txBody>
                    <a:bodyPr/>
                    <a:lstStyle/>
                    <a:p>
                      <a:r>
                        <a:rPr lang="en-GB" sz="1400" b="0" i="0" u="none" strike="noStrike" kern="1200" baseline="0" dirty="0" smtClean="0">
                          <a:solidFill>
                            <a:schemeClr val="dk1"/>
                          </a:solidFill>
                          <a:latin typeface="+mn-lt"/>
                          <a:ea typeface="+mn-ea"/>
                          <a:cs typeface="+mn-cs"/>
                        </a:rPr>
                        <a:t>Ed 	</a:t>
                      </a:r>
                    </a:p>
                  </a:txBody>
                  <a:tcPr/>
                </a:tc>
                <a:tc>
                  <a:txBody>
                    <a:bodyPr/>
                    <a:lstStyle/>
                    <a:p>
                      <a:r>
                        <a:rPr lang="en-GB" sz="1400" dirty="0" err="1" smtClean="0"/>
                        <a:t>mW</a:t>
                      </a:r>
                      <a:r>
                        <a:rPr lang="en-GB" sz="1400" dirty="0" smtClean="0"/>
                        <a:t> cm</a:t>
                      </a:r>
                      <a:r>
                        <a:rPr lang="en-GB" sz="1400" baseline="30000" dirty="0" smtClean="0"/>
                        <a:t>-1</a:t>
                      </a:r>
                      <a:r>
                        <a:rPr lang="en-GB" sz="1400" dirty="0" smtClean="0"/>
                        <a:t> mm</a:t>
                      </a:r>
                      <a:r>
                        <a:rPr lang="en-GB" sz="1400" baseline="30000" dirty="0" smtClean="0"/>
                        <a:t>-1</a:t>
                      </a:r>
                      <a:endParaRPr lang="en-GB" sz="1400" baseline="30000" dirty="0"/>
                    </a:p>
                  </a:txBody>
                  <a:tcPr/>
                </a:tc>
              </a:tr>
              <a:tr h="370840">
                <a:tc>
                  <a:txBody>
                    <a:bodyPr/>
                    <a:lstStyle/>
                    <a:p>
                      <a:r>
                        <a:rPr lang="en-GB" sz="1400" b="1" i="0" u="none" strike="noStrike" kern="1200" baseline="0" dirty="0" smtClean="0">
                          <a:solidFill>
                            <a:schemeClr val="dk1"/>
                          </a:solidFill>
                          <a:latin typeface="+mn-lt"/>
                          <a:ea typeface="+mn-ea"/>
                          <a:cs typeface="+mn-cs"/>
                        </a:rPr>
                        <a:t>Upwelling radiance </a:t>
                      </a:r>
                      <a:r>
                        <a:rPr lang="en-GB" sz="1400" b="0" i="0" u="none" strike="noStrike" kern="1200" baseline="0" dirty="0" smtClean="0">
                          <a:solidFill>
                            <a:schemeClr val="dk1"/>
                          </a:solidFill>
                          <a:latin typeface="+mn-lt"/>
                          <a:ea typeface="+mn-ea"/>
                          <a:cs typeface="+mn-cs"/>
                        </a:rPr>
                        <a:t>	</a:t>
                      </a:r>
                    </a:p>
                  </a:txBody>
                  <a:tcPr/>
                </a:tc>
                <a:tc>
                  <a:txBody>
                    <a:bodyPr/>
                    <a:lstStyle/>
                    <a:p>
                      <a:r>
                        <a:rPr lang="en-GB" sz="1400" dirty="0" smtClean="0"/>
                        <a:t>Lu</a:t>
                      </a:r>
                      <a:endParaRPr lang="en-GB" sz="1400" dirty="0"/>
                    </a:p>
                  </a:txBody>
                  <a:tcPr/>
                </a:tc>
                <a:tc>
                  <a:txBody>
                    <a:bodyPr/>
                    <a:lstStyle/>
                    <a:p>
                      <a:r>
                        <a:rPr lang="en-GB" sz="1400" dirty="0" err="1" smtClean="0"/>
                        <a:t>mW</a:t>
                      </a:r>
                      <a:r>
                        <a:rPr lang="en-GB" sz="1400" dirty="0" smtClean="0"/>
                        <a:t> cm</a:t>
                      </a:r>
                      <a:r>
                        <a:rPr lang="en-GB" sz="1400" baseline="30000" dirty="0" smtClean="0"/>
                        <a:t>-1</a:t>
                      </a:r>
                      <a:r>
                        <a:rPr lang="en-GB" sz="1400" dirty="0" smtClean="0"/>
                        <a:t> mm</a:t>
                      </a:r>
                      <a:r>
                        <a:rPr lang="en-GB" sz="1400" baseline="30000" dirty="0" smtClean="0"/>
                        <a:t>-1</a:t>
                      </a:r>
                      <a:endParaRPr lang="en-GB" sz="1400" baseline="30000" dirty="0"/>
                    </a:p>
                  </a:txBody>
                  <a:tcPr/>
                </a:tc>
              </a:tr>
              <a:tr h="370840">
                <a:tc>
                  <a:txBody>
                    <a:bodyPr/>
                    <a:lstStyle/>
                    <a:p>
                      <a:r>
                        <a:rPr lang="en-GB" sz="1400" b="1" i="0" u="none" strike="noStrike" kern="1200" baseline="0" dirty="0" smtClean="0">
                          <a:solidFill>
                            <a:schemeClr val="dk1"/>
                          </a:solidFill>
                          <a:latin typeface="+mn-lt"/>
                          <a:ea typeface="+mn-ea"/>
                          <a:cs typeface="+mn-cs"/>
                        </a:rPr>
                        <a:t>Upwelling irradiance </a:t>
                      </a:r>
                      <a:r>
                        <a:rPr lang="en-GB" sz="1400" b="0" i="0" u="none" strike="noStrike" kern="1200" baseline="0" dirty="0" smtClean="0">
                          <a:solidFill>
                            <a:schemeClr val="dk1"/>
                          </a:solidFill>
                          <a:latin typeface="+mn-lt"/>
                          <a:ea typeface="+mn-ea"/>
                          <a:cs typeface="+mn-cs"/>
                        </a:rPr>
                        <a:t>	</a:t>
                      </a:r>
                    </a:p>
                  </a:txBody>
                  <a:tcPr/>
                </a:tc>
                <a:tc>
                  <a:txBody>
                    <a:bodyPr/>
                    <a:lstStyle/>
                    <a:p>
                      <a:r>
                        <a:rPr lang="en-GB" sz="1400" dirty="0" err="1" smtClean="0"/>
                        <a:t>Eu</a:t>
                      </a:r>
                      <a:endParaRPr lang="en-GB" sz="1400" dirty="0"/>
                    </a:p>
                  </a:txBody>
                  <a:tcPr/>
                </a:tc>
                <a:tc>
                  <a:txBody>
                    <a:bodyPr/>
                    <a:lstStyle/>
                    <a:p>
                      <a:r>
                        <a:rPr lang="en-GB" sz="1400" dirty="0" err="1" smtClean="0"/>
                        <a:t>mW</a:t>
                      </a:r>
                      <a:r>
                        <a:rPr lang="en-GB" sz="1400" dirty="0" smtClean="0"/>
                        <a:t> cm</a:t>
                      </a:r>
                      <a:r>
                        <a:rPr lang="en-GB" sz="1400" baseline="30000" dirty="0" smtClean="0"/>
                        <a:t>-1</a:t>
                      </a:r>
                      <a:r>
                        <a:rPr lang="en-GB" sz="1400" dirty="0" smtClean="0"/>
                        <a:t> mm</a:t>
                      </a:r>
                      <a:r>
                        <a:rPr lang="en-GB" sz="1400" baseline="30000" dirty="0" smtClean="0"/>
                        <a:t>-1</a:t>
                      </a:r>
                      <a:endParaRPr lang="en-GB" sz="1400" baseline="30000" dirty="0"/>
                    </a:p>
                  </a:txBody>
                  <a:tcPr/>
                </a:tc>
              </a:tr>
            </a:tbl>
          </a:graphicData>
        </a:graphic>
      </p:graphicFrame>
    </p:spTree>
    <p:extLst>
      <p:ext uri="{BB962C8B-B14F-4D97-AF65-F5344CB8AC3E}">
        <p14:creationId xmlns:p14="http://schemas.microsoft.com/office/powerpoint/2010/main" val="3516807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3271200" y="115682"/>
            <a:ext cx="2370164" cy="677190"/>
          </a:xfrm>
          <a:prstGeom prst="rect">
            <a:avLst/>
          </a:prstGeom>
        </p:spPr>
      </p:pic>
      <p:sp>
        <p:nvSpPr>
          <p:cNvPr id="5" name="TextBox 4"/>
          <p:cNvSpPr txBox="1"/>
          <p:nvPr/>
        </p:nvSpPr>
        <p:spPr>
          <a:xfrm>
            <a:off x="751107" y="965200"/>
            <a:ext cx="7511142" cy="5152693"/>
          </a:xfrm>
          <a:prstGeom prst="rect">
            <a:avLst/>
          </a:prstGeom>
          <a:noFill/>
        </p:spPr>
        <p:txBody>
          <a:bodyPr wrap="square" rtlCol="0">
            <a:spAutoFit/>
          </a:bodyPr>
          <a:lstStyle/>
          <a:p>
            <a:r>
              <a:rPr lang="en-GB" sz="2000" b="1" dirty="0" smtClean="0"/>
              <a:t>Summary</a:t>
            </a:r>
          </a:p>
          <a:p>
            <a:endParaRPr lang="en-GB" dirty="0" smtClean="0"/>
          </a:p>
          <a:p>
            <a:pPr marL="285750" indent="-285750">
              <a:spcAft>
                <a:spcPts val="700"/>
              </a:spcAft>
              <a:buFont typeface="Arial" panose="020B0604020202020204" pitchFamily="34" charset="0"/>
              <a:buChar char="•"/>
            </a:pPr>
            <a:r>
              <a:rPr lang="en-GB" dirty="0" smtClean="0"/>
              <a:t>Main aim is </a:t>
            </a:r>
            <a:r>
              <a:rPr lang="en-GB" dirty="0"/>
              <a:t>t</a:t>
            </a:r>
            <a:r>
              <a:rPr lang="et-EE" dirty="0" smtClean="0">
                <a:latin typeface="+mn-lt"/>
              </a:rPr>
              <a:t>o establish and maintain SI traceability of ground-based Fiducial Reference Measurements (FRM) for satellite ocean colour radiometry (OCR).</a:t>
            </a:r>
            <a:endParaRPr lang="en-GB" dirty="0" smtClean="0">
              <a:latin typeface="+mn-lt"/>
            </a:endParaRPr>
          </a:p>
          <a:p>
            <a:pPr marL="285750" indent="-285750">
              <a:spcAft>
                <a:spcPts val="700"/>
              </a:spcAft>
              <a:buFont typeface="Arial" panose="020B0604020202020204" pitchFamily="34" charset="0"/>
              <a:buChar char="•"/>
            </a:pPr>
            <a:r>
              <a:rPr lang="en-GB" dirty="0" smtClean="0"/>
              <a:t>FRM4SOC </a:t>
            </a:r>
            <a:r>
              <a:rPr lang="en-GB" dirty="0"/>
              <a:t>will work towards ensuring that the ESA Sentinel satellite measurements of ocean colour (MSI on Sentinel 2 and OLCI on Sentinel 3) are of the highest quality possible and </a:t>
            </a:r>
            <a:r>
              <a:rPr lang="en-GB" dirty="0" smtClean="0"/>
              <a:t>set </a:t>
            </a:r>
            <a:r>
              <a:rPr lang="en-GB" dirty="0"/>
              <a:t>up the protocols for an </a:t>
            </a:r>
            <a:r>
              <a:rPr lang="en-GB" dirty="0" smtClean="0"/>
              <a:t>international ongoing </a:t>
            </a:r>
            <a:r>
              <a:rPr lang="en-GB" dirty="0"/>
              <a:t>reference measurement system for </a:t>
            </a:r>
            <a:r>
              <a:rPr lang="en-GB" dirty="0" smtClean="0"/>
              <a:t>the validation of satellite </a:t>
            </a:r>
            <a:r>
              <a:rPr lang="en-GB" dirty="0"/>
              <a:t>ocean </a:t>
            </a:r>
            <a:r>
              <a:rPr lang="en-GB" dirty="0" smtClean="0"/>
              <a:t>colour.</a:t>
            </a:r>
          </a:p>
          <a:p>
            <a:pPr marL="285750" indent="-285750">
              <a:spcAft>
                <a:spcPts val="700"/>
              </a:spcAft>
              <a:buFont typeface="Arial" panose="020B0604020202020204" pitchFamily="34" charset="0"/>
              <a:buChar char="•"/>
            </a:pPr>
            <a:r>
              <a:rPr lang="en-GB" dirty="0" smtClean="0"/>
              <a:t>The project is running from June2016 until end of 2018 (30 months).</a:t>
            </a:r>
          </a:p>
          <a:p>
            <a:pPr marL="285750" indent="-285750">
              <a:spcAft>
                <a:spcPts val="700"/>
              </a:spcAft>
              <a:buFont typeface="Arial" panose="020B0604020202020204" pitchFamily="34" charset="0"/>
              <a:buChar char="•"/>
            </a:pPr>
            <a:r>
              <a:rPr lang="en-GB" dirty="0" smtClean="0"/>
              <a:t>3 internationally open </a:t>
            </a:r>
            <a:r>
              <a:rPr lang="en-GB" dirty="0" err="1" smtClean="0"/>
              <a:t>intercomparison</a:t>
            </a:r>
            <a:r>
              <a:rPr lang="en-GB" dirty="0" smtClean="0"/>
              <a:t> </a:t>
            </a:r>
            <a:r>
              <a:rPr lang="en-GB" dirty="0" err="1" smtClean="0"/>
              <a:t>excercises</a:t>
            </a:r>
            <a:r>
              <a:rPr lang="en-GB" dirty="0" smtClean="0"/>
              <a:t>:</a:t>
            </a:r>
          </a:p>
          <a:p>
            <a:pPr marL="742950" lvl="1" indent="-285750">
              <a:spcAft>
                <a:spcPts val="700"/>
              </a:spcAft>
              <a:buFont typeface="Wingdings" panose="05000000000000000000" pitchFamily="2" charset="2"/>
              <a:buChar char="Ø"/>
            </a:pPr>
            <a:r>
              <a:rPr lang="en-GB" dirty="0" smtClean="0"/>
              <a:t>LCE-1 for radiance and irradiance calibration sources – April 2017</a:t>
            </a:r>
          </a:p>
          <a:p>
            <a:pPr marL="742950" lvl="1" indent="-285750">
              <a:spcAft>
                <a:spcPts val="700"/>
              </a:spcAft>
              <a:buFont typeface="Wingdings" panose="05000000000000000000" pitchFamily="2" charset="2"/>
              <a:buChar char="Ø"/>
            </a:pPr>
            <a:r>
              <a:rPr lang="en-GB" dirty="0" smtClean="0"/>
              <a:t>LCE-2 for  ocean colour radiometers – May 2017</a:t>
            </a:r>
          </a:p>
          <a:p>
            <a:pPr marL="742950" lvl="1" indent="-285750">
              <a:spcAft>
                <a:spcPts val="700"/>
              </a:spcAft>
              <a:buFont typeface="Wingdings" panose="05000000000000000000" pitchFamily="2" charset="2"/>
              <a:buChar char="Ø"/>
            </a:pPr>
            <a:r>
              <a:rPr lang="en-GB" dirty="0" smtClean="0"/>
              <a:t>Field </a:t>
            </a:r>
            <a:r>
              <a:rPr lang="en-GB" dirty="0" err="1" smtClean="0"/>
              <a:t>intercomparison</a:t>
            </a:r>
            <a:r>
              <a:rPr lang="en-GB" dirty="0" smtClean="0"/>
              <a:t> exercise – June-October 2017 (limited space)</a:t>
            </a:r>
          </a:p>
          <a:p>
            <a:pPr marL="285750" indent="-285750">
              <a:spcAft>
                <a:spcPts val="700"/>
              </a:spcAft>
              <a:buFont typeface="Arial" panose="020B0604020202020204" pitchFamily="34" charset="0"/>
              <a:buChar char="•"/>
            </a:pPr>
            <a:r>
              <a:rPr lang="en-GB" dirty="0" smtClean="0"/>
              <a:t>Of high CEOS-WGCV relevance </a:t>
            </a:r>
            <a:endParaRPr lang="en-GB" dirty="0"/>
          </a:p>
        </p:txBody>
      </p:sp>
    </p:spTree>
    <p:extLst>
      <p:ext uri="{BB962C8B-B14F-4D97-AF65-F5344CB8AC3E}">
        <p14:creationId xmlns:p14="http://schemas.microsoft.com/office/powerpoint/2010/main" val="4038263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3772"/>
            <a:ext cx="7772400" cy="5508172"/>
          </a:xfrm>
        </p:spPr>
        <p:txBody>
          <a:bodyPr anchor="t" anchorCtr="0">
            <a:normAutofit fontScale="90000"/>
          </a:bodyPr>
          <a:lstStyle/>
          <a:p>
            <a:pPr algn="l"/>
            <a:r>
              <a:rPr lang="en-GB" sz="2700" b="1" dirty="0" smtClean="0">
                <a:latin typeface="+mn-lt"/>
              </a:rPr>
              <a:t>Outline</a:t>
            </a:r>
            <a:r>
              <a:rPr lang="et-EE" sz="2000" dirty="0">
                <a:latin typeface="+mn-lt"/>
              </a:rPr>
              <a:t/>
            </a:r>
            <a:br>
              <a:rPr lang="et-EE" sz="2000" dirty="0">
                <a:latin typeface="+mn-lt"/>
              </a:rPr>
            </a:br>
            <a:r>
              <a:rPr lang="en-GB" sz="2000" dirty="0" smtClean="0">
                <a:latin typeface="+mn-lt"/>
              </a:rPr>
              <a:t/>
            </a:r>
            <a:br>
              <a:rPr lang="en-GB" sz="2000" dirty="0" smtClean="0">
                <a:latin typeface="+mn-lt"/>
              </a:rPr>
            </a:br>
            <a:r>
              <a:rPr lang="et-EE" sz="2000" b="1" dirty="0" smtClean="0">
                <a:latin typeface="+mn-lt"/>
              </a:rPr>
              <a:t>Main </a:t>
            </a:r>
            <a:r>
              <a:rPr lang="et-EE" sz="2000" b="1" dirty="0">
                <a:latin typeface="+mn-lt"/>
              </a:rPr>
              <a:t>aim of FRM4SOC:</a:t>
            </a:r>
            <a:br>
              <a:rPr lang="et-EE" sz="2000" b="1" dirty="0">
                <a:latin typeface="+mn-lt"/>
              </a:rPr>
            </a:br>
            <a:r>
              <a:rPr lang="en-GB" sz="2000" b="1" dirty="0" smtClean="0">
                <a:latin typeface="+mn-lt"/>
              </a:rPr>
              <a:t/>
            </a:r>
            <a:br>
              <a:rPr lang="en-GB" sz="2000" b="1" dirty="0" smtClean="0">
                <a:latin typeface="+mn-lt"/>
              </a:rPr>
            </a:br>
            <a:r>
              <a:rPr lang="et-EE" sz="2000" dirty="0" smtClean="0">
                <a:latin typeface="+mn-lt"/>
              </a:rPr>
              <a:t>To </a:t>
            </a:r>
            <a:r>
              <a:rPr lang="et-EE" sz="2000" dirty="0">
                <a:latin typeface="+mn-lt"/>
              </a:rPr>
              <a:t>establish and maintain SI traceability of ground-based Fiducial Reference Measurements (FRM) for satellite ocean colour radiometry (OCR).</a:t>
            </a:r>
            <a:br>
              <a:rPr lang="et-EE" sz="2000" dirty="0">
                <a:latin typeface="+mn-lt"/>
              </a:rPr>
            </a:br>
            <a:r>
              <a:rPr lang="en-GB" sz="2000" dirty="0" smtClean="0">
                <a:latin typeface="+mn-lt"/>
              </a:rPr>
              <a:t/>
            </a:r>
            <a:br>
              <a:rPr lang="en-GB" sz="2000" dirty="0" smtClean="0">
                <a:latin typeface="+mn-lt"/>
              </a:rPr>
            </a:br>
            <a:r>
              <a:rPr lang="et-EE" sz="2000" b="1" dirty="0" smtClean="0">
                <a:latin typeface="+mn-lt"/>
              </a:rPr>
              <a:t>Specific </a:t>
            </a:r>
            <a:r>
              <a:rPr lang="et-EE" sz="2000" b="1" dirty="0">
                <a:latin typeface="+mn-lt"/>
              </a:rPr>
              <a:t>Objectives:</a:t>
            </a:r>
            <a:br>
              <a:rPr lang="et-EE" sz="2000" b="1" dirty="0">
                <a:latin typeface="+mn-lt"/>
              </a:rPr>
            </a:br>
            <a:r>
              <a:rPr lang="en-GB" sz="2000" b="1" dirty="0" smtClean="0">
                <a:latin typeface="+mn-lt"/>
              </a:rPr>
              <a:t/>
            </a:r>
            <a:br>
              <a:rPr lang="en-GB" sz="2000" b="1" dirty="0" smtClean="0">
                <a:latin typeface="+mn-lt"/>
              </a:rPr>
            </a:br>
            <a:r>
              <a:rPr lang="en-GB" sz="2000" dirty="0" smtClean="0">
                <a:latin typeface="+mn-lt"/>
              </a:rPr>
              <a:t>a. </a:t>
            </a:r>
            <a:r>
              <a:rPr lang="et-EE" sz="2000" dirty="0" smtClean="0">
                <a:latin typeface="+mn-lt"/>
              </a:rPr>
              <a:t>Develop</a:t>
            </a:r>
            <a:r>
              <a:rPr lang="et-EE" sz="2000" dirty="0">
                <a:latin typeface="+mn-lt"/>
              </a:rPr>
              <a:t>, document, implement and report OCR measurement </a:t>
            </a:r>
            <a:r>
              <a:rPr lang="et-EE" sz="2000" dirty="0" smtClean="0">
                <a:latin typeface="+mn-lt"/>
              </a:rPr>
              <a:t>procedures </a:t>
            </a:r>
            <a:r>
              <a:rPr lang="et-EE" sz="2000" dirty="0">
                <a:latin typeface="+mn-lt"/>
              </a:rPr>
              <a:t>and protocols. It shall design, document and </a:t>
            </a:r>
            <a:r>
              <a:rPr lang="et-EE" sz="2000" dirty="0" smtClean="0">
                <a:latin typeface="+mn-lt"/>
              </a:rPr>
              <a:t>implement both </a:t>
            </a:r>
            <a:r>
              <a:rPr lang="et-EE" sz="2000" dirty="0">
                <a:latin typeface="+mn-lt"/>
              </a:rPr>
              <a:t>laboratory and field inter-comparison </a:t>
            </a:r>
            <a:r>
              <a:rPr lang="et-EE" sz="2000" dirty="0" smtClean="0">
                <a:latin typeface="+mn-lt"/>
              </a:rPr>
              <a:t>experiments </a:t>
            </a:r>
            <a:r>
              <a:rPr lang="et-EE" sz="2000" dirty="0">
                <a:latin typeface="+mn-lt"/>
              </a:rPr>
              <a:t>for FRM OCR </a:t>
            </a:r>
            <a:r>
              <a:rPr lang="et-EE" sz="2000" dirty="0" smtClean="0">
                <a:latin typeface="+mn-lt"/>
              </a:rPr>
              <a:t>radiometers </a:t>
            </a:r>
            <a:r>
              <a:rPr lang="et-EE" sz="2000" dirty="0">
                <a:latin typeface="+mn-lt"/>
              </a:rPr>
              <a:t>to verify their </a:t>
            </a:r>
            <a:r>
              <a:rPr lang="et-EE" sz="2000" dirty="0" smtClean="0">
                <a:latin typeface="+mn-lt"/>
              </a:rPr>
              <a:t>FRM</a:t>
            </a:r>
            <a:r>
              <a:rPr lang="en-GB" sz="2000" dirty="0" smtClean="0">
                <a:latin typeface="+mn-lt"/>
              </a:rPr>
              <a:t> </a:t>
            </a:r>
            <a:r>
              <a:rPr lang="et-EE" sz="2000" dirty="0" smtClean="0">
                <a:latin typeface="+mn-lt"/>
              </a:rPr>
              <a:t>status</a:t>
            </a:r>
            <a:r>
              <a:rPr lang="en-GB" sz="2000" dirty="0" smtClean="0">
                <a:latin typeface="+mn-lt"/>
              </a:rPr>
              <a:t> to help support of CEOS WGCV</a:t>
            </a:r>
            <a:r>
              <a:rPr lang="et-EE" sz="2000" dirty="0" smtClean="0">
                <a:latin typeface="+mn-lt"/>
              </a:rPr>
              <a:t>.</a:t>
            </a:r>
            <a:r>
              <a:rPr lang="et-EE" sz="2000" dirty="0">
                <a:latin typeface="+mn-lt"/>
              </a:rPr>
              <a:t/>
            </a:r>
            <a:br>
              <a:rPr lang="et-EE" sz="2000" dirty="0">
                <a:latin typeface="+mn-lt"/>
              </a:rPr>
            </a:br>
            <a:r>
              <a:rPr lang="en-GB" sz="2000" dirty="0">
                <a:latin typeface="+mn-lt"/>
              </a:rPr>
              <a:t>b</a:t>
            </a:r>
            <a:r>
              <a:rPr lang="en-GB" sz="2000" dirty="0" smtClean="0">
                <a:latin typeface="+mn-lt"/>
              </a:rPr>
              <a:t>. </a:t>
            </a:r>
            <a:r>
              <a:rPr lang="et-EE" sz="2000" dirty="0" smtClean="0">
                <a:latin typeface="+mn-lt"/>
              </a:rPr>
              <a:t>International </a:t>
            </a:r>
            <a:r>
              <a:rPr lang="et-EE" sz="2000" dirty="0">
                <a:latin typeface="+mn-lt"/>
              </a:rPr>
              <a:t>coordination activities to define next generation of </a:t>
            </a:r>
            <a:r>
              <a:rPr lang="et-EE" sz="2000" dirty="0" smtClean="0">
                <a:latin typeface="+mn-lt"/>
              </a:rPr>
              <a:t>Ocean </a:t>
            </a:r>
            <a:r>
              <a:rPr lang="et-EE" sz="2000" dirty="0">
                <a:latin typeface="+mn-lt"/>
              </a:rPr>
              <a:t>Colour vicarious calibration/adjustment </a:t>
            </a:r>
            <a:r>
              <a:rPr lang="et-EE" sz="2000" dirty="0" smtClean="0">
                <a:latin typeface="+mn-lt"/>
              </a:rPr>
              <a:t>infrastructure</a:t>
            </a:r>
            <a:r>
              <a:rPr lang="en-GB" sz="2000" dirty="0" smtClean="0">
                <a:latin typeface="+mn-lt"/>
              </a:rPr>
              <a:t> (FRM4SOC workshop)</a:t>
            </a:r>
            <a:r>
              <a:rPr lang="et-EE" sz="2000" dirty="0" smtClean="0">
                <a:latin typeface="+mn-lt"/>
              </a:rPr>
              <a:t>.</a:t>
            </a:r>
            <a:r>
              <a:rPr lang="en-GB" sz="2000" dirty="0" smtClean="0">
                <a:latin typeface="+mn-lt"/>
              </a:rPr>
              <a:t/>
            </a:r>
            <a:br>
              <a:rPr lang="en-GB" sz="2000" dirty="0" smtClean="0">
                <a:latin typeface="+mn-lt"/>
              </a:rPr>
            </a:br>
            <a:r>
              <a:rPr lang="et-EE" sz="2000" dirty="0">
                <a:latin typeface="+mn-lt"/>
              </a:rPr>
              <a:t/>
            </a:r>
            <a:br>
              <a:rPr lang="et-EE" sz="2000" dirty="0">
                <a:latin typeface="+mn-lt"/>
              </a:rPr>
            </a:br>
            <a:r>
              <a:rPr lang="et-EE" sz="2000" b="1" dirty="0">
                <a:latin typeface="+mn-lt"/>
              </a:rPr>
              <a:t>Three types of </a:t>
            </a:r>
            <a:r>
              <a:rPr lang="en-GB" sz="2000" b="1" dirty="0" smtClean="0">
                <a:latin typeface="+mn-lt"/>
              </a:rPr>
              <a:t>internationally open </a:t>
            </a:r>
            <a:r>
              <a:rPr lang="et-EE" sz="2000" b="1" dirty="0" smtClean="0">
                <a:latin typeface="+mn-lt"/>
              </a:rPr>
              <a:t>intercomparison </a:t>
            </a:r>
            <a:r>
              <a:rPr lang="et-EE" sz="2000" b="1" dirty="0">
                <a:latin typeface="+mn-lt"/>
              </a:rPr>
              <a:t>exercises:</a:t>
            </a:r>
            <a:br>
              <a:rPr lang="et-EE" sz="2000" b="1" dirty="0">
                <a:latin typeface="+mn-lt"/>
              </a:rPr>
            </a:br>
            <a:r>
              <a:rPr lang="en-GB" sz="2000" b="1" dirty="0" smtClean="0">
                <a:latin typeface="+mn-lt"/>
              </a:rPr>
              <a:t/>
            </a:r>
            <a:br>
              <a:rPr lang="en-GB" sz="2000" b="1" dirty="0" smtClean="0">
                <a:latin typeface="+mn-lt"/>
              </a:rPr>
            </a:br>
            <a:r>
              <a:rPr lang="en-GB" sz="2000" dirty="0" smtClean="0">
                <a:latin typeface="+mn-lt"/>
              </a:rPr>
              <a:t>1. </a:t>
            </a:r>
            <a:r>
              <a:rPr lang="et-EE" sz="2000" dirty="0" smtClean="0">
                <a:latin typeface="+mn-lt"/>
              </a:rPr>
              <a:t>LCE-1 </a:t>
            </a:r>
            <a:r>
              <a:rPr lang="et-EE" sz="2000" dirty="0">
                <a:latin typeface="+mn-lt"/>
              </a:rPr>
              <a:t>For OCR Radiance and Irradiance Calibration Sources</a:t>
            </a:r>
            <a:br>
              <a:rPr lang="et-EE" sz="2000" dirty="0">
                <a:latin typeface="+mn-lt"/>
              </a:rPr>
            </a:br>
            <a:r>
              <a:rPr lang="en-GB" sz="2000" dirty="0">
                <a:latin typeface="+mn-lt"/>
              </a:rPr>
              <a:t>2</a:t>
            </a:r>
            <a:r>
              <a:rPr lang="en-GB" sz="2000" dirty="0" smtClean="0">
                <a:latin typeface="+mn-lt"/>
              </a:rPr>
              <a:t>. </a:t>
            </a:r>
            <a:r>
              <a:rPr lang="et-EE" sz="2000" dirty="0" smtClean="0">
                <a:latin typeface="+mn-lt"/>
              </a:rPr>
              <a:t>LCE-2 </a:t>
            </a:r>
            <a:r>
              <a:rPr lang="et-EE" sz="2000" dirty="0">
                <a:latin typeface="+mn-lt"/>
              </a:rPr>
              <a:t>For OCR Calibration</a:t>
            </a:r>
            <a:br>
              <a:rPr lang="et-EE" sz="2000" dirty="0">
                <a:latin typeface="+mn-lt"/>
              </a:rPr>
            </a:br>
            <a:r>
              <a:rPr lang="en-GB" sz="2000" dirty="0">
                <a:latin typeface="+mn-lt"/>
              </a:rPr>
              <a:t>3</a:t>
            </a:r>
            <a:r>
              <a:rPr lang="en-GB" sz="2000" dirty="0" smtClean="0">
                <a:latin typeface="+mn-lt"/>
              </a:rPr>
              <a:t>. </a:t>
            </a:r>
            <a:r>
              <a:rPr lang="et-EE" sz="2000" dirty="0" smtClean="0">
                <a:latin typeface="+mn-lt"/>
              </a:rPr>
              <a:t>FICE </a:t>
            </a:r>
            <a:r>
              <a:rPr lang="et-EE" sz="2000" dirty="0">
                <a:latin typeface="+mn-lt"/>
              </a:rPr>
              <a:t>for OCR field </a:t>
            </a:r>
            <a:r>
              <a:rPr lang="et-EE" sz="2000" dirty="0" smtClean="0">
                <a:latin typeface="+mn-lt"/>
              </a:rPr>
              <a:t>measurements</a:t>
            </a:r>
            <a:r>
              <a:rPr lang="en-GB" sz="2000" dirty="0" smtClean="0">
                <a:latin typeface="+mn-lt"/>
              </a:rPr>
              <a:t/>
            </a:r>
            <a:br>
              <a:rPr lang="en-GB" sz="2000" dirty="0" smtClean="0">
                <a:latin typeface="+mn-lt"/>
              </a:rPr>
            </a:br>
            <a:r>
              <a:rPr lang="en-GB" sz="2000" dirty="0" smtClean="0">
                <a:latin typeface="+mn-lt"/>
              </a:rPr>
              <a:t>(End-to-end uncertainty evaluation for FRM4SOC carried out by NPL)</a:t>
            </a:r>
            <a:r>
              <a:rPr lang="et-EE" sz="2000" dirty="0">
                <a:latin typeface="+mn-lt"/>
              </a:rPr>
              <a:t/>
            </a:r>
            <a:br>
              <a:rPr lang="et-EE" sz="2000" dirty="0">
                <a:latin typeface="+mn-lt"/>
              </a:rPr>
            </a:br>
            <a:endParaRPr lang="et-EE" sz="2000" dirty="0">
              <a:latin typeface="+mn-lt"/>
            </a:endParaRPr>
          </a:p>
        </p:txBody>
      </p:sp>
      <p:pic>
        <p:nvPicPr>
          <p:cNvPr id="28" name="Picture 27"/>
          <p:cNvPicPr>
            <a:picLocks noChangeAspect="1"/>
          </p:cNvPicPr>
          <p:nvPr/>
        </p:nvPicPr>
        <p:blipFill>
          <a:blip r:embed="rId2"/>
          <a:stretch>
            <a:fillRect/>
          </a:stretch>
        </p:blipFill>
        <p:spPr>
          <a:xfrm>
            <a:off x="3271200" y="115682"/>
            <a:ext cx="2370164" cy="677190"/>
          </a:xfrm>
          <a:prstGeom prst="rect">
            <a:avLst/>
          </a:prstGeom>
        </p:spPr>
      </p:pic>
    </p:spTree>
    <p:extLst>
      <p:ext uri="{BB962C8B-B14F-4D97-AF65-F5344CB8AC3E}">
        <p14:creationId xmlns:p14="http://schemas.microsoft.com/office/powerpoint/2010/main" val="876004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857026" y="1075902"/>
            <a:ext cx="7616222" cy="5146403"/>
            <a:chOff x="857026" y="845771"/>
            <a:chExt cx="7616222" cy="5146403"/>
          </a:xfrm>
        </p:grpSpPr>
        <p:grpSp>
          <p:nvGrpSpPr>
            <p:cNvPr id="61" name="Group 60"/>
            <p:cNvGrpSpPr/>
            <p:nvPr/>
          </p:nvGrpSpPr>
          <p:grpSpPr>
            <a:xfrm>
              <a:off x="872140" y="855959"/>
              <a:ext cx="7601108" cy="5136214"/>
              <a:chOff x="872140" y="855959"/>
              <a:chExt cx="7601108" cy="5136214"/>
            </a:xfrm>
          </p:grpSpPr>
          <p:sp>
            <p:nvSpPr>
              <p:cNvPr id="29" name="Tekstiväli 2"/>
              <p:cNvSpPr txBox="1">
                <a:spLocks noChangeArrowheads="1"/>
              </p:cNvSpPr>
              <p:nvPr/>
            </p:nvSpPr>
            <p:spPr bwMode="auto">
              <a:xfrm rot="10800000" flipV="1">
                <a:off x="908305" y="5534296"/>
                <a:ext cx="7549821" cy="457877"/>
              </a:xfrm>
              <a:prstGeom prst="rect">
                <a:avLst/>
              </a:prstGeom>
              <a:solidFill>
                <a:schemeClr val="accent1">
                  <a:lumMod val="50000"/>
                </a:schemeClr>
              </a:solidFill>
              <a:ln w="57150">
                <a:solidFill>
                  <a:schemeClr val="accent1">
                    <a:lumMod val="50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WP700: </a:t>
                </a: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Management</a:t>
                </a:r>
                <a:b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Riho Vendt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kstiväli 2"/>
              <p:cNvSpPr txBox="1">
                <a:spLocks noChangeArrowheads="1"/>
              </p:cNvSpPr>
              <p:nvPr/>
            </p:nvSpPr>
            <p:spPr bwMode="auto">
              <a:xfrm rot="10800000" flipV="1">
                <a:off x="872396" y="1788193"/>
                <a:ext cx="7585743" cy="2219431"/>
              </a:xfrm>
              <a:prstGeom prst="rect">
                <a:avLst/>
              </a:prstGeom>
              <a:solidFill>
                <a:srgbClr val="0070C0"/>
              </a:solidFill>
              <a:ln w="9525">
                <a:solidFill>
                  <a:schemeClr val="accent1">
                    <a:lumMod val="50000"/>
                  </a:schemeClr>
                </a:solidFill>
                <a:miter lim="800000"/>
                <a:headEnd/>
                <a:tailEnd/>
              </a:ln>
            </p:spPr>
            <p:txBody>
              <a:bodyPr rot="0" vert="horz" wrap="square" lIns="91440" tIns="45720" rIns="91440" bIns="45720" anchor="t" anchorCtr="0">
                <a:noAutofit/>
              </a:bodyPr>
              <a:lstStyle/>
              <a:p>
                <a:pPr>
                  <a:lnSpc>
                    <a:spcPct val="107000"/>
                  </a:lnSpc>
                  <a:spcAft>
                    <a:spcPts val="0"/>
                  </a:spcAft>
                </a:pP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SI-traceable Laboratory inter-comparison experiment for FRM OCR and reference irradiance/radiance calibration targets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kstiväli 2"/>
              <p:cNvSpPr txBox="1">
                <a:spLocks noChangeArrowheads="1"/>
              </p:cNvSpPr>
              <p:nvPr/>
            </p:nvSpPr>
            <p:spPr bwMode="auto">
              <a:xfrm rot="10800000" flipV="1">
                <a:off x="1011767" y="2898629"/>
                <a:ext cx="7338744" cy="501120"/>
              </a:xfrm>
              <a:prstGeom prst="rect">
                <a:avLst/>
              </a:prstGeom>
              <a:solidFill>
                <a:schemeClr val="accent1">
                  <a:lumMod val="75000"/>
                </a:schemeClr>
              </a:solidFill>
              <a:ln w="9525">
                <a:solidFill>
                  <a:schemeClr val="accent1">
                    <a:lumMod val="50000"/>
                  </a:schemeClr>
                </a:solidFill>
                <a:miter lim="800000"/>
                <a:headEnd/>
                <a:tailEnd/>
              </a:ln>
            </p:spPr>
            <p:txBody>
              <a:bodyPr rot="0" vert="horz" wrap="square" lIns="91440" tIns="45720" rIns="91440" bIns="45720" anchor="t" anchorCtr="0">
                <a:noAutofit/>
              </a:bodyPr>
              <a:lstStyle/>
              <a:p>
                <a:pPr marR="298450">
                  <a:lnSpc>
                    <a:spcPct val="107000"/>
                  </a:lnSpc>
                  <a:spcAft>
                    <a:spcPts val="800"/>
                  </a:spcAft>
                </a:pPr>
                <a:r>
                  <a:rPr lang="et-E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WP302: </a:t>
                </a: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Verification of FRM </a:t>
                </a: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OCR</a:t>
                </a:r>
                <a:b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Joel Kuusk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kstiväli 2"/>
              <p:cNvSpPr txBox="1">
                <a:spLocks noChangeArrowheads="1"/>
              </p:cNvSpPr>
              <p:nvPr/>
            </p:nvSpPr>
            <p:spPr bwMode="auto">
              <a:xfrm rot="10800000" flipV="1">
                <a:off x="1011768" y="2301276"/>
                <a:ext cx="7338744" cy="531404"/>
              </a:xfrm>
              <a:prstGeom prst="rect">
                <a:avLst/>
              </a:prstGeom>
              <a:solidFill>
                <a:schemeClr val="accent1">
                  <a:lumMod val="75000"/>
                </a:schemeClr>
              </a:solidFill>
              <a:ln w="9525">
                <a:solidFill>
                  <a:schemeClr val="accent1">
                    <a:lumMod val="50000"/>
                  </a:schemeClr>
                </a:solidFill>
                <a:miter lim="800000"/>
                <a:headEnd/>
                <a:tailEnd/>
              </a:ln>
            </p:spPr>
            <p:txBody>
              <a:bodyPr rot="0" vert="horz" wrap="square" lIns="91440" tIns="45720" rIns="91440" bIns="45720" anchor="t" anchorCtr="0">
                <a:noAutofit/>
              </a:bodyPr>
              <a:lstStyle/>
              <a:p>
                <a:pPr marR="428625">
                  <a:lnSpc>
                    <a:spcPct val="107000"/>
                  </a:lnSpc>
                  <a:spcAft>
                    <a:spcPts val="0"/>
                  </a:spcAft>
                </a:pPr>
                <a:r>
                  <a:rPr lang="et-E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WP301: </a:t>
                </a: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Verification of reference  </a:t>
                </a: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irradiance </a:t>
                </a: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and radiance </a:t>
                </a: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sources</a:t>
                </a:r>
                <a:b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Andrew Banks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kstiväli 2"/>
              <p:cNvSpPr txBox="1">
                <a:spLocks noChangeArrowheads="1"/>
              </p:cNvSpPr>
              <p:nvPr/>
            </p:nvSpPr>
            <p:spPr bwMode="auto">
              <a:xfrm rot="10800000" flipV="1">
                <a:off x="872392" y="3984062"/>
                <a:ext cx="7585743" cy="476168"/>
              </a:xfrm>
              <a:prstGeom prst="rect">
                <a:avLst/>
              </a:prstGeom>
              <a:solidFill>
                <a:srgbClr val="996600"/>
              </a:solidFill>
              <a:ln w="9525">
                <a:solidFill>
                  <a:schemeClr val="accent1">
                    <a:lumMod val="50000"/>
                  </a:schemeClr>
                </a:solidFill>
                <a:miter lim="800000"/>
                <a:headEnd/>
                <a:tailEnd/>
              </a:ln>
            </p:spPr>
            <p:txBody>
              <a:bodyPr rot="0" vert="horz" wrap="square" lIns="91440" tIns="45720" rIns="91440" bIns="45720" anchor="t" anchorCtr="0">
                <a:noAutofit/>
              </a:bodyPr>
              <a:lstStyle/>
              <a:p>
                <a:pPr marR="1112520">
                  <a:lnSpc>
                    <a:spcPct val="107000"/>
                  </a:lnSpc>
                  <a:spcAft>
                    <a:spcPts val="0"/>
                  </a:spcAft>
                </a:pPr>
                <a:r>
                  <a:rPr lang="et-E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WP400: </a:t>
                </a: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OC FRM Field </a:t>
                </a: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Inter-comparison experiments</a:t>
                </a:r>
                <a:b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Gavin </a:t>
                </a:r>
                <a:r>
                  <a:rPr lang="en-GB" sz="1400" dirty="0" err="1"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Tilstone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kstiväli 2"/>
              <p:cNvSpPr txBox="1">
                <a:spLocks noChangeArrowheads="1"/>
              </p:cNvSpPr>
              <p:nvPr/>
            </p:nvSpPr>
            <p:spPr bwMode="auto">
              <a:xfrm rot="10800000" flipV="1">
                <a:off x="1011763" y="3445970"/>
                <a:ext cx="7338745" cy="517408"/>
              </a:xfrm>
              <a:prstGeom prst="rect">
                <a:avLst/>
              </a:prstGeom>
              <a:solidFill>
                <a:schemeClr val="accent1">
                  <a:lumMod val="75000"/>
                </a:schemeClr>
              </a:solidFill>
              <a:ln w="9525">
                <a:solidFill>
                  <a:schemeClr val="accent1">
                    <a:lumMod val="50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t-E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WP303: </a:t>
                </a:r>
                <a:r>
                  <a:rPr lang="en-GB"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Uncertainty Budgets for FRM </a:t>
                </a:r>
                <a:r>
                  <a:rPr lang="en-GB" sz="1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OCR</a:t>
                </a:r>
                <a:br>
                  <a:rPr lang="en-GB" sz="1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1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Andrew Banks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kstiväli 2"/>
              <p:cNvSpPr txBox="1">
                <a:spLocks noChangeArrowheads="1"/>
              </p:cNvSpPr>
              <p:nvPr/>
            </p:nvSpPr>
            <p:spPr bwMode="auto">
              <a:xfrm rot="10800000" flipV="1">
                <a:off x="872391" y="4440261"/>
                <a:ext cx="7585743" cy="527111"/>
              </a:xfrm>
              <a:prstGeom prst="rect">
                <a:avLst/>
              </a:prstGeom>
              <a:solidFill>
                <a:schemeClr val="accent6">
                  <a:lumMod val="75000"/>
                </a:schemeClr>
              </a:solidFill>
              <a:ln w="9525">
                <a:solidFill>
                  <a:schemeClr val="accent1">
                    <a:lumMod val="50000"/>
                  </a:schemeClr>
                </a:solidFill>
                <a:miter lim="800000"/>
                <a:headEnd/>
                <a:tailEnd/>
              </a:ln>
            </p:spPr>
            <p:txBody>
              <a:bodyPr rot="0" vert="horz" wrap="square" lIns="91440" tIns="45720" rIns="91440" bIns="45720" anchor="t" anchorCtr="0">
                <a:noAutofit/>
              </a:bodyPr>
              <a:lstStyle/>
              <a:p>
                <a:pPr marL="627063" indent="-627063">
                  <a:lnSpc>
                    <a:spcPct val="107000"/>
                  </a:lnSpc>
                  <a:spcAft>
                    <a:spcPts val="0"/>
                  </a:spcAft>
                </a:pPr>
                <a:r>
                  <a:rPr lang="et-E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WP500: </a:t>
                </a: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Options and approaches to the long-term vicarious adjustment </a:t>
                </a: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of </a:t>
                </a:r>
                <a:b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Sentinel- </a:t>
                </a: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OLCI &amp; MSI A/B/C and D </a:t>
                </a: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instruments | </a:t>
                </a:r>
                <a:r>
                  <a:rPr lang="en-GB" sz="1400" dirty="0" err="1"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Cristophe</a:t>
                </a: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Lerebourg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kstiväli 2"/>
              <p:cNvSpPr txBox="1">
                <a:spLocks noChangeArrowheads="1"/>
              </p:cNvSpPr>
              <p:nvPr/>
            </p:nvSpPr>
            <p:spPr bwMode="auto">
              <a:xfrm rot="10800000" flipV="1">
                <a:off x="872140" y="4973586"/>
                <a:ext cx="7601108" cy="554375"/>
              </a:xfrm>
              <a:prstGeom prst="rect">
                <a:avLst/>
              </a:prstGeom>
              <a:solidFill>
                <a:srgbClr val="CC3300"/>
              </a:solidFill>
              <a:ln w="9525">
                <a:solidFill>
                  <a:schemeClr val="accent1">
                    <a:lumMod val="50000"/>
                  </a:schemeClr>
                </a:solidFill>
                <a:miter lim="800000"/>
                <a:headEnd/>
                <a:tailEnd/>
              </a:ln>
            </p:spPr>
            <p:txBody>
              <a:bodyPr rot="0" vert="horz" wrap="square" lIns="91440" tIns="108000" rIns="91440" bIns="45720" anchor="t" anchorCtr="0">
                <a:noAutofit/>
              </a:bodyPr>
              <a:lstStyle/>
              <a:p>
                <a:pPr>
                  <a:lnSpc>
                    <a:spcPct val="107000"/>
                  </a:lnSpc>
                  <a:spcAft>
                    <a:spcPts val="800"/>
                  </a:spcAft>
                </a:pPr>
                <a:r>
                  <a:rPr lang="et-E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WP600: </a:t>
                </a: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Final Workshop and </a:t>
                </a: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Reporting</a:t>
                </a:r>
                <a:b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Riho Vendt &amp; Andrew Banks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kstiväli 2"/>
              <p:cNvSpPr txBox="1">
                <a:spLocks noChangeArrowheads="1"/>
              </p:cNvSpPr>
              <p:nvPr/>
            </p:nvSpPr>
            <p:spPr bwMode="auto">
              <a:xfrm rot="10800000" flipV="1">
                <a:off x="872452" y="1313416"/>
                <a:ext cx="7585743" cy="462222"/>
              </a:xfrm>
              <a:prstGeom prst="rect">
                <a:avLst/>
              </a:prstGeom>
              <a:solidFill>
                <a:srgbClr val="7030A0"/>
              </a:solidFill>
              <a:ln w="9525">
                <a:solidFill>
                  <a:schemeClr val="accent1">
                    <a:lumMod val="50000"/>
                  </a:schemeClr>
                </a:solidFill>
                <a:miter lim="800000"/>
                <a:headEnd/>
                <a:tailEnd/>
              </a:ln>
            </p:spPr>
            <p:txBody>
              <a:bodyPr rot="0" vert="horz" wrap="square" lIns="91440" tIns="45720" rIns="91440" bIns="45720" anchor="t" anchorCtr="0">
                <a:noAutofit/>
              </a:bodyPr>
              <a:lstStyle/>
              <a:p>
                <a:pPr>
                  <a:lnSpc>
                    <a:spcPct val="107000"/>
                  </a:lnSpc>
                  <a:spcAft>
                    <a:spcPts val="800"/>
                  </a:spcAft>
                </a:pPr>
                <a:r>
                  <a:rPr lang="et-E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WP200: </a:t>
                </a: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OCR FRM Description, Measurement Procedures and </a:t>
                </a: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Protocols</a:t>
                </a:r>
                <a:b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Kevin Ruddick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6353" y="2360557"/>
                <a:ext cx="1174750" cy="434079"/>
              </a:xfrm>
              <a:prstGeom prst="rect">
                <a:avLst/>
              </a:prstGeom>
              <a:solidFill>
                <a:schemeClr val="bg1"/>
              </a:solidFill>
              <a:ln>
                <a:solidFill>
                  <a:schemeClr val="accent1">
                    <a:lumMod val="50000"/>
                  </a:schemeClr>
                </a:solidFill>
              </a:ln>
            </p:spPr>
          </p:pic>
          <p:pic>
            <p:nvPicPr>
              <p:cNvPr id="22" name="Picture 21" descr="C:\Users\Riho\Documents\Vipi\OBS\Projektid\ESA - FRM4SOC - AO8500\Graphic Images\obs-eng-valgel.jpg"/>
              <p:cNvPicPr>
                <a:picLocks noChangeAspect="1"/>
              </p:cNvPicPr>
              <p:nvPr/>
            </p:nvPicPr>
            <p:blipFill rotWithShape="1">
              <a:blip r:embed="rId3">
                <a:extLst>
                  <a:ext uri="{28A0092B-C50C-407E-A947-70E740481C1C}">
                    <a14:useLocalDpi xmlns:a14="http://schemas.microsoft.com/office/drawing/2010/main" val="0"/>
                  </a:ext>
                </a:extLst>
              </a:blip>
              <a:srcRect l="7146" t="21353" r="18766" b="19891"/>
              <a:stretch/>
            </p:blipFill>
            <p:spPr bwMode="auto">
              <a:xfrm>
                <a:off x="6934603" y="2965418"/>
                <a:ext cx="1206500" cy="372745"/>
              </a:xfrm>
              <a:prstGeom prst="rect">
                <a:avLst/>
              </a:prstGeom>
              <a:noFill/>
              <a:ln>
                <a:solidFill>
                  <a:schemeClr val="accent1">
                    <a:lumMod val="50000"/>
                  </a:schemeClr>
                </a:solidFill>
              </a:ln>
              <a:extLst>
                <a:ext uri="{53640926-AAD7-44D8-BBD7-CCE9431645EC}">
                  <a14:shadowObscured xmlns:a14="http://schemas.microsoft.com/office/drawing/2010/main"/>
                </a:ext>
              </a:extLst>
            </p:spPr>
          </p:pic>
          <p:pic>
            <p:nvPicPr>
              <p:cNvPr id="28" name="Picture 27" descr="C:\Users\Riho\Documents\Vipi\OBS\Projektid\ESA - FRM4SOC - AO8500\Graphic Images\logo_cmyk_RBINS.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4376" y="1350797"/>
                <a:ext cx="1206500" cy="369570"/>
              </a:xfrm>
              <a:prstGeom prst="rect">
                <a:avLst/>
              </a:prstGeom>
              <a:noFill/>
              <a:ln>
                <a:solidFill>
                  <a:schemeClr val="accent1">
                    <a:lumMod val="50000"/>
                  </a:schemeClr>
                </a:solidFill>
              </a:ln>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603" y="3492813"/>
                <a:ext cx="1174750" cy="434079"/>
              </a:xfrm>
              <a:prstGeom prst="rect">
                <a:avLst/>
              </a:prstGeom>
              <a:solidFill>
                <a:schemeClr val="bg1"/>
              </a:solidFill>
              <a:ln>
                <a:solidFill>
                  <a:schemeClr val="accent1">
                    <a:lumMod val="50000"/>
                  </a:schemeClr>
                </a:solidFill>
              </a:ln>
            </p:spPr>
          </p:pic>
          <p:sp>
            <p:nvSpPr>
              <p:cNvPr id="30" name="Tekstiväli 2"/>
              <p:cNvSpPr txBox="1">
                <a:spLocks noChangeArrowheads="1"/>
              </p:cNvSpPr>
              <p:nvPr/>
            </p:nvSpPr>
            <p:spPr bwMode="auto">
              <a:xfrm rot="10800000" flipV="1">
                <a:off x="872455" y="855959"/>
                <a:ext cx="7585742" cy="447299"/>
              </a:xfrm>
              <a:prstGeom prst="rect">
                <a:avLst/>
              </a:prstGeom>
              <a:solidFill>
                <a:schemeClr val="accent3">
                  <a:lumMod val="50000"/>
                </a:schemeClr>
              </a:solidFill>
              <a:ln w="9525">
                <a:solidFill>
                  <a:schemeClr val="accent1">
                    <a:lumMod val="50000"/>
                  </a:schemeClr>
                </a:solidFill>
                <a:miter lim="800000"/>
                <a:headEnd/>
                <a:tailEnd/>
              </a:ln>
            </p:spPr>
            <p:txBody>
              <a:bodyPr rot="0" vert="horz" wrap="square" lIns="91440" tIns="45720" rIns="91440" bIns="45720" anchor="t" anchorCtr="0">
                <a:noAutofit/>
              </a:bodyPr>
              <a:lstStyle/>
              <a:p>
                <a:pPr>
                  <a:lnSpc>
                    <a:spcPct val="107000"/>
                  </a:lnSpc>
                  <a:spcAft>
                    <a:spcPts val="0"/>
                  </a:spcAft>
                </a:pPr>
                <a:r>
                  <a:rPr lang="et-E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WP100:</a:t>
                </a:r>
                <a:r>
                  <a:rPr lang="et-EE"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Communication, Outreach </a:t>
                </a:r>
                <a:r>
                  <a:rPr lang="en-GB" sz="14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and Promotion</a:t>
                </a:r>
              </a:p>
              <a:p>
                <a:pPr>
                  <a:lnSpc>
                    <a:spcPct val="107000"/>
                  </a:lnSpc>
                  <a:spcAft>
                    <a:spcPts val="0"/>
                  </a:spcAft>
                </a:pPr>
                <a:r>
                  <a:rPr lang="en-GB" sz="1400"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Tiia Lillemaa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8" name="Picture 47" descr="C:\Users\Riho\Documents\Vipi\OBS\Projektid\ESA - FRM4SOC - AO8500\Graphic Images\obs-eng-valgel.jpg"/>
              <p:cNvPicPr>
                <a:picLocks noChangeAspect="1"/>
              </p:cNvPicPr>
              <p:nvPr/>
            </p:nvPicPr>
            <p:blipFill rotWithShape="1">
              <a:blip r:embed="rId3">
                <a:extLst>
                  <a:ext uri="{28A0092B-C50C-407E-A947-70E740481C1C}">
                    <a14:useLocalDpi xmlns:a14="http://schemas.microsoft.com/office/drawing/2010/main" val="0"/>
                  </a:ext>
                </a:extLst>
              </a:blip>
              <a:srcRect l="7146" t="21353" r="18766" b="19891"/>
              <a:stretch/>
            </p:blipFill>
            <p:spPr bwMode="auto">
              <a:xfrm>
                <a:off x="6904375" y="895958"/>
                <a:ext cx="1206500" cy="372745"/>
              </a:xfrm>
              <a:prstGeom prst="rect">
                <a:avLst/>
              </a:prstGeom>
              <a:noFill/>
              <a:ln>
                <a:solidFill>
                  <a:schemeClr val="accent1">
                    <a:lumMod val="50000"/>
                  </a:schemeClr>
                </a:solidFill>
              </a:ln>
              <a:extLst>
                <a:ext uri="{53640926-AAD7-44D8-BBD7-CCE9431645EC}">
                  <a14:shadowObscured xmlns:a14="http://schemas.microsoft.com/office/drawing/2010/main"/>
                </a:ext>
              </a:extLst>
            </p:spPr>
          </p:pic>
          <p:pic>
            <p:nvPicPr>
              <p:cNvPr id="49" name="Picture 48"/>
              <p:cNvPicPr/>
              <p:nvPr/>
            </p:nvPicPr>
            <p:blipFill>
              <a:blip r:embed="rId5" cstate="print">
                <a:extLst>
                  <a:ext uri="{28A0092B-C50C-407E-A947-70E740481C1C}">
                    <a14:useLocalDpi xmlns:a14="http://schemas.microsoft.com/office/drawing/2010/main" val="0"/>
                  </a:ext>
                </a:extLst>
              </a:blip>
              <a:stretch>
                <a:fillRect/>
              </a:stretch>
            </p:blipFill>
            <p:spPr>
              <a:xfrm>
                <a:off x="6925713" y="4067602"/>
                <a:ext cx="1183640" cy="292100"/>
              </a:xfrm>
              <a:prstGeom prst="rect">
                <a:avLst/>
              </a:prstGeom>
              <a:ln>
                <a:solidFill>
                  <a:schemeClr val="accent1">
                    <a:lumMod val="50000"/>
                  </a:schemeClr>
                </a:solidFill>
              </a:ln>
            </p:spPr>
          </p:pic>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l="7916" t="10762" r="6783" b="8777"/>
              <a:stretch/>
            </p:blipFill>
            <p:spPr bwMode="auto">
              <a:xfrm>
                <a:off x="6925713" y="4488806"/>
                <a:ext cx="1183640" cy="444914"/>
              </a:xfrm>
              <a:prstGeom prst="rect">
                <a:avLst/>
              </a:prstGeom>
              <a:noFill/>
              <a:ln>
                <a:solidFill>
                  <a:schemeClr val="accent1">
                    <a:lumMod val="50000"/>
                  </a:schemeClr>
                </a:solidFill>
              </a:ln>
              <a:extLst>
                <a:ext uri="{53640926-AAD7-44D8-BBD7-CCE9431645EC}">
                  <a14:shadowObscured xmlns:a14="http://schemas.microsoft.com/office/drawing/2010/main"/>
                </a:ext>
              </a:extLst>
            </p:spPr>
          </p:pic>
          <p:pic>
            <p:nvPicPr>
              <p:cNvPr id="51" name="Picture 50" descr="C:\Users\Riho\Documents\Vipi\OBS\Projektid\ESA - FRM4SOC - AO8500\Graphic Images\obs-eng-valgel.jpg"/>
              <p:cNvPicPr>
                <a:picLocks noChangeAspect="1"/>
              </p:cNvPicPr>
              <p:nvPr/>
            </p:nvPicPr>
            <p:blipFill rotWithShape="1">
              <a:blip r:embed="rId3">
                <a:extLst>
                  <a:ext uri="{28A0092B-C50C-407E-A947-70E740481C1C}">
                    <a14:useLocalDpi xmlns:a14="http://schemas.microsoft.com/office/drawing/2010/main" val="0"/>
                  </a:ext>
                </a:extLst>
              </a:blip>
              <a:srcRect l="7146" t="21353" r="18766" b="19891"/>
              <a:stretch/>
            </p:blipFill>
            <p:spPr bwMode="auto">
              <a:xfrm>
                <a:off x="5682437" y="5036366"/>
                <a:ext cx="1206500" cy="372745"/>
              </a:xfrm>
              <a:prstGeom prst="rect">
                <a:avLst/>
              </a:prstGeom>
              <a:noFill/>
              <a:ln>
                <a:solidFill>
                  <a:schemeClr val="accent1">
                    <a:lumMod val="50000"/>
                  </a:schemeClr>
                </a:solidFill>
              </a:ln>
              <a:extLst>
                <a:ext uri="{53640926-AAD7-44D8-BBD7-CCE9431645EC}">
                  <a14:shadowObscured xmlns:a14="http://schemas.microsoft.com/office/drawing/2010/main"/>
                </a:ext>
              </a:extLst>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827" y="5006138"/>
                <a:ext cx="1174750" cy="434079"/>
              </a:xfrm>
              <a:prstGeom prst="rect">
                <a:avLst/>
              </a:prstGeom>
              <a:solidFill>
                <a:schemeClr val="bg1"/>
              </a:solidFill>
              <a:ln>
                <a:solidFill>
                  <a:schemeClr val="accent1">
                    <a:lumMod val="50000"/>
                  </a:schemeClr>
                </a:solidFill>
              </a:ln>
            </p:spPr>
          </p:pic>
          <p:pic>
            <p:nvPicPr>
              <p:cNvPr id="56" name="Picture 55" descr="C:\Users\Riho\Documents\Vipi\OBS\Projektid\ESA - FRM4SOC - AO8500\Graphic Images\obs-eng-valgel.jpg"/>
              <p:cNvPicPr>
                <a:picLocks noChangeAspect="1"/>
              </p:cNvPicPr>
              <p:nvPr/>
            </p:nvPicPr>
            <p:blipFill rotWithShape="1">
              <a:blip r:embed="rId3">
                <a:extLst>
                  <a:ext uri="{28A0092B-C50C-407E-A947-70E740481C1C}">
                    <a14:useLocalDpi xmlns:a14="http://schemas.microsoft.com/office/drawing/2010/main" val="0"/>
                  </a:ext>
                </a:extLst>
              </a:blip>
              <a:srcRect l="7146" t="21353" r="18766" b="19891"/>
              <a:stretch/>
            </p:blipFill>
            <p:spPr bwMode="auto">
              <a:xfrm>
                <a:off x="6925713" y="5593927"/>
                <a:ext cx="1206500" cy="372745"/>
              </a:xfrm>
              <a:prstGeom prst="rect">
                <a:avLst/>
              </a:prstGeom>
              <a:noFill/>
              <a:ln>
                <a:solidFill>
                  <a:schemeClr val="accent1">
                    <a:lumMod val="50000"/>
                  </a:schemeClr>
                </a:solidFill>
              </a:ln>
              <a:extLst>
                <a:ext uri="{53640926-AAD7-44D8-BBD7-CCE9431645EC}">
                  <a14:shadowObscured xmlns:a14="http://schemas.microsoft.com/office/drawing/2010/main"/>
                </a:ext>
              </a:extLst>
            </p:spPr>
          </p:pic>
        </p:grpSp>
        <p:sp>
          <p:nvSpPr>
            <p:cNvPr id="59" name="Rectangle 58"/>
            <p:cNvSpPr/>
            <p:nvPr/>
          </p:nvSpPr>
          <p:spPr>
            <a:xfrm>
              <a:off x="857026" y="845771"/>
              <a:ext cx="7616222" cy="5146403"/>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8" name="Picture 37"/>
          <p:cNvPicPr>
            <a:picLocks noChangeAspect="1"/>
          </p:cNvPicPr>
          <p:nvPr/>
        </p:nvPicPr>
        <p:blipFill>
          <a:blip r:embed="rId7"/>
          <a:stretch>
            <a:fillRect/>
          </a:stretch>
        </p:blipFill>
        <p:spPr>
          <a:xfrm>
            <a:off x="3271200" y="115682"/>
            <a:ext cx="2370164" cy="677190"/>
          </a:xfrm>
          <a:prstGeom prst="rect">
            <a:avLst/>
          </a:prstGeom>
        </p:spPr>
      </p:pic>
    </p:spTree>
    <p:extLst>
      <p:ext uri="{BB962C8B-B14F-4D97-AF65-F5344CB8AC3E}">
        <p14:creationId xmlns:p14="http://schemas.microsoft.com/office/powerpoint/2010/main" val="4043172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571" y="1076594"/>
            <a:ext cx="8977085" cy="5353235"/>
          </a:xfrm>
          <a:prstGeom prst="rect">
            <a:avLst/>
          </a:prstGeom>
        </p:spPr>
      </p:pic>
      <p:pic>
        <p:nvPicPr>
          <p:cNvPr id="3" name="Picture 2"/>
          <p:cNvPicPr>
            <a:picLocks noChangeAspect="1"/>
          </p:cNvPicPr>
          <p:nvPr/>
        </p:nvPicPr>
        <p:blipFill>
          <a:blip r:embed="rId3"/>
          <a:stretch>
            <a:fillRect/>
          </a:stretch>
        </p:blipFill>
        <p:spPr>
          <a:xfrm>
            <a:off x="3271200" y="115682"/>
            <a:ext cx="2370164" cy="677190"/>
          </a:xfrm>
          <a:prstGeom prst="rect">
            <a:avLst/>
          </a:prstGeom>
        </p:spPr>
      </p:pic>
    </p:spTree>
    <p:extLst>
      <p:ext uri="{BB962C8B-B14F-4D97-AF65-F5344CB8AC3E}">
        <p14:creationId xmlns:p14="http://schemas.microsoft.com/office/powerpoint/2010/main" val="364266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17714" y="742496"/>
            <a:ext cx="8040915" cy="1325563"/>
          </a:xfrm>
        </p:spPr>
        <p:txBody>
          <a:bodyPr vert="horz" lIns="91440" tIns="45720" rIns="91440" bIns="45720" rtlCol="0" anchor="ctr">
            <a:normAutofit/>
          </a:bodyPr>
          <a:lstStyle/>
          <a:p>
            <a:r>
              <a:rPr lang="en-GB" sz="2000" b="1" dirty="0" smtClean="0">
                <a:latin typeface="+mn-lt"/>
              </a:rPr>
              <a:t>Laboratory </a:t>
            </a:r>
            <a:r>
              <a:rPr lang="en-GB" sz="2000" b="1" dirty="0">
                <a:latin typeface="+mn-lt"/>
              </a:rPr>
              <a:t>Calibration Exercise 1 (LCE-1</a:t>
            </a:r>
            <a:r>
              <a:rPr lang="en-GB" sz="2000" b="1" dirty="0" smtClean="0">
                <a:latin typeface="+mn-lt"/>
              </a:rPr>
              <a:t>): Reference </a:t>
            </a:r>
            <a:r>
              <a:rPr lang="en-GB" sz="2000" b="1" dirty="0">
                <a:latin typeface="+mn-lt"/>
              </a:rPr>
              <a:t>Irradiance and Radiance </a:t>
            </a:r>
            <a:r>
              <a:rPr lang="en-GB" sz="2000" b="1" dirty="0" smtClean="0">
                <a:latin typeface="+mn-lt"/>
              </a:rPr>
              <a:t>Sources</a:t>
            </a:r>
            <a:endParaRPr lang="en-US" altLang="en-US" sz="2000" b="1" dirty="0">
              <a:latin typeface="+mn-lt"/>
            </a:endParaRPr>
          </a:p>
        </p:txBody>
      </p:sp>
      <p:sp>
        <p:nvSpPr>
          <p:cNvPr id="3" name="Content Placeholder 2"/>
          <p:cNvSpPr>
            <a:spLocks noGrp="1"/>
          </p:cNvSpPr>
          <p:nvPr>
            <p:ph idx="1"/>
          </p:nvPr>
        </p:nvSpPr>
        <p:spPr>
          <a:xfrm>
            <a:off x="628650" y="1732652"/>
            <a:ext cx="8145236" cy="4525963"/>
          </a:xfrm>
        </p:spPr>
        <p:txBody>
          <a:bodyPr vert="horz" lIns="91440" tIns="45720" rIns="91440" bIns="45720" rtlCol="0">
            <a:normAutofit/>
          </a:bodyPr>
          <a:lstStyle/>
          <a:p>
            <a:r>
              <a:rPr lang="en-GB" sz="2000" dirty="0" smtClean="0"/>
              <a:t>LCE-1 is </a:t>
            </a:r>
            <a:r>
              <a:rPr lang="en-GB" sz="2000" dirty="0"/>
              <a:t>aimed at verifying the performance of </a:t>
            </a:r>
            <a:r>
              <a:rPr lang="en-GB" sz="2000" dirty="0" smtClean="0"/>
              <a:t>irradiance and radiance sources </a:t>
            </a:r>
            <a:r>
              <a:rPr lang="en-GB" sz="2000" dirty="0"/>
              <a:t>used to calibrate ocean colour radiometers </a:t>
            </a:r>
            <a:r>
              <a:rPr lang="en-GB" sz="2000" dirty="0" smtClean="0"/>
              <a:t>(OCRs):</a:t>
            </a:r>
          </a:p>
          <a:p>
            <a:pPr marL="0" indent="0">
              <a:buNone/>
            </a:pPr>
            <a:endParaRPr lang="en-GB" sz="1000" dirty="0"/>
          </a:p>
          <a:p>
            <a:pPr lvl="1">
              <a:spcAft>
                <a:spcPts val="700"/>
              </a:spcAft>
              <a:buFont typeface="Wingdings" panose="05000000000000000000" pitchFamily="2" charset="2"/>
              <a:buChar char=""/>
            </a:pPr>
            <a:r>
              <a:rPr lang="et-EE" sz="1800" dirty="0"/>
              <a:t>Establish and document protocols and best </a:t>
            </a:r>
            <a:r>
              <a:rPr lang="et-EE" sz="1800" dirty="0" smtClean="0"/>
              <a:t>practice</a:t>
            </a:r>
            <a:r>
              <a:rPr lang="en-GB" sz="1800" dirty="0" smtClean="0"/>
              <a:t> for the inter-comparisons</a:t>
            </a:r>
            <a:endParaRPr lang="en-GB" sz="1800" dirty="0"/>
          </a:p>
          <a:p>
            <a:pPr lvl="1">
              <a:spcAft>
                <a:spcPts val="700"/>
              </a:spcAft>
              <a:buFont typeface="Wingdings" panose="05000000000000000000" pitchFamily="2" charset="2"/>
              <a:buChar char=""/>
            </a:pPr>
            <a:r>
              <a:rPr lang="en-GB" sz="1800" dirty="0" smtClean="0"/>
              <a:t>Will be implemented at NPL as a laboratory inter-comparison of the irradiance sources from as many OCR calibration labs as possible.</a:t>
            </a:r>
          </a:p>
          <a:p>
            <a:pPr lvl="1">
              <a:spcAft>
                <a:spcPts val="700"/>
              </a:spcAft>
              <a:buFont typeface="Wingdings" panose="05000000000000000000" pitchFamily="2" charset="2"/>
              <a:buChar char=""/>
            </a:pPr>
            <a:r>
              <a:rPr lang="en-GB" sz="1800" dirty="0" smtClean="0"/>
              <a:t>The inter-comparisons will be </a:t>
            </a:r>
            <a:r>
              <a:rPr lang="en-GB" sz="1800" dirty="0"/>
              <a:t>carried out to the highest possible SI-traceable </a:t>
            </a:r>
            <a:r>
              <a:rPr lang="en-GB" sz="1800" dirty="0" smtClean="0"/>
              <a:t>standards with full uncertainty characterisation </a:t>
            </a:r>
            <a:r>
              <a:rPr lang="en-GB" sz="1800" dirty="0"/>
              <a:t>using the NPL state of the art radiometric </a:t>
            </a:r>
            <a:r>
              <a:rPr lang="en-GB" sz="1800" dirty="0" smtClean="0"/>
              <a:t>laboratories.</a:t>
            </a:r>
          </a:p>
          <a:p>
            <a:pPr lvl="1">
              <a:spcAft>
                <a:spcPts val="700"/>
              </a:spcAft>
              <a:buFont typeface="Wingdings" panose="05000000000000000000" pitchFamily="2" charset="2"/>
              <a:buChar char=""/>
            </a:pPr>
            <a:r>
              <a:rPr lang="en-GB" sz="1800" dirty="0" smtClean="0"/>
              <a:t>FRM4SOC LCE-1 will use the NPL </a:t>
            </a:r>
            <a:r>
              <a:rPr lang="en-GB" sz="1800" dirty="0"/>
              <a:t>Spectral Radiance and Irradiance Primary Scales (SRIPS) </a:t>
            </a:r>
            <a:r>
              <a:rPr lang="en-GB" sz="1800" dirty="0" smtClean="0"/>
              <a:t>facility &amp; Reference </a:t>
            </a:r>
            <a:r>
              <a:rPr lang="en-GB" sz="1800" dirty="0" err="1" smtClean="0"/>
              <a:t>Spectroradiometer</a:t>
            </a:r>
            <a:r>
              <a:rPr lang="en-GB" sz="1800" dirty="0" smtClean="0"/>
              <a:t> System (</a:t>
            </a:r>
            <a:r>
              <a:rPr lang="en-GB" sz="1800" dirty="0" err="1" smtClean="0"/>
              <a:t>RefSpec</a:t>
            </a:r>
            <a:r>
              <a:rPr lang="en-GB" sz="1800" dirty="0" smtClean="0"/>
              <a:t>).</a:t>
            </a:r>
          </a:p>
          <a:p>
            <a:endParaRPr lang="en-GB" sz="2000" dirty="0"/>
          </a:p>
          <a:p>
            <a:endParaRPr lang="en-GB" sz="2000" dirty="0" smtClean="0"/>
          </a:p>
          <a:p>
            <a:endParaRPr lang="en-GB" sz="2000" dirty="0"/>
          </a:p>
        </p:txBody>
      </p:sp>
      <p:sp>
        <p:nvSpPr>
          <p:cNvPr id="2" name="Rectangle 1"/>
          <p:cNvSpPr>
            <a:spLocks noChangeArrowheads="1"/>
          </p:cNvSpPr>
          <p:nvPr/>
        </p:nvSpPr>
        <p:spPr bwMode="auto">
          <a:xfrm>
            <a:off x="684213" y="1573213"/>
            <a:ext cx="403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endParaRPr lang="en-GB" altLang="en-US" dirty="0"/>
          </a:p>
        </p:txBody>
      </p:sp>
      <p:pic>
        <p:nvPicPr>
          <p:cNvPr id="6" name="Picture 5" descr="Spectroradiometer"/>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194039"/>
            <a:ext cx="2664296" cy="1584176"/>
          </a:xfrm>
          <a:prstGeom prst="rect">
            <a:avLst/>
          </a:prstGeom>
          <a:noFill/>
          <a:ln>
            <a:noFill/>
          </a:ln>
        </p:spPr>
      </p:pic>
      <p:pic>
        <p:nvPicPr>
          <p:cNvPr id="11" name="Picture 10"/>
          <p:cNvPicPr>
            <a:picLocks noChangeAspect="1"/>
          </p:cNvPicPr>
          <p:nvPr/>
        </p:nvPicPr>
        <p:blipFill>
          <a:blip r:embed="rId4"/>
          <a:stretch>
            <a:fillRect/>
          </a:stretch>
        </p:blipFill>
        <p:spPr>
          <a:xfrm>
            <a:off x="3271200" y="115682"/>
            <a:ext cx="2370164" cy="677190"/>
          </a:xfrm>
          <a:prstGeom prst="rect">
            <a:avLst/>
          </a:prstGeom>
        </p:spPr>
      </p:pic>
    </p:spTree>
    <p:extLst>
      <p:ext uri="{BB962C8B-B14F-4D97-AF65-F5344CB8AC3E}">
        <p14:creationId xmlns:p14="http://schemas.microsoft.com/office/powerpoint/2010/main" val="2252403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312" y="1436684"/>
            <a:ext cx="2342440" cy="460648"/>
          </a:xfrm>
        </p:spPr>
        <p:txBody>
          <a:bodyPr>
            <a:normAutofit fontScale="92500"/>
          </a:bodyPr>
          <a:lstStyle/>
          <a:p>
            <a:pPr marL="0" indent="0">
              <a:buNone/>
            </a:pPr>
            <a:r>
              <a:rPr lang="en-GB" sz="1800" b="1" dirty="0" smtClean="0"/>
              <a:t>NPL’s primary standard </a:t>
            </a:r>
            <a:endParaRPr lang="en-GB" sz="1800" b="1" dirty="0"/>
          </a:p>
        </p:txBody>
      </p:sp>
      <p:sp>
        <p:nvSpPr>
          <p:cNvPr id="4" name="Slide Number Placeholder 3"/>
          <p:cNvSpPr>
            <a:spLocks noGrp="1"/>
          </p:cNvSpPr>
          <p:nvPr>
            <p:ph type="sldNum" sz="quarter" idx="12"/>
          </p:nvPr>
        </p:nvSpPr>
        <p:spPr/>
        <p:txBody>
          <a:bodyPr/>
          <a:lstStyle/>
          <a:p>
            <a:pPr>
              <a:defRPr/>
            </a:pPr>
            <a:fld id="{DB1B9577-78F8-4836-BFF0-2CA2D54AA9AF}" type="slidenum">
              <a:rPr lang="en-GB" smtClean="0"/>
              <a:pPr>
                <a:defRPr/>
              </a:pPr>
              <a:t>6</a:t>
            </a:fld>
            <a:endParaRPr lang="en-GB" dirty="0"/>
          </a:p>
        </p:txBody>
      </p:sp>
      <p:sp>
        <p:nvSpPr>
          <p:cNvPr id="6" name="Title 1"/>
          <p:cNvSpPr>
            <a:spLocks noGrp="1"/>
          </p:cNvSpPr>
          <p:nvPr>
            <p:ph type="title"/>
          </p:nvPr>
        </p:nvSpPr>
        <p:spPr>
          <a:xfrm>
            <a:off x="136114" y="491425"/>
            <a:ext cx="8637772" cy="1143000"/>
          </a:xfrm>
        </p:spPr>
        <p:txBody>
          <a:bodyPr vert="horz" lIns="91440" tIns="45720" rIns="91440" bIns="45720" rtlCol="0" anchor="ctr">
            <a:normAutofit/>
          </a:bodyPr>
          <a:lstStyle/>
          <a:p>
            <a:r>
              <a:rPr lang="en-GB" sz="2000" b="1" dirty="0" smtClean="0">
                <a:latin typeface="+mn-lt"/>
              </a:rPr>
              <a:t>WP301- Laboratory </a:t>
            </a:r>
            <a:r>
              <a:rPr lang="en-GB" sz="2000" b="1" dirty="0">
                <a:latin typeface="+mn-lt"/>
              </a:rPr>
              <a:t>Calibration Exercise 1 (LCE-1</a:t>
            </a:r>
            <a:r>
              <a:rPr lang="en-GB" sz="2000" b="1" dirty="0" smtClean="0">
                <a:latin typeface="+mn-lt"/>
              </a:rPr>
              <a:t>): Reference </a:t>
            </a:r>
            <a:r>
              <a:rPr lang="en-GB" sz="2000" b="1" dirty="0">
                <a:latin typeface="+mn-lt"/>
              </a:rPr>
              <a:t>Irradiance and Radiance </a:t>
            </a:r>
            <a:r>
              <a:rPr lang="en-GB" sz="2000" b="1" dirty="0" smtClean="0">
                <a:latin typeface="+mn-lt"/>
              </a:rPr>
              <a:t>Sources – SI Traceability</a:t>
            </a:r>
            <a:endParaRPr lang="en-US" altLang="en-US" sz="2000" b="1" dirty="0">
              <a:latin typeface="+mn-lt"/>
            </a:endParaRPr>
          </a:p>
        </p:txBody>
      </p:sp>
      <p:grpSp>
        <p:nvGrpSpPr>
          <p:cNvPr id="10" name="Group 9"/>
          <p:cNvGrpSpPr/>
          <p:nvPr/>
        </p:nvGrpSpPr>
        <p:grpSpPr>
          <a:xfrm>
            <a:off x="595313" y="1772816"/>
            <a:ext cx="2320503" cy="1656184"/>
            <a:chOff x="595313" y="1988840"/>
            <a:chExt cx="2320503" cy="1656184"/>
          </a:xfrm>
        </p:grpSpPr>
        <p:sp>
          <p:nvSpPr>
            <p:cNvPr id="7" name="Rectangle 6"/>
            <p:cNvSpPr/>
            <p:nvPr/>
          </p:nvSpPr>
          <p:spPr>
            <a:xfrm>
              <a:off x="595313" y="1988840"/>
              <a:ext cx="2320503"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Cryogenic Radiometer</a:t>
              </a:r>
              <a:endParaRPr lang="en-GB" sz="16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80" y="2348879"/>
              <a:ext cx="2299436" cy="1296145"/>
            </a:xfrm>
            <a:prstGeom prst="rect">
              <a:avLst/>
            </a:prstGeom>
            <a:ln w="25400">
              <a:solidFill>
                <a:schemeClr val="accent1">
                  <a:shade val="50000"/>
                </a:schemeClr>
              </a:solidFill>
            </a:ln>
          </p:spPr>
        </p:pic>
      </p:grpSp>
      <p:grpSp>
        <p:nvGrpSpPr>
          <p:cNvPr id="19" name="Group 18"/>
          <p:cNvGrpSpPr/>
          <p:nvPr/>
        </p:nvGrpSpPr>
        <p:grpSpPr>
          <a:xfrm>
            <a:off x="5724128" y="1772816"/>
            <a:ext cx="2304256" cy="1656184"/>
            <a:chOff x="4932040" y="2348879"/>
            <a:chExt cx="2160240" cy="1683802"/>
          </a:xfrm>
        </p:grpSpPr>
        <p:sp>
          <p:nvSpPr>
            <p:cNvPr id="12" name="Rectangle 11"/>
            <p:cNvSpPr/>
            <p:nvPr/>
          </p:nvSpPr>
          <p:spPr>
            <a:xfrm>
              <a:off x="4932040" y="2348879"/>
              <a:ext cx="2160239" cy="36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Tuneable laser</a:t>
              </a:r>
              <a:endParaRPr lang="en-GB" sz="16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010" y="2708920"/>
              <a:ext cx="2147270" cy="1323761"/>
            </a:xfrm>
            <a:prstGeom prst="rect">
              <a:avLst/>
            </a:prstGeom>
            <a:ln w="25400">
              <a:solidFill>
                <a:schemeClr val="accent1">
                  <a:shade val="50000"/>
                </a:schemeClr>
              </a:solidFill>
            </a:ln>
          </p:spPr>
        </p:pic>
      </p:grpSp>
      <p:grpSp>
        <p:nvGrpSpPr>
          <p:cNvPr id="20" name="Group 19"/>
          <p:cNvGrpSpPr/>
          <p:nvPr/>
        </p:nvGrpSpPr>
        <p:grpSpPr>
          <a:xfrm>
            <a:off x="6770270" y="3969105"/>
            <a:ext cx="1474138" cy="1836159"/>
            <a:chOff x="2251497" y="4035180"/>
            <a:chExt cx="1474138" cy="1836159"/>
          </a:xfrm>
        </p:grpSpPr>
        <p:sp>
          <p:nvSpPr>
            <p:cNvPr id="16" name="Rectangle 15"/>
            <p:cNvSpPr/>
            <p:nvPr/>
          </p:nvSpPr>
          <p:spPr>
            <a:xfrm>
              <a:off x="2251497" y="4035180"/>
              <a:ext cx="147413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Trap Detector</a:t>
              </a:r>
              <a:endParaRPr lang="en-GB" sz="1600"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229" y="4412177"/>
              <a:ext cx="1445522" cy="1459162"/>
            </a:xfrm>
            <a:prstGeom prst="rect">
              <a:avLst/>
            </a:prstGeom>
            <a:ln w="25400">
              <a:solidFill>
                <a:schemeClr val="accent1">
                  <a:shade val="50000"/>
                </a:schemeClr>
              </a:solidFill>
            </a:ln>
          </p:spPr>
        </p:pic>
      </p:grpSp>
      <p:sp>
        <p:nvSpPr>
          <p:cNvPr id="22" name="Left Arrow 21"/>
          <p:cNvSpPr/>
          <p:nvPr/>
        </p:nvSpPr>
        <p:spPr>
          <a:xfrm>
            <a:off x="2937752" y="2492896"/>
            <a:ext cx="2786375" cy="285080"/>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a:off x="7343328" y="3429000"/>
            <a:ext cx="253008" cy="517597"/>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179512" y="3645024"/>
            <a:ext cx="4536504" cy="3078288"/>
            <a:chOff x="323528" y="3645024"/>
            <a:chExt cx="4536504" cy="3078288"/>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4272079"/>
              <a:ext cx="2664296" cy="1533185"/>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2096697" y="4338233"/>
              <a:ext cx="2988174" cy="1781984"/>
            </a:xfrm>
            <a:prstGeom prst="rect">
              <a:avLst/>
            </a:prstGeom>
          </p:spPr>
        </p:pic>
        <p:sp>
          <p:nvSpPr>
            <p:cNvPr id="27" name="TextBox 26"/>
            <p:cNvSpPr txBox="1"/>
            <p:nvPr/>
          </p:nvSpPr>
          <p:spPr>
            <a:xfrm>
              <a:off x="323528" y="3645024"/>
              <a:ext cx="4536504" cy="3046988"/>
            </a:xfrm>
            <a:prstGeom prst="rect">
              <a:avLst/>
            </a:prstGeom>
            <a:noFill/>
            <a:ln w="25400">
              <a:solidFill>
                <a:schemeClr val="accent1">
                  <a:shade val="50000"/>
                </a:schemeClr>
              </a:solidFill>
            </a:ln>
          </p:spPr>
          <p:txBody>
            <a:bodyPr wrap="square" rtlCol="0">
              <a:spAutoFit/>
            </a:bodyPr>
            <a:lstStyle/>
            <a:p>
              <a:r>
                <a:rPr lang="en-GB" dirty="0" smtClean="0"/>
                <a:t>SRIPS</a:t>
              </a:r>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grpSp>
      <p:sp>
        <p:nvSpPr>
          <p:cNvPr id="28" name="Left Arrow 27"/>
          <p:cNvSpPr/>
          <p:nvPr/>
        </p:nvSpPr>
        <p:spPr>
          <a:xfrm rot="10800000">
            <a:off x="4138105" y="4122647"/>
            <a:ext cx="576066" cy="285080"/>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3059832" y="2015262"/>
            <a:ext cx="2520280" cy="430887"/>
          </a:xfrm>
          <a:prstGeom prst="rect">
            <a:avLst/>
          </a:prstGeom>
          <a:noFill/>
        </p:spPr>
        <p:txBody>
          <a:bodyPr wrap="square" rtlCol="0">
            <a:spAutoFit/>
          </a:bodyPr>
          <a:lstStyle/>
          <a:p>
            <a:r>
              <a:rPr lang="en-GB" sz="1100" i="1" dirty="0" smtClean="0"/>
              <a:t>Measuring total radiant power (W) at distinct wavelengths (tuneable) </a:t>
            </a:r>
            <a:endParaRPr lang="en-GB" sz="1100" i="1" dirty="0"/>
          </a:p>
        </p:txBody>
      </p:sp>
      <p:sp>
        <p:nvSpPr>
          <p:cNvPr id="26" name="TextBox 25"/>
          <p:cNvSpPr txBox="1"/>
          <p:nvPr/>
        </p:nvSpPr>
        <p:spPr>
          <a:xfrm>
            <a:off x="6050725" y="5805264"/>
            <a:ext cx="3062850" cy="938719"/>
          </a:xfrm>
          <a:prstGeom prst="rect">
            <a:avLst/>
          </a:prstGeom>
          <a:noFill/>
        </p:spPr>
        <p:txBody>
          <a:bodyPr wrap="square" rtlCol="0">
            <a:spAutoFit/>
          </a:bodyPr>
          <a:lstStyle/>
          <a:p>
            <a:r>
              <a:rPr lang="en-GB" sz="1100" i="1" dirty="0" smtClean="0"/>
              <a:t>3 or more silicon diodes at different angles initially measuring radiant power (W) for calibration against C.R. and then as transfer standard measuring Irradiance (W/m2) at distinct wavelengths from a different laser. </a:t>
            </a:r>
            <a:endParaRPr lang="en-GB" sz="1100" i="1" dirty="0"/>
          </a:p>
        </p:txBody>
      </p:sp>
      <p:sp>
        <p:nvSpPr>
          <p:cNvPr id="30" name="Rectangle 29"/>
          <p:cNvSpPr/>
          <p:nvPr/>
        </p:nvSpPr>
        <p:spPr>
          <a:xfrm>
            <a:off x="4738924" y="3969105"/>
            <a:ext cx="1474138" cy="46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Filter Radiometer</a:t>
            </a:r>
            <a:endParaRPr lang="en-GB" sz="1600" dirty="0"/>
          </a:p>
        </p:txBody>
      </p:sp>
      <p:sp>
        <p:nvSpPr>
          <p:cNvPr id="31" name="TextBox 30"/>
          <p:cNvSpPr txBox="1"/>
          <p:nvPr/>
        </p:nvSpPr>
        <p:spPr>
          <a:xfrm>
            <a:off x="4932040" y="4509120"/>
            <a:ext cx="1046142" cy="1785104"/>
          </a:xfrm>
          <a:prstGeom prst="rect">
            <a:avLst/>
          </a:prstGeom>
          <a:noFill/>
        </p:spPr>
        <p:txBody>
          <a:bodyPr wrap="square" rtlCol="0">
            <a:spAutoFit/>
          </a:bodyPr>
          <a:lstStyle/>
          <a:p>
            <a:r>
              <a:rPr lang="en-GB" sz="1100" i="1" dirty="0" smtClean="0"/>
              <a:t>Similar to a filtered trap detector.</a:t>
            </a:r>
          </a:p>
          <a:p>
            <a:r>
              <a:rPr lang="en-GB" sz="1100" i="1" dirty="0" smtClean="0"/>
              <a:t>Calibrated against the trap detector and then used to calibrate the Blackbody.</a:t>
            </a:r>
          </a:p>
        </p:txBody>
      </p:sp>
      <p:sp>
        <p:nvSpPr>
          <p:cNvPr id="32" name="Down Arrow 31"/>
          <p:cNvSpPr/>
          <p:nvPr/>
        </p:nvSpPr>
        <p:spPr>
          <a:xfrm>
            <a:off x="5816622" y="3429001"/>
            <a:ext cx="253008" cy="510728"/>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Left-Right Arrow 1"/>
          <p:cNvSpPr/>
          <p:nvPr/>
        </p:nvSpPr>
        <p:spPr>
          <a:xfrm>
            <a:off x="6213062" y="4077072"/>
            <a:ext cx="557208" cy="2064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8"/>
          <a:stretch>
            <a:fillRect/>
          </a:stretch>
        </p:blipFill>
        <p:spPr>
          <a:xfrm>
            <a:off x="3271200" y="115682"/>
            <a:ext cx="2370164" cy="677190"/>
          </a:xfrm>
          <a:prstGeom prst="rect">
            <a:avLst/>
          </a:prstGeom>
        </p:spPr>
      </p:pic>
    </p:spTree>
    <p:extLst>
      <p:ext uri="{BB962C8B-B14F-4D97-AF65-F5344CB8AC3E}">
        <p14:creationId xmlns:p14="http://schemas.microsoft.com/office/powerpoint/2010/main" val="2442088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9" y="488495"/>
            <a:ext cx="8283121" cy="1325563"/>
          </a:xfrm>
        </p:spPr>
        <p:txBody>
          <a:bodyPr>
            <a:normAutofit/>
          </a:bodyPr>
          <a:lstStyle/>
          <a:p>
            <a:r>
              <a:rPr lang="en-GB" sz="2000" b="1" dirty="0" smtClean="0">
                <a:latin typeface="+mn-lt"/>
              </a:rPr>
              <a:t>Laboratory </a:t>
            </a:r>
            <a:r>
              <a:rPr lang="en-GB" sz="2000" b="1" dirty="0">
                <a:latin typeface="+mn-lt"/>
              </a:rPr>
              <a:t>Calibration Exercise 1 (LCE-1): </a:t>
            </a:r>
            <a:r>
              <a:rPr lang="en-GB" sz="2000" b="1" dirty="0" smtClean="0">
                <a:latin typeface="+mn-lt"/>
              </a:rPr>
              <a:t>Reference </a:t>
            </a:r>
            <a:r>
              <a:rPr lang="en-GB" sz="2000" b="1" dirty="0">
                <a:latin typeface="+mn-lt"/>
              </a:rPr>
              <a:t>Irradiance and Radiance Sources</a:t>
            </a:r>
            <a:endParaRPr lang="en-GB" sz="2000" dirty="0">
              <a:latin typeface="+mn-lt"/>
            </a:endParaRPr>
          </a:p>
        </p:txBody>
      </p:sp>
      <p:sp>
        <p:nvSpPr>
          <p:cNvPr id="3" name="Content Placeholder 2"/>
          <p:cNvSpPr>
            <a:spLocks noGrp="1"/>
          </p:cNvSpPr>
          <p:nvPr>
            <p:ph idx="1"/>
          </p:nvPr>
        </p:nvSpPr>
        <p:spPr>
          <a:xfrm>
            <a:off x="670742" y="1579688"/>
            <a:ext cx="8229600" cy="3201512"/>
          </a:xfrm>
        </p:spPr>
        <p:txBody>
          <a:bodyPr>
            <a:normAutofit fontScale="85000" lnSpcReduction="20000"/>
          </a:bodyPr>
          <a:lstStyle/>
          <a:p>
            <a:pPr>
              <a:spcAft>
                <a:spcPts val="700"/>
              </a:spcAft>
              <a:buFont typeface="Wingdings" panose="05000000000000000000" pitchFamily="2" charset="2"/>
              <a:buChar char="Ø"/>
            </a:pPr>
            <a:r>
              <a:rPr lang="en-GB" sz="2100" dirty="0" smtClean="0"/>
              <a:t>Scheduled for 1-2 weeks at NPL in April 2017.</a:t>
            </a:r>
          </a:p>
          <a:p>
            <a:pPr>
              <a:spcAft>
                <a:spcPts val="700"/>
              </a:spcAft>
              <a:buFont typeface="Wingdings" panose="05000000000000000000" pitchFamily="2" charset="2"/>
              <a:buChar char="Ø"/>
            </a:pPr>
            <a:r>
              <a:rPr lang="en-GB" sz="2100" dirty="0" smtClean="0"/>
              <a:t>A global invitation and expression of interest form will be released through the FRM4SOC website and if agreed through CEOS, the IOCCG and other relevant bodies.</a:t>
            </a:r>
          </a:p>
          <a:p>
            <a:pPr>
              <a:spcAft>
                <a:spcPts val="700"/>
              </a:spcAft>
              <a:buFont typeface="Wingdings" panose="05000000000000000000" pitchFamily="2" charset="2"/>
              <a:buChar char="Ø"/>
            </a:pPr>
            <a:r>
              <a:rPr lang="en-GB" sz="2100" dirty="0" smtClean="0"/>
              <a:t>Interested participants will need to bring their irradiance sources to NPL for comparison with the primary standards.</a:t>
            </a:r>
          </a:p>
          <a:p>
            <a:pPr>
              <a:spcAft>
                <a:spcPts val="700"/>
              </a:spcAft>
              <a:buFont typeface="Wingdings" panose="05000000000000000000" pitchFamily="2" charset="2"/>
              <a:buChar char="Ø"/>
            </a:pPr>
            <a:r>
              <a:rPr lang="en-GB" sz="2100" dirty="0" smtClean="0"/>
              <a:t>Training – uncertainty budget for absolute radiometric calibration.</a:t>
            </a:r>
          </a:p>
          <a:p>
            <a:pPr>
              <a:spcAft>
                <a:spcPts val="700"/>
              </a:spcAft>
              <a:buFont typeface="Wingdings" panose="05000000000000000000" pitchFamily="2" charset="2"/>
              <a:buChar char="Ø"/>
            </a:pPr>
            <a:r>
              <a:rPr lang="en-GB" sz="2100" dirty="0" smtClean="0"/>
              <a:t>Transfer radiometers will subsequently be sent back and forth to each participant lab for radiance source measurements</a:t>
            </a:r>
            <a:r>
              <a:rPr lang="en-GB" sz="2100" dirty="0"/>
              <a:t>.</a:t>
            </a:r>
            <a:r>
              <a:rPr lang="en-GB" sz="2100" dirty="0" smtClean="0"/>
              <a:t> </a:t>
            </a:r>
            <a:r>
              <a:rPr lang="en-GB" sz="2100" dirty="0"/>
              <a:t>The transfer radiometer in this configuration will be used to compare the participant’s in-house radiance sources with the NPL derived radiance </a:t>
            </a:r>
            <a:r>
              <a:rPr lang="en-GB" sz="2100" dirty="0" smtClean="0"/>
              <a:t>scale.</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4694701"/>
            <a:ext cx="2736304" cy="2052228"/>
          </a:xfrm>
          <a:prstGeom prst="rect">
            <a:avLst/>
          </a:prstGeom>
        </p:spPr>
      </p:pic>
      <p:pic>
        <p:nvPicPr>
          <p:cNvPr id="7" name="Picture 6"/>
          <p:cNvPicPr>
            <a:picLocks noChangeAspect="1"/>
          </p:cNvPicPr>
          <p:nvPr/>
        </p:nvPicPr>
        <p:blipFill>
          <a:blip r:embed="rId4"/>
          <a:stretch>
            <a:fillRect/>
          </a:stretch>
        </p:blipFill>
        <p:spPr>
          <a:xfrm>
            <a:off x="3271200" y="115682"/>
            <a:ext cx="2370164" cy="677190"/>
          </a:xfrm>
          <a:prstGeom prst="rect">
            <a:avLst/>
          </a:prstGeom>
        </p:spPr>
      </p:pic>
    </p:spTree>
    <p:extLst>
      <p:ext uri="{BB962C8B-B14F-4D97-AF65-F5344CB8AC3E}">
        <p14:creationId xmlns:p14="http://schemas.microsoft.com/office/powerpoint/2010/main" val="1430621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457200" y="1158447"/>
            <a:ext cx="8229240" cy="739440"/>
          </a:xfrm>
          <a:prstGeom prst="rect">
            <a:avLst/>
          </a:prstGeom>
        </p:spPr>
        <p:txBody>
          <a:bodyPr lIns="0" tIns="0" rIns="0" bIns="0" anchor="ctr"/>
          <a:lstStyle/>
          <a:p>
            <a:r>
              <a:rPr lang="en-GB" sz="2000" b="1" dirty="0" smtClean="0"/>
              <a:t>Laboratory Calibration Exercise 2 (LCE-2): Ocean Colour Radiometers (OCRs)</a:t>
            </a:r>
          </a:p>
          <a:p>
            <a:endParaRPr lang="en-GB" sz="2000" b="1" dirty="0" smtClean="0"/>
          </a:p>
          <a:p>
            <a:r>
              <a:rPr lang="en-GB" sz="2000" b="1" dirty="0" smtClean="0"/>
              <a:t>M</a:t>
            </a:r>
            <a:r>
              <a:rPr lang="et-EE" sz="2000" b="1" dirty="0" smtClean="0"/>
              <a:t>ain objectives</a:t>
            </a:r>
            <a:r>
              <a:rPr lang="en-GB" sz="2000" b="1" dirty="0" smtClean="0"/>
              <a:t>:</a:t>
            </a:r>
            <a:endParaRPr sz="2000" b="1" dirty="0"/>
          </a:p>
        </p:txBody>
      </p:sp>
      <p:sp>
        <p:nvSpPr>
          <p:cNvPr id="3" name="TextShape 2"/>
          <p:cNvSpPr txBox="1"/>
          <p:nvPr/>
        </p:nvSpPr>
        <p:spPr>
          <a:xfrm>
            <a:off x="457200" y="2315460"/>
            <a:ext cx="8229240" cy="4525920"/>
          </a:xfrm>
          <a:prstGeom prst="rect">
            <a:avLst/>
          </a:prstGeom>
        </p:spPr>
        <p:txBody>
          <a:bodyPr lIns="0" tIns="0" rIns="0" bIns="0"/>
          <a:lstStyle/>
          <a:p>
            <a:pPr marL="285750" indent="-285750">
              <a:buSzPct val="45000"/>
              <a:buFont typeface="Wingdings" panose="05000000000000000000" pitchFamily="2" charset="2"/>
              <a:buChar char="q"/>
            </a:pPr>
            <a:r>
              <a:rPr lang="et-EE" dirty="0" smtClean="0"/>
              <a:t>Establish </a:t>
            </a:r>
            <a:r>
              <a:rPr lang="et-EE" dirty="0"/>
              <a:t>and document protocols and best practice to practically verify the performance of FRM </a:t>
            </a:r>
            <a:r>
              <a:rPr lang="et-EE" dirty="0" smtClean="0"/>
              <a:t>OCR</a:t>
            </a:r>
            <a:r>
              <a:rPr lang="en-GB" dirty="0" smtClean="0"/>
              <a:t>s.</a:t>
            </a:r>
            <a:r>
              <a:rPr lang="et-EE" dirty="0" smtClean="0"/>
              <a:t> </a:t>
            </a:r>
            <a:endParaRPr lang="en-GB" dirty="0" smtClean="0"/>
          </a:p>
          <a:p>
            <a:pPr>
              <a:buSzPct val="45000"/>
              <a:buFont typeface="StarSymbol"/>
              <a:buChar char=""/>
            </a:pPr>
            <a:endParaRPr lang="en-GB" dirty="0" smtClean="0"/>
          </a:p>
          <a:p>
            <a:pPr marL="285750" indent="-285750">
              <a:buSzPct val="45000"/>
              <a:buFont typeface="Wingdings" panose="05000000000000000000" pitchFamily="2" charset="2"/>
              <a:buChar char="q"/>
            </a:pPr>
            <a:r>
              <a:rPr lang="et-EE" dirty="0" smtClean="0"/>
              <a:t>Organisation </a:t>
            </a:r>
            <a:r>
              <a:rPr lang="et-EE" dirty="0"/>
              <a:t>of </a:t>
            </a:r>
            <a:r>
              <a:rPr lang="en-GB" dirty="0" smtClean="0"/>
              <a:t>laboratory calibration</a:t>
            </a:r>
            <a:r>
              <a:rPr lang="et-EE" dirty="0" smtClean="0"/>
              <a:t> </a:t>
            </a:r>
            <a:r>
              <a:rPr lang="en-GB" dirty="0" err="1" smtClean="0"/>
              <a:t>intercomparisons</a:t>
            </a:r>
            <a:r>
              <a:rPr lang="en-GB" dirty="0" smtClean="0"/>
              <a:t> </a:t>
            </a:r>
            <a:r>
              <a:rPr lang="et-EE" dirty="0" smtClean="0"/>
              <a:t>to </a:t>
            </a:r>
            <a:r>
              <a:rPr lang="et-EE" dirty="0"/>
              <a:t>verify the performance </a:t>
            </a:r>
            <a:r>
              <a:rPr lang="et-EE" dirty="0" smtClean="0"/>
              <a:t>of </a:t>
            </a:r>
            <a:r>
              <a:rPr lang="et-EE" dirty="0"/>
              <a:t>FRM </a:t>
            </a:r>
            <a:r>
              <a:rPr lang="et-EE" dirty="0" smtClean="0"/>
              <a:t>OCR</a:t>
            </a:r>
            <a:r>
              <a:rPr lang="en-GB" dirty="0" smtClean="0"/>
              <a:t>s</a:t>
            </a:r>
            <a:r>
              <a:rPr lang="et-EE" dirty="0" smtClean="0"/>
              <a:t> </a:t>
            </a:r>
            <a:r>
              <a:rPr lang="et-EE" dirty="0"/>
              <a:t>used for Satellite Validation traceable to </a:t>
            </a:r>
            <a:r>
              <a:rPr lang="et-EE" dirty="0" smtClean="0"/>
              <a:t>SI</a:t>
            </a:r>
            <a:r>
              <a:rPr lang="en-GB" dirty="0" smtClean="0"/>
              <a:t>.</a:t>
            </a:r>
          </a:p>
          <a:p>
            <a:pPr>
              <a:buSzPct val="45000"/>
              <a:buFont typeface="StarSymbol"/>
              <a:buChar char=""/>
            </a:pPr>
            <a:endParaRPr lang="en-GB" dirty="0" smtClean="0"/>
          </a:p>
          <a:p>
            <a:pPr marL="285750" indent="-285750">
              <a:buSzPct val="45000"/>
              <a:buFont typeface="Wingdings" panose="05000000000000000000" pitchFamily="2" charset="2"/>
              <a:buChar char="q"/>
            </a:pPr>
            <a:r>
              <a:rPr lang="et-EE" dirty="0" smtClean="0"/>
              <a:t>Four sub-tasks</a:t>
            </a:r>
            <a:r>
              <a:rPr lang="en-GB" dirty="0" smtClean="0"/>
              <a:t>:</a:t>
            </a:r>
            <a:endParaRPr lang="et-EE" dirty="0" smtClean="0"/>
          </a:p>
          <a:p>
            <a:pPr lvl="1">
              <a:buSzPct val="45000"/>
              <a:buFont typeface="StarSymbol"/>
              <a:buChar char=""/>
            </a:pPr>
            <a:r>
              <a:rPr lang="en-GB" dirty="0" smtClean="0"/>
              <a:t> </a:t>
            </a:r>
            <a:r>
              <a:rPr lang="et-EE" dirty="0" smtClean="0"/>
              <a:t>SI-traceable </a:t>
            </a:r>
            <a:r>
              <a:rPr lang="et-EE" dirty="0"/>
              <a:t>radiometric calibration (done by TO, SI-traceability from NPL/LCE-1)</a:t>
            </a:r>
            <a:endParaRPr lang="et-EE" dirty="0" smtClean="0"/>
          </a:p>
          <a:p>
            <a:pPr lvl="1">
              <a:buSzPct val="45000"/>
              <a:buFont typeface="StarSymbol"/>
              <a:buChar char=""/>
            </a:pPr>
            <a:r>
              <a:rPr lang="en-GB" dirty="0" smtClean="0"/>
              <a:t> </a:t>
            </a:r>
            <a:r>
              <a:rPr lang="et-EE" dirty="0" smtClean="0"/>
              <a:t>Training </a:t>
            </a:r>
            <a:r>
              <a:rPr lang="et-EE" dirty="0"/>
              <a:t>session for participants</a:t>
            </a:r>
            <a:endParaRPr lang="et-EE" dirty="0" smtClean="0"/>
          </a:p>
          <a:p>
            <a:pPr lvl="1">
              <a:buSzPct val="45000"/>
              <a:buFont typeface="StarSymbol"/>
              <a:buChar char=""/>
            </a:pPr>
            <a:r>
              <a:rPr lang="en-GB" dirty="0" smtClean="0"/>
              <a:t> </a:t>
            </a:r>
            <a:r>
              <a:rPr lang="et-EE" dirty="0" smtClean="0"/>
              <a:t>Indoor </a:t>
            </a:r>
            <a:r>
              <a:rPr lang="et-EE" dirty="0"/>
              <a:t>intercomparison</a:t>
            </a:r>
            <a:endParaRPr lang="et-EE" dirty="0" smtClean="0"/>
          </a:p>
          <a:p>
            <a:pPr lvl="1">
              <a:buSzPct val="45000"/>
              <a:buFont typeface="StarSymbol"/>
              <a:buChar char=""/>
            </a:pPr>
            <a:r>
              <a:rPr lang="en-GB" dirty="0" smtClean="0"/>
              <a:t> </a:t>
            </a:r>
            <a:r>
              <a:rPr lang="et-EE" dirty="0" smtClean="0"/>
              <a:t>Outdoor </a:t>
            </a:r>
            <a:r>
              <a:rPr lang="et-EE" dirty="0"/>
              <a:t>intercomparison</a:t>
            </a:r>
            <a:endParaRPr lang="et-EE" dirty="0" smtClean="0"/>
          </a:p>
          <a:p>
            <a:pPr>
              <a:buSzPct val="45000"/>
              <a:buFont typeface="StarSymbol"/>
              <a:buChar char=""/>
            </a:pPr>
            <a:endParaRPr dirty="0"/>
          </a:p>
        </p:txBody>
      </p:sp>
      <p:pic>
        <p:nvPicPr>
          <p:cNvPr id="4" name="Picture 3"/>
          <p:cNvPicPr>
            <a:picLocks noChangeAspect="1"/>
          </p:cNvPicPr>
          <p:nvPr/>
        </p:nvPicPr>
        <p:blipFill>
          <a:blip r:embed="rId2"/>
          <a:stretch>
            <a:fillRect/>
          </a:stretch>
        </p:blipFill>
        <p:spPr>
          <a:xfrm>
            <a:off x="3271200" y="102572"/>
            <a:ext cx="2370164" cy="677190"/>
          </a:xfrm>
          <a:prstGeom prst="rect">
            <a:avLst/>
          </a:prstGeom>
        </p:spPr>
      </p:pic>
    </p:spTree>
    <p:extLst>
      <p:ext uri="{BB962C8B-B14F-4D97-AF65-F5344CB8AC3E}">
        <p14:creationId xmlns:p14="http://schemas.microsoft.com/office/powerpoint/2010/main" val="12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457200" y="777600"/>
            <a:ext cx="8229240" cy="739440"/>
          </a:xfrm>
          <a:prstGeom prst="rect">
            <a:avLst/>
          </a:prstGeom>
        </p:spPr>
        <p:txBody>
          <a:bodyPr lIns="0" tIns="0" rIns="0" bIns="0" anchor="ctr"/>
          <a:lstStyle/>
          <a:p>
            <a:r>
              <a:rPr lang="et-EE" sz="2600" dirty="0"/>
              <a:t>Outcomes of </a:t>
            </a:r>
            <a:r>
              <a:rPr lang="et-EE" sz="2600" dirty="0" smtClean="0"/>
              <a:t>LCE-2</a:t>
            </a:r>
            <a:r>
              <a:rPr lang="en-GB" sz="2600" dirty="0" smtClean="0"/>
              <a:t>:</a:t>
            </a:r>
            <a:endParaRPr dirty="0"/>
          </a:p>
        </p:txBody>
      </p:sp>
      <p:sp>
        <p:nvSpPr>
          <p:cNvPr id="3" name="TextShape 2"/>
          <p:cNvSpPr txBox="1"/>
          <p:nvPr/>
        </p:nvSpPr>
        <p:spPr>
          <a:xfrm>
            <a:off x="798286" y="1568520"/>
            <a:ext cx="7068457" cy="4966560"/>
          </a:xfrm>
          <a:prstGeom prst="rect">
            <a:avLst/>
          </a:prstGeom>
        </p:spPr>
        <p:txBody>
          <a:bodyPr lIns="0" tIns="0" rIns="0" bIns="0"/>
          <a:lstStyle/>
          <a:p>
            <a:pPr marL="285750" indent="-285750">
              <a:spcAft>
                <a:spcPts val="700"/>
              </a:spcAft>
              <a:buSzPct val="45000"/>
              <a:buFont typeface="Wingdings" panose="05000000000000000000" pitchFamily="2" charset="2"/>
              <a:buChar char="q"/>
            </a:pPr>
            <a:r>
              <a:rPr lang="et-EE" dirty="0" smtClean="0">
                <a:latin typeface="Calibri"/>
              </a:rPr>
              <a:t>SI-traceable </a:t>
            </a:r>
            <a:r>
              <a:rPr lang="et-EE" dirty="0">
                <a:latin typeface="Calibri"/>
              </a:rPr>
              <a:t>radiometric calibration of instruments participating in AAOT-FICE. All instruments will have consistent calibration done in the same lab and by the same operator</a:t>
            </a:r>
            <a:endParaRPr dirty="0"/>
          </a:p>
          <a:p>
            <a:pPr marL="285750" indent="-285750">
              <a:spcAft>
                <a:spcPts val="700"/>
              </a:spcAft>
              <a:buSzPct val="45000"/>
              <a:buFont typeface="Wingdings" panose="05000000000000000000" pitchFamily="2" charset="2"/>
              <a:buChar char="q"/>
            </a:pPr>
            <a:r>
              <a:rPr lang="et-EE" dirty="0" smtClean="0">
                <a:latin typeface="Calibri"/>
              </a:rPr>
              <a:t>Comparison </a:t>
            </a:r>
            <a:r>
              <a:rPr lang="et-EE" dirty="0">
                <a:latin typeface="Calibri"/>
              </a:rPr>
              <a:t>of previous and new calibration coefficients allow to estimate the deterioration of instruments and differences between calibrating laboratories</a:t>
            </a:r>
            <a:endParaRPr dirty="0"/>
          </a:p>
          <a:p>
            <a:pPr marL="285750" indent="-285750">
              <a:spcAft>
                <a:spcPts val="700"/>
              </a:spcAft>
              <a:buSzPct val="45000"/>
              <a:buFont typeface="Wingdings" panose="05000000000000000000" pitchFamily="2" charset="2"/>
              <a:buChar char="q"/>
            </a:pPr>
            <a:r>
              <a:rPr lang="et-EE" dirty="0" smtClean="0">
                <a:latin typeface="Calibri"/>
              </a:rPr>
              <a:t>Intercomparison </a:t>
            </a:r>
            <a:r>
              <a:rPr lang="et-EE" dirty="0">
                <a:latin typeface="Calibri"/>
              </a:rPr>
              <a:t>exercise will be an important source of information for estimating uncertainty budgets</a:t>
            </a:r>
            <a:endParaRPr dirty="0"/>
          </a:p>
          <a:p>
            <a:pPr marL="285750" indent="-285750">
              <a:spcAft>
                <a:spcPts val="700"/>
              </a:spcAft>
              <a:buSzPct val="45000"/>
              <a:buFont typeface="Wingdings" panose="05000000000000000000" pitchFamily="2" charset="2"/>
              <a:buChar char="q"/>
            </a:pPr>
            <a:r>
              <a:rPr lang="et-EE" dirty="0" smtClean="0">
                <a:latin typeface="Calibri"/>
              </a:rPr>
              <a:t>LCE-2 </a:t>
            </a:r>
            <a:r>
              <a:rPr lang="et-EE" dirty="0">
                <a:latin typeface="Calibri"/>
              </a:rPr>
              <a:t>serves as a training session for </a:t>
            </a:r>
            <a:r>
              <a:rPr lang="et-EE" dirty="0" smtClean="0">
                <a:latin typeface="Calibri"/>
              </a:rPr>
              <a:t>FICE</a:t>
            </a:r>
            <a:r>
              <a:rPr lang="et-EE" dirty="0">
                <a:latin typeface="Calibri"/>
              </a:rPr>
              <a:t>. Participants can practice following the relevant measurement protocols</a:t>
            </a:r>
            <a:endParaRPr dirty="0"/>
          </a:p>
          <a:p>
            <a:pPr marL="285750" indent="-285750">
              <a:spcAft>
                <a:spcPts val="700"/>
              </a:spcAft>
              <a:buSzPct val="45000"/>
              <a:buFont typeface="Wingdings" panose="05000000000000000000" pitchFamily="2" charset="2"/>
              <a:buChar char="q"/>
            </a:pPr>
            <a:r>
              <a:rPr lang="et-EE" dirty="0" smtClean="0">
                <a:latin typeface="Calibri"/>
              </a:rPr>
              <a:t>Together </a:t>
            </a:r>
            <a:r>
              <a:rPr lang="et-EE" dirty="0">
                <a:latin typeface="Calibri"/>
              </a:rPr>
              <a:t>with NPL/WP303 an uncertainty budget for the end-to-end measurement process will be calculated for the radiometers involved in the </a:t>
            </a:r>
            <a:r>
              <a:rPr lang="et-EE" dirty="0" smtClean="0">
                <a:latin typeface="Calibri"/>
              </a:rPr>
              <a:t>LCE-2</a:t>
            </a:r>
            <a:endParaRPr dirty="0"/>
          </a:p>
        </p:txBody>
      </p:sp>
      <p:pic>
        <p:nvPicPr>
          <p:cNvPr id="4" name="Picture 3"/>
          <p:cNvPicPr>
            <a:picLocks noChangeAspect="1"/>
          </p:cNvPicPr>
          <p:nvPr/>
        </p:nvPicPr>
        <p:blipFill>
          <a:blip r:embed="rId2"/>
          <a:stretch>
            <a:fillRect/>
          </a:stretch>
        </p:blipFill>
        <p:spPr>
          <a:xfrm>
            <a:off x="3271200" y="108425"/>
            <a:ext cx="2370164" cy="677190"/>
          </a:xfrm>
          <a:prstGeom prst="rect">
            <a:avLst/>
          </a:prstGeom>
        </p:spPr>
      </p:pic>
    </p:spTree>
    <p:extLst>
      <p:ext uri="{BB962C8B-B14F-4D97-AF65-F5344CB8AC3E}">
        <p14:creationId xmlns:p14="http://schemas.microsoft.com/office/powerpoint/2010/main" val="1888686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1535</TotalTime>
  <Words>1431</Words>
  <Application>Microsoft Office PowerPoint</Application>
  <PresentationFormat>On-screen Show (4:3)</PresentationFormat>
  <Paragraphs>170</Paragraphs>
  <Slides>16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MS PGothic</vt:lpstr>
      <vt:lpstr>ヒラギノ角ゴ Pro W3</vt:lpstr>
      <vt:lpstr>Arial</vt:lpstr>
      <vt:lpstr>Calibri</vt:lpstr>
      <vt:lpstr>Calibri Light</vt:lpstr>
      <vt:lpstr>StarSymbol</vt:lpstr>
      <vt:lpstr>Times New Roman</vt:lpstr>
      <vt:lpstr>Wingdings</vt:lpstr>
      <vt:lpstr>Office Theme</vt:lpstr>
      <vt:lpstr>Fiducial Reference Measurements for Satellite Ocean Colour</vt:lpstr>
      <vt:lpstr>Outline  Main aim of FRM4SOC:  To establish and maintain SI traceability of ground-based Fiducial Reference Measurements (FRM) for satellite ocean colour radiometry (OCR).  Specific Objectives:  a. Develop, document, implement and report OCR measurement procedures and protocols. It shall design, document and implement both laboratory and field inter-comparison experiments for FRM OCR radiometers to verify their FRM status to help support of CEOS WGCV. b. International coordination activities to define next generation of Ocean Colour vicarious calibration/adjustment infrastructure (FRM4SOC workshop).  Three types of internationally open intercomparison exercises:  1. LCE-1 For OCR Radiance and Irradiance Calibration Sources 2. LCE-2 For OCR Calibration 3. FICE for OCR field measurements (End-to-end uncertainty evaluation for FRM4SOC carried out by NPL) </vt:lpstr>
      <vt:lpstr>PowerPoint Presentation</vt:lpstr>
      <vt:lpstr>PowerPoint Presentation</vt:lpstr>
      <vt:lpstr>Laboratory Calibration Exercise 1 (LCE-1): Reference Irradiance and Radiance Sources</vt:lpstr>
      <vt:lpstr>WP301- Laboratory Calibration Exercise 1 (LCE-1): Reference Irradiance and Radiance Sources – SI Traceability</vt:lpstr>
      <vt:lpstr>Laboratory Calibration Exercise 1 (LCE-1): Reference Irradiance and Radiance Sources</vt:lpstr>
      <vt:lpstr>PowerPoint Presentation</vt:lpstr>
      <vt:lpstr>PowerPoint Presentation</vt:lpstr>
      <vt:lpstr>PowerPoint Presentation</vt:lpstr>
      <vt:lpstr>Uncertainty Budgets for Fiducial Reference Measurement Ocean Colour Radiometers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Fiducial Reference Measurements for Satellite Ocean Colour</dc:title>
  <dc:creator>Andrew Banks</dc:creator>
  <cp:lastModifiedBy>Nigel Fox</cp:lastModifiedBy>
  <cp:revision>50</cp:revision>
  <dcterms:created xsi:type="dcterms:W3CDTF">2016-07-07T09:48:37Z</dcterms:created>
  <dcterms:modified xsi:type="dcterms:W3CDTF">2016-07-20T23:44:17Z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rcoClassification">
    <vt:lpwstr>NPL Official</vt:lpwstr>
  </property>
  <property fmtid="{D5CDD505-2E9C-101B-9397-08002B2CF9AE}" pid="3" name="aliashPowerpointFooter">
    <vt:lpwstr/>
  </property>
</Properties>
</file>