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82" r:id="rId3"/>
    <p:sldId id="271" r:id="rId4"/>
    <p:sldId id="296" r:id="rId5"/>
    <p:sldId id="298" r:id="rId6"/>
    <p:sldId id="309" r:id="rId7"/>
    <p:sldId id="310" r:id="rId8"/>
    <p:sldId id="311" r:id="rId9"/>
    <p:sldId id="312" r:id="rId10"/>
    <p:sldId id="313" r:id="rId11"/>
    <p:sldId id="314" r:id="rId12"/>
    <p:sldId id="315" r:id="rId13"/>
    <p:sldId id="293" r:id="rId14"/>
    <p:sldId id="306" r:id="rId15"/>
    <p:sldId id="307" r:id="rId16"/>
    <p:sldId id="316" r:id="rId17"/>
    <p:sldId id="335" r:id="rId18"/>
    <p:sldId id="336" r:id="rId19"/>
    <p:sldId id="294" r:id="rId20"/>
    <p:sldId id="334" r:id="rId21"/>
    <p:sldId id="317" r:id="rId22"/>
    <p:sldId id="318" r:id="rId23"/>
    <p:sldId id="319" r:id="rId24"/>
    <p:sldId id="320" r:id="rId25"/>
    <p:sldId id="321" r:id="rId26"/>
    <p:sldId id="322" r:id="rId27"/>
    <p:sldId id="323" r:id="rId28"/>
    <p:sldId id="324" r:id="rId29"/>
    <p:sldId id="325" r:id="rId30"/>
    <p:sldId id="326" r:id="rId31"/>
    <p:sldId id="327" r:id="rId32"/>
    <p:sldId id="328" r:id="rId33"/>
    <p:sldId id="329" r:id="rId34"/>
    <p:sldId id="330" r:id="rId35"/>
    <p:sldId id="331" r:id="rId36"/>
    <p:sldId id="332" r:id="rId37"/>
    <p:sldId id="333" r:id="rId38"/>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2E3"/>
    <a:srgbClr val="DBFDF0"/>
    <a:srgbClr val="FCEDEA"/>
    <a:srgbClr val="F9DDD7"/>
    <a:srgbClr val="B7E2EF"/>
    <a:srgbClr val="E4BADE"/>
    <a:srgbClr val="D391CA"/>
    <a:srgbClr val="D0F4C6"/>
    <a:srgbClr val="E7F47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80" autoAdjust="0"/>
    <p:restoredTop sz="93929" autoAdjust="0"/>
  </p:normalViewPr>
  <p:slideViewPr>
    <p:cSldViewPr>
      <p:cViewPr varScale="1">
        <p:scale>
          <a:sx n="90" d="100"/>
          <a:sy n="90" d="100"/>
        </p:scale>
        <p:origin x="1464"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2" d="100"/>
          <a:sy n="102" d="100"/>
        </p:scale>
        <p:origin x="-320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5F7DED-94C1-4AB1-A436-B298980D5710}"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2C8288E6-16CA-4B3A-A13B-F14211D8B126}">
      <dgm:prSet phldrT="[Text]"/>
      <dgm:spPr>
        <a:solidFill>
          <a:schemeClr val="accent6">
            <a:lumMod val="20000"/>
            <a:lumOff val="80000"/>
          </a:schemeClr>
        </a:solidFill>
      </dgm:spPr>
      <dgm:t>
        <a:bodyPr/>
        <a:lstStyle/>
        <a:p>
          <a:r>
            <a:rPr lang="en-US" b="1" dirty="0"/>
            <a:t>WG</a:t>
          </a:r>
        </a:p>
      </dgm:t>
    </dgm:pt>
    <dgm:pt modelId="{8DEA6D4E-3E0A-4579-9B74-AD71A4448CE6}" type="parTrans" cxnId="{8D1629F2-D520-49AB-8D45-D5B7979796A3}">
      <dgm:prSet/>
      <dgm:spPr/>
      <dgm:t>
        <a:bodyPr/>
        <a:lstStyle/>
        <a:p>
          <a:endParaRPr lang="en-US" b="1"/>
        </a:p>
      </dgm:t>
    </dgm:pt>
    <dgm:pt modelId="{6A0CC5C3-8605-497A-BC7F-F8029CAD3C31}" type="sibTrans" cxnId="{8D1629F2-D520-49AB-8D45-D5B7979796A3}">
      <dgm:prSet/>
      <dgm:spPr/>
      <dgm:t>
        <a:bodyPr/>
        <a:lstStyle/>
        <a:p>
          <a:endParaRPr lang="en-US" b="1"/>
        </a:p>
      </dgm:t>
    </dgm:pt>
    <dgm:pt modelId="{0A7F06B3-ABFC-4336-8F3E-2FAC27FA6FD0}">
      <dgm:prSet phldrT="[Text]"/>
      <dgm:spPr>
        <a:solidFill>
          <a:srgbClr val="C00000"/>
        </a:solidFill>
      </dgm:spPr>
      <dgm:t>
        <a:bodyPr/>
        <a:lstStyle/>
        <a:p>
          <a:r>
            <a:rPr lang="en-US" b="1" dirty="0">
              <a:solidFill>
                <a:srgbClr val="FFFFFF"/>
              </a:solidFill>
            </a:rPr>
            <a:t>Carbon</a:t>
          </a:r>
        </a:p>
      </dgm:t>
    </dgm:pt>
    <dgm:pt modelId="{ED9EFBA9-0DE2-46EC-A874-E7FD2068F5B1}" type="parTrans" cxnId="{73D51C77-8EBA-483F-A75D-75E003E3F385}">
      <dgm:prSet/>
      <dgm:spPr>
        <a:solidFill>
          <a:srgbClr val="C00000"/>
        </a:solidFill>
        <a:scene3d>
          <a:camera prst="orthographicFront">
            <a:rot lat="0" lon="0" rev="10800000"/>
          </a:camera>
          <a:lightRig rig="threePt" dir="t"/>
        </a:scene3d>
      </dgm:spPr>
      <dgm:t>
        <a:bodyPr/>
        <a:lstStyle/>
        <a:p>
          <a:endParaRPr lang="en-US" b="1"/>
        </a:p>
      </dgm:t>
    </dgm:pt>
    <dgm:pt modelId="{0D3419CE-0A54-4D02-842F-A31742EF8D48}" type="sibTrans" cxnId="{73D51C77-8EBA-483F-A75D-75E003E3F385}">
      <dgm:prSet/>
      <dgm:spPr/>
      <dgm:t>
        <a:bodyPr/>
        <a:lstStyle/>
        <a:p>
          <a:endParaRPr lang="en-US" b="1"/>
        </a:p>
      </dgm:t>
    </dgm:pt>
    <dgm:pt modelId="{91B9B0D4-BBD6-405A-B51D-B9ECA202DEE3}">
      <dgm:prSet phldrT="[Text]"/>
      <dgm:spPr>
        <a:solidFill>
          <a:srgbClr val="7030A0"/>
        </a:solidFill>
      </dgm:spPr>
      <dgm:t>
        <a:bodyPr/>
        <a:lstStyle/>
        <a:p>
          <a:r>
            <a:rPr lang="en-US" b="1" dirty="0">
              <a:solidFill>
                <a:srgbClr val="FFFFFF"/>
              </a:solidFill>
            </a:rPr>
            <a:t>Water</a:t>
          </a:r>
        </a:p>
      </dgm:t>
    </dgm:pt>
    <dgm:pt modelId="{F93DF7AC-D789-430B-9B3E-514432BAB45B}" type="parTrans" cxnId="{9CD7C7DD-304C-4CA1-B69D-5391640B127B}">
      <dgm:prSet/>
      <dgm:spPr>
        <a:solidFill>
          <a:srgbClr val="7030A0"/>
        </a:solidFill>
        <a:scene3d>
          <a:camera prst="orthographicFront">
            <a:rot lat="0" lon="0" rev="10800000"/>
          </a:camera>
          <a:lightRig rig="threePt" dir="t"/>
        </a:scene3d>
      </dgm:spPr>
      <dgm:t>
        <a:bodyPr/>
        <a:lstStyle/>
        <a:p>
          <a:endParaRPr lang="en-US" b="1"/>
        </a:p>
      </dgm:t>
    </dgm:pt>
    <dgm:pt modelId="{63CD90F4-8C1C-42F4-A138-A09D8FDFB726}" type="sibTrans" cxnId="{9CD7C7DD-304C-4CA1-B69D-5391640B127B}">
      <dgm:prSet/>
      <dgm:spPr/>
      <dgm:t>
        <a:bodyPr/>
        <a:lstStyle/>
        <a:p>
          <a:endParaRPr lang="en-US" b="1"/>
        </a:p>
      </dgm:t>
    </dgm:pt>
    <dgm:pt modelId="{3EE083E7-A86C-42DF-8C9A-ED7530449268}">
      <dgm:prSet phldrT="[Text]"/>
      <dgm:spPr>
        <a:solidFill>
          <a:srgbClr val="002060"/>
        </a:solidFill>
      </dgm:spPr>
      <dgm:t>
        <a:bodyPr/>
        <a:lstStyle/>
        <a:p>
          <a:r>
            <a:rPr lang="en-US" b="1" dirty="0">
              <a:solidFill>
                <a:srgbClr val="FFFFFF"/>
              </a:solidFill>
            </a:rPr>
            <a:t>Study 1</a:t>
          </a:r>
        </a:p>
      </dgm:t>
    </dgm:pt>
    <dgm:pt modelId="{A54E5B90-A6F7-4827-9309-7CF3B92FF045}" type="parTrans" cxnId="{B613E411-FAEA-47BA-8316-52979D617E87}">
      <dgm:prSet/>
      <dgm:spPr>
        <a:solidFill>
          <a:srgbClr val="002060"/>
        </a:solidFill>
        <a:scene3d>
          <a:camera prst="orthographicFront">
            <a:rot lat="0" lon="0" rev="10800000"/>
          </a:camera>
          <a:lightRig rig="threePt" dir="t"/>
        </a:scene3d>
      </dgm:spPr>
      <dgm:t>
        <a:bodyPr/>
        <a:lstStyle/>
        <a:p>
          <a:endParaRPr lang="en-US" b="1"/>
        </a:p>
      </dgm:t>
    </dgm:pt>
    <dgm:pt modelId="{36D9C9CF-BD9E-4BF3-813E-77715DCA7D0B}" type="sibTrans" cxnId="{B613E411-FAEA-47BA-8316-52979D617E87}">
      <dgm:prSet/>
      <dgm:spPr/>
      <dgm:t>
        <a:bodyPr/>
        <a:lstStyle/>
        <a:p>
          <a:endParaRPr lang="en-US" b="1"/>
        </a:p>
      </dgm:t>
    </dgm:pt>
    <dgm:pt modelId="{91C118E1-F098-49EC-97F2-EE8D138CEC6E}">
      <dgm:prSet phldrT="[Text]"/>
      <dgm:spPr>
        <a:solidFill>
          <a:srgbClr val="0070C0"/>
        </a:solidFill>
      </dgm:spPr>
      <dgm:t>
        <a:bodyPr/>
        <a:lstStyle/>
        <a:p>
          <a:r>
            <a:rPr lang="en-US" b="1" dirty="0">
              <a:solidFill>
                <a:srgbClr val="FFFFFF"/>
              </a:solidFill>
            </a:rPr>
            <a:t>Study 2</a:t>
          </a:r>
        </a:p>
      </dgm:t>
    </dgm:pt>
    <dgm:pt modelId="{5CB42D44-CDF2-475D-8843-EB8BF8E3664C}" type="parTrans" cxnId="{E05E2461-F49B-41EE-959A-9DB29FA94B84}">
      <dgm:prSet/>
      <dgm:spPr>
        <a:solidFill>
          <a:srgbClr val="0070C0"/>
        </a:solidFill>
        <a:scene3d>
          <a:camera prst="orthographicFront">
            <a:rot lat="0" lon="0" rev="10800000"/>
          </a:camera>
          <a:lightRig rig="threePt" dir="t"/>
        </a:scene3d>
      </dgm:spPr>
      <dgm:t>
        <a:bodyPr/>
        <a:lstStyle/>
        <a:p>
          <a:endParaRPr lang="en-US" b="1"/>
        </a:p>
      </dgm:t>
    </dgm:pt>
    <dgm:pt modelId="{CD56F6BA-2F0E-4B48-87CA-3B6ED6036FC4}" type="sibTrans" cxnId="{E05E2461-F49B-41EE-959A-9DB29FA94B84}">
      <dgm:prSet/>
      <dgm:spPr/>
      <dgm:t>
        <a:bodyPr/>
        <a:lstStyle/>
        <a:p>
          <a:endParaRPr lang="en-US" b="1"/>
        </a:p>
      </dgm:t>
    </dgm:pt>
    <dgm:pt modelId="{446D971A-ACDE-4DD5-B751-DFDACC14DFE4}">
      <dgm:prSet phldrT="[Text]"/>
      <dgm:spPr>
        <a:solidFill>
          <a:srgbClr val="00B0F0"/>
        </a:solidFill>
      </dgm:spPr>
      <dgm:t>
        <a:bodyPr/>
        <a:lstStyle/>
        <a:p>
          <a:r>
            <a:rPr lang="en-US" b="1" dirty="0">
              <a:solidFill>
                <a:srgbClr val="FFFFFF"/>
              </a:solidFill>
            </a:rPr>
            <a:t>WG A</a:t>
          </a:r>
        </a:p>
      </dgm:t>
    </dgm:pt>
    <dgm:pt modelId="{2643DBAB-7B76-42AB-B18F-7338C92E63C7}" type="parTrans" cxnId="{05502C0A-E808-4A98-9148-6CA0B98490B7}">
      <dgm:prSet/>
      <dgm:spPr>
        <a:solidFill>
          <a:srgbClr val="00B0F0"/>
        </a:solidFill>
        <a:scene3d>
          <a:camera prst="orthographicFront">
            <a:rot lat="0" lon="0" rev="10800000"/>
          </a:camera>
          <a:lightRig rig="threePt" dir="t"/>
        </a:scene3d>
      </dgm:spPr>
      <dgm:t>
        <a:bodyPr/>
        <a:lstStyle/>
        <a:p>
          <a:endParaRPr lang="en-US" b="1"/>
        </a:p>
      </dgm:t>
    </dgm:pt>
    <dgm:pt modelId="{488800E3-FEEC-4C47-BFF2-CB6692BED751}" type="sibTrans" cxnId="{05502C0A-E808-4A98-9148-6CA0B98490B7}">
      <dgm:prSet/>
      <dgm:spPr/>
      <dgm:t>
        <a:bodyPr/>
        <a:lstStyle/>
        <a:p>
          <a:endParaRPr lang="en-US" b="1"/>
        </a:p>
      </dgm:t>
    </dgm:pt>
    <dgm:pt modelId="{30EEFC42-4D89-47DA-9C6A-7B27EBF56BB9}">
      <dgm:prSet phldrT="[Text]"/>
      <dgm:spPr>
        <a:solidFill>
          <a:srgbClr val="00B050"/>
        </a:solidFill>
      </dgm:spPr>
      <dgm:t>
        <a:bodyPr/>
        <a:lstStyle/>
        <a:p>
          <a:r>
            <a:rPr lang="en-US" b="1" dirty="0">
              <a:solidFill>
                <a:srgbClr val="FFFFFF"/>
              </a:solidFill>
            </a:rPr>
            <a:t>WG B</a:t>
          </a:r>
        </a:p>
      </dgm:t>
    </dgm:pt>
    <dgm:pt modelId="{929D26FE-C03C-4C9E-9861-F36F56EDF800}" type="parTrans" cxnId="{63EF1E96-AAF8-4673-81DC-A74D98D50409}">
      <dgm:prSet/>
      <dgm:spPr>
        <a:solidFill>
          <a:srgbClr val="00B050"/>
        </a:solidFill>
        <a:scene3d>
          <a:camera prst="orthographicFront">
            <a:rot lat="0" lon="0" rev="10800000"/>
          </a:camera>
          <a:lightRig rig="threePt" dir="t"/>
        </a:scene3d>
      </dgm:spPr>
      <dgm:t>
        <a:bodyPr/>
        <a:lstStyle/>
        <a:p>
          <a:endParaRPr lang="en-US" b="1"/>
        </a:p>
      </dgm:t>
    </dgm:pt>
    <dgm:pt modelId="{5B6CDCBC-C22B-4D50-AFC1-30AF64448FB6}" type="sibTrans" cxnId="{63EF1E96-AAF8-4673-81DC-A74D98D50409}">
      <dgm:prSet/>
      <dgm:spPr/>
      <dgm:t>
        <a:bodyPr/>
        <a:lstStyle/>
        <a:p>
          <a:endParaRPr lang="en-US" b="1"/>
        </a:p>
      </dgm:t>
    </dgm:pt>
    <dgm:pt modelId="{D4DB8639-E382-473E-B813-3DA24E3F6789}">
      <dgm:prSet phldrT="[Text]"/>
      <dgm:spPr>
        <a:solidFill>
          <a:srgbClr val="92D050"/>
        </a:solidFill>
      </dgm:spPr>
      <dgm:t>
        <a:bodyPr/>
        <a:lstStyle/>
        <a:p>
          <a:r>
            <a:rPr lang="en-US" b="1" dirty="0"/>
            <a:t>VC X</a:t>
          </a:r>
        </a:p>
      </dgm:t>
    </dgm:pt>
    <dgm:pt modelId="{9CBA3379-D0CD-440E-9B04-DE64DFF71DBE}" type="parTrans" cxnId="{F7F3C662-87BF-4A1D-8351-1BBE74A8AC5E}">
      <dgm:prSet/>
      <dgm:spPr>
        <a:solidFill>
          <a:srgbClr val="92D050"/>
        </a:solidFill>
        <a:scene3d>
          <a:camera prst="orthographicFront">
            <a:rot lat="0" lon="0" rev="10800000"/>
          </a:camera>
          <a:lightRig rig="threePt" dir="t"/>
        </a:scene3d>
      </dgm:spPr>
      <dgm:t>
        <a:bodyPr/>
        <a:lstStyle/>
        <a:p>
          <a:endParaRPr lang="en-US" b="1"/>
        </a:p>
      </dgm:t>
    </dgm:pt>
    <dgm:pt modelId="{5AAC302D-2805-4A28-8E91-D0304B05EF96}" type="sibTrans" cxnId="{F7F3C662-87BF-4A1D-8351-1BBE74A8AC5E}">
      <dgm:prSet/>
      <dgm:spPr/>
      <dgm:t>
        <a:bodyPr/>
        <a:lstStyle/>
        <a:p>
          <a:endParaRPr lang="en-US" b="1"/>
        </a:p>
      </dgm:t>
    </dgm:pt>
    <dgm:pt modelId="{33403F67-A882-44CA-A9EB-3E197BEFEBF5}">
      <dgm:prSet phldrT="[Text]"/>
      <dgm:spPr>
        <a:solidFill>
          <a:srgbClr val="FFFF00"/>
        </a:solidFill>
      </dgm:spPr>
      <dgm:t>
        <a:bodyPr/>
        <a:lstStyle/>
        <a:p>
          <a:r>
            <a:rPr lang="en-US" b="1" dirty="0"/>
            <a:t>VC Y</a:t>
          </a:r>
        </a:p>
      </dgm:t>
    </dgm:pt>
    <dgm:pt modelId="{DC77BB80-C526-44C3-A520-964CEF280C17}" type="parTrans" cxnId="{115106CA-190F-422F-BE81-1C842A132791}">
      <dgm:prSet/>
      <dgm:spPr>
        <a:solidFill>
          <a:srgbClr val="FFFF00"/>
        </a:solidFill>
        <a:scene3d>
          <a:camera prst="orthographicFront">
            <a:rot lat="0" lon="0" rev="10800000"/>
          </a:camera>
          <a:lightRig rig="threePt" dir="t"/>
        </a:scene3d>
      </dgm:spPr>
      <dgm:t>
        <a:bodyPr/>
        <a:lstStyle/>
        <a:p>
          <a:endParaRPr lang="en-US" b="1"/>
        </a:p>
      </dgm:t>
    </dgm:pt>
    <dgm:pt modelId="{383A4343-FC96-4AA2-977B-D4A419038E92}" type="sibTrans" cxnId="{115106CA-190F-422F-BE81-1C842A132791}">
      <dgm:prSet/>
      <dgm:spPr/>
      <dgm:t>
        <a:bodyPr/>
        <a:lstStyle/>
        <a:p>
          <a:endParaRPr lang="en-US" b="1"/>
        </a:p>
      </dgm:t>
    </dgm:pt>
    <dgm:pt modelId="{8A5AB801-D187-4EA2-92D6-9C976AE3B5D8}">
      <dgm:prSet phldrT="[Text]"/>
      <dgm:spPr>
        <a:solidFill>
          <a:srgbClr val="FFC000"/>
        </a:solidFill>
      </dgm:spPr>
      <dgm:t>
        <a:bodyPr/>
        <a:lstStyle/>
        <a:p>
          <a:r>
            <a:rPr lang="en-US" b="1" dirty="0"/>
            <a:t>VC Z</a:t>
          </a:r>
        </a:p>
      </dgm:t>
    </dgm:pt>
    <dgm:pt modelId="{4A4C636D-3ACD-44BD-AB69-018897EA4B45}" type="parTrans" cxnId="{7C155088-2A59-403A-AF49-327E4B1811A7}">
      <dgm:prSet/>
      <dgm:spPr>
        <a:solidFill>
          <a:srgbClr val="FFC000"/>
        </a:solidFill>
        <a:scene3d>
          <a:camera prst="orthographicFront">
            <a:rot lat="0" lon="0" rev="10800000"/>
          </a:camera>
          <a:lightRig rig="threePt" dir="t"/>
        </a:scene3d>
      </dgm:spPr>
      <dgm:t>
        <a:bodyPr/>
        <a:lstStyle/>
        <a:p>
          <a:endParaRPr lang="en-US" b="1"/>
        </a:p>
      </dgm:t>
    </dgm:pt>
    <dgm:pt modelId="{660A70F4-7EA8-40F6-BCF1-63DE512FC10B}" type="sibTrans" cxnId="{7C155088-2A59-403A-AF49-327E4B1811A7}">
      <dgm:prSet/>
      <dgm:spPr/>
      <dgm:t>
        <a:bodyPr/>
        <a:lstStyle/>
        <a:p>
          <a:endParaRPr lang="en-US" b="1"/>
        </a:p>
      </dgm:t>
    </dgm:pt>
    <dgm:pt modelId="{9D0A6BE9-7ADE-4AF7-81DA-9165336F656F}">
      <dgm:prSet phldrT="[Text]"/>
      <dgm:spPr>
        <a:solidFill>
          <a:srgbClr val="FF0000"/>
        </a:solidFill>
      </dgm:spPr>
      <dgm:t>
        <a:bodyPr/>
        <a:lstStyle/>
        <a:p>
          <a:r>
            <a:rPr lang="en-US" b="1" dirty="0">
              <a:solidFill>
                <a:srgbClr val="FFFFFF"/>
              </a:solidFill>
            </a:rPr>
            <a:t>GEO</a:t>
          </a:r>
        </a:p>
      </dgm:t>
    </dgm:pt>
    <dgm:pt modelId="{A76A6AAA-4E14-4A4F-99AE-C5FB867B6A65}" type="parTrans" cxnId="{3470863D-23FD-4C39-8E07-EB61263D3D1D}">
      <dgm:prSet/>
      <dgm:spPr>
        <a:solidFill>
          <a:srgbClr val="FF0000"/>
        </a:solidFill>
        <a:scene3d>
          <a:camera prst="orthographicFront">
            <a:rot lat="0" lon="0" rev="10800000"/>
          </a:camera>
          <a:lightRig rig="threePt" dir="t"/>
        </a:scene3d>
      </dgm:spPr>
      <dgm:t>
        <a:bodyPr/>
        <a:lstStyle/>
        <a:p>
          <a:endParaRPr lang="en-US" b="1"/>
        </a:p>
      </dgm:t>
    </dgm:pt>
    <dgm:pt modelId="{71627AAE-AE31-4144-8C00-5DC315E4B78F}" type="sibTrans" cxnId="{3470863D-23FD-4C39-8E07-EB61263D3D1D}">
      <dgm:prSet/>
      <dgm:spPr/>
      <dgm:t>
        <a:bodyPr/>
        <a:lstStyle/>
        <a:p>
          <a:endParaRPr lang="en-US" b="1"/>
        </a:p>
      </dgm:t>
    </dgm:pt>
    <dgm:pt modelId="{8852D339-86A5-4788-A072-33046E01F190}" type="pres">
      <dgm:prSet presAssocID="{805F7DED-94C1-4AB1-A436-B298980D5710}" presName="Name0" presStyleCnt="0">
        <dgm:presLayoutVars>
          <dgm:chMax val="1"/>
          <dgm:dir/>
          <dgm:animLvl val="ctr"/>
          <dgm:resizeHandles val="exact"/>
        </dgm:presLayoutVars>
      </dgm:prSet>
      <dgm:spPr/>
      <dgm:t>
        <a:bodyPr/>
        <a:lstStyle/>
        <a:p>
          <a:endParaRPr lang="en-US"/>
        </a:p>
      </dgm:t>
    </dgm:pt>
    <dgm:pt modelId="{E5730017-DFC1-4897-9637-13F4A22D8BAB}" type="pres">
      <dgm:prSet presAssocID="{2C8288E6-16CA-4B3A-A13B-F14211D8B126}" presName="centerShape" presStyleLbl="node0" presStyleIdx="0" presStyleCnt="1"/>
      <dgm:spPr/>
      <dgm:t>
        <a:bodyPr/>
        <a:lstStyle/>
        <a:p>
          <a:endParaRPr lang="en-US"/>
        </a:p>
      </dgm:t>
    </dgm:pt>
    <dgm:pt modelId="{E02BC9D2-379A-4448-9C7E-0A8487608C5D}" type="pres">
      <dgm:prSet presAssocID="{ED9EFBA9-0DE2-46EC-A874-E7FD2068F5B1}" presName="parTrans" presStyleLbl="sibTrans2D1" presStyleIdx="0" presStyleCnt="10"/>
      <dgm:spPr/>
      <dgm:t>
        <a:bodyPr/>
        <a:lstStyle/>
        <a:p>
          <a:endParaRPr lang="en-US"/>
        </a:p>
      </dgm:t>
    </dgm:pt>
    <dgm:pt modelId="{31F5843D-F6FE-4FC4-B19A-85E82987FC5E}" type="pres">
      <dgm:prSet presAssocID="{ED9EFBA9-0DE2-46EC-A874-E7FD2068F5B1}" presName="connectorText" presStyleLbl="sibTrans2D1" presStyleIdx="0" presStyleCnt="10"/>
      <dgm:spPr/>
      <dgm:t>
        <a:bodyPr/>
        <a:lstStyle/>
        <a:p>
          <a:endParaRPr lang="en-US"/>
        </a:p>
      </dgm:t>
    </dgm:pt>
    <dgm:pt modelId="{7D6E40FE-0D79-49F6-94E9-0022F07DE54D}" type="pres">
      <dgm:prSet presAssocID="{0A7F06B3-ABFC-4336-8F3E-2FAC27FA6FD0}" presName="node" presStyleLbl="node1" presStyleIdx="0" presStyleCnt="10">
        <dgm:presLayoutVars>
          <dgm:bulletEnabled val="1"/>
        </dgm:presLayoutVars>
      </dgm:prSet>
      <dgm:spPr/>
      <dgm:t>
        <a:bodyPr/>
        <a:lstStyle/>
        <a:p>
          <a:endParaRPr lang="en-US"/>
        </a:p>
      </dgm:t>
    </dgm:pt>
    <dgm:pt modelId="{DFF6EB9A-2EA6-465E-8032-7B35EDA5ACDE}" type="pres">
      <dgm:prSet presAssocID="{F93DF7AC-D789-430B-9B3E-514432BAB45B}" presName="parTrans" presStyleLbl="sibTrans2D1" presStyleIdx="1" presStyleCnt="10" custLinFactNeighborX="-2436" custLinFactNeighborY="-4129"/>
      <dgm:spPr/>
      <dgm:t>
        <a:bodyPr/>
        <a:lstStyle/>
        <a:p>
          <a:endParaRPr lang="en-US"/>
        </a:p>
      </dgm:t>
    </dgm:pt>
    <dgm:pt modelId="{0B155C14-40C2-4CEA-9743-139919BA5AAD}" type="pres">
      <dgm:prSet presAssocID="{F93DF7AC-D789-430B-9B3E-514432BAB45B}" presName="connectorText" presStyleLbl="sibTrans2D1" presStyleIdx="1" presStyleCnt="10"/>
      <dgm:spPr/>
      <dgm:t>
        <a:bodyPr/>
        <a:lstStyle/>
        <a:p>
          <a:endParaRPr lang="en-US"/>
        </a:p>
      </dgm:t>
    </dgm:pt>
    <dgm:pt modelId="{03046E6A-86CC-46CC-85BC-64AA82CFF3A4}" type="pres">
      <dgm:prSet presAssocID="{91B9B0D4-BBD6-405A-B51D-B9ECA202DEE3}" presName="node" presStyleLbl="node1" presStyleIdx="1" presStyleCnt="10">
        <dgm:presLayoutVars>
          <dgm:bulletEnabled val="1"/>
        </dgm:presLayoutVars>
      </dgm:prSet>
      <dgm:spPr/>
      <dgm:t>
        <a:bodyPr/>
        <a:lstStyle/>
        <a:p>
          <a:endParaRPr lang="en-US"/>
        </a:p>
      </dgm:t>
    </dgm:pt>
    <dgm:pt modelId="{B2852747-187E-4B7D-A81A-0185FD034FC4}" type="pres">
      <dgm:prSet presAssocID="{A54E5B90-A6F7-4827-9309-7CF3B92FF045}" presName="parTrans" presStyleLbl="sibTrans2D1" presStyleIdx="2" presStyleCnt="10"/>
      <dgm:spPr/>
      <dgm:t>
        <a:bodyPr/>
        <a:lstStyle/>
        <a:p>
          <a:endParaRPr lang="en-US"/>
        </a:p>
      </dgm:t>
    </dgm:pt>
    <dgm:pt modelId="{893B5E8C-1685-4646-BD0F-699D9D8FA6EC}" type="pres">
      <dgm:prSet presAssocID="{A54E5B90-A6F7-4827-9309-7CF3B92FF045}" presName="connectorText" presStyleLbl="sibTrans2D1" presStyleIdx="2" presStyleCnt="10"/>
      <dgm:spPr/>
      <dgm:t>
        <a:bodyPr/>
        <a:lstStyle/>
        <a:p>
          <a:endParaRPr lang="en-US"/>
        </a:p>
      </dgm:t>
    </dgm:pt>
    <dgm:pt modelId="{CC72E96E-3611-4B53-A63F-7D054116FF8F}" type="pres">
      <dgm:prSet presAssocID="{3EE083E7-A86C-42DF-8C9A-ED7530449268}" presName="node" presStyleLbl="node1" presStyleIdx="2" presStyleCnt="10">
        <dgm:presLayoutVars>
          <dgm:bulletEnabled val="1"/>
        </dgm:presLayoutVars>
      </dgm:prSet>
      <dgm:spPr/>
      <dgm:t>
        <a:bodyPr/>
        <a:lstStyle/>
        <a:p>
          <a:endParaRPr lang="en-US"/>
        </a:p>
      </dgm:t>
    </dgm:pt>
    <dgm:pt modelId="{A1F632A0-DB8D-48AD-8A8A-2F7F3C9BC3A5}" type="pres">
      <dgm:prSet presAssocID="{5CB42D44-CDF2-475D-8843-EB8BF8E3664C}" presName="parTrans" presStyleLbl="sibTrans2D1" presStyleIdx="3" presStyleCnt="10"/>
      <dgm:spPr/>
      <dgm:t>
        <a:bodyPr/>
        <a:lstStyle/>
        <a:p>
          <a:endParaRPr lang="en-US"/>
        </a:p>
      </dgm:t>
    </dgm:pt>
    <dgm:pt modelId="{4F0BF1E2-5DC8-4773-94CD-2C78418D2885}" type="pres">
      <dgm:prSet presAssocID="{5CB42D44-CDF2-475D-8843-EB8BF8E3664C}" presName="connectorText" presStyleLbl="sibTrans2D1" presStyleIdx="3" presStyleCnt="10"/>
      <dgm:spPr/>
      <dgm:t>
        <a:bodyPr/>
        <a:lstStyle/>
        <a:p>
          <a:endParaRPr lang="en-US"/>
        </a:p>
      </dgm:t>
    </dgm:pt>
    <dgm:pt modelId="{E5C4D114-C680-40B4-A8CC-EA5CD0CCA263}" type="pres">
      <dgm:prSet presAssocID="{91C118E1-F098-49EC-97F2-EE8D138CEC6E}" presName="node" presStyleLbl="node1" presStyleIdx="3" presStyleCnt="10">
        <dgm:presLayoutVars>
          <dgm:bulletEnabled val="1"/>
        </dgm:presLayoutVars>
      </dgm:prSet>
      <dgm:spPr/>
      <dgm:t>
        <a:bodyPr/>
        <a:lstStyle/>
        <a:p>
          <a:endParaRPr lang="en-US"/>
        </a:p>
      </dgm:t>
    </dgm:pt>
    <dgm:pt modelId="{1FC409B9-EDAA-4C3F-BF6F-A068BAC197E5}" type="pres">
      <dgm:prSet presAssocID="{2643DBAB-7B76-42AB-B18F-7338C92E63C7}" presName="parTrans" presStyleLbl="sibTrans2D1" presStyleIdx="4" presStyleCnt="10"/>
      <dgm:spPr/>
      <dgm:t>
        <a:bodyPr/>
        <a:lstStyle/>
        <a:p>
          <a:endParaRPr lang="en-US"/>
        </a:p>
      </dgm:t>
    </dgm:pt>
    <dgm:pt modelId="{1BD9F894-6CC8-4F1A-BE15-58E54505EB1C}" type="pres">
      <dgm:prSet presAssocID="{2643DBAB-7B76-42AB-B18F-7338C92E63C7}" presName="connectorText" presStyleLbl="sibTrans2D1" presStyleIdx="4" presStyleCnt="10"/>
      <dgm:spPr/>
      <dgm:t>
        <a:bodyPr/>
        <a:lstStyle/>
        <a:p>
          <a:endParaRPr lang="en-US"/>
        </a:p>
      </dgm:t>
    </dgm:pt>
    <dgm:pt modelId="{1796724B-867D-4456-A9BD-035B19D8035E}" type="pres">
      <dgm:prSet presAssocID="{446D971A-ACDE-4DD5-B751-DFDACC14DFE4}" presName="node" presStyleLbl="node1" presStyleIdx="4" presStyleCnt="10">
        <dgm:presLayoutVars>
          <dgm:bulletEnabled val="1"/>
        </dgm:presLayoutVars>
      </dgm:prSet>
      <dgm:spPr/>
      <dgm:t>
        <a:bodyPr/>
        <a:lstStyle/>
        <a:p>
          <a:endParaRPr lang="en-US"/>
        </a:p>
      </dgm:t>
    </dgm:pt>
    <dgm:pt modelId="{7FC52317-5B9B-48D9-9DEE-930D635A9C57}" type="pres">
      <dgm:prSet presAssocID="{929D26FE-C03C-4C9E-9861-F36F56EDF800}" presName="parTrans" presStyleLbl="sibTrans2D1" presStyleIdx="5" presStyleCnt="10"/>
      <dgm:spPr/>
      <dgm:t>
        <a:bodyPr/>
        <a:lstStyle/>
        <a:p>
          <a:endParaRPr lang="en-US"/>
        </a:p>
      </dgm:t>
    </dgm:pt>
    <dgm:pt modelId="{71FDDB18-1AB8-4DD0-908E-B46B117C1F18}" type="pres">
      <dgm:prSet presAssocID="{929D26FE-C03C-4C9E-9861-F36F56EDF800}" presName="connectorText" presStyleLbl="sibTrans2D1" presStyleIdx="5" presStyleCnt="10"/>
      <dgm:spPr/>
      <dgm:t>
        <a:bodyPr/>
        <a:lstStyle/>
        <a:p>
          <a:endParaRPr lang="en-US"/>
        </a:p>
      </dgm:t>
    </dgm:pt>
    <dgm:pt modelId="{66890C24-F628-492C-A81E-D1C4BB18B93D}" type="pres">
      <dgm:prSet presAssocID="{30EEFC42-4D89-47DA-9C6A-7B27EBF56BB9}" presName="node" presStyleLbl="node1" presStyleIdx="5" presStyleCnt="10">
        <dgm:presLayoutVars>
          <dgm:bulletEnabled val="1"/>
        </dgm:presLayoutVars>
      </dgm:prSet>
      <dgm:spPr/>
      <dgm:t>
        <a:bodyPr/>
        <a:lstStyle/>
        <a:p>
          <a:endParaRPr lang="en-US"/>
        </a:p>
      </dgm:t>
    </dgm:pt>
    <dgm:pt modelId="{26AA1C11-1B09-41FA-9ED4-B84AF11B6E62}" type="pres">
      <dgm:prSet presAssocID="{9CBA3379-D0CD-440E-9B04-DE64DFF71DBE}" presName="parTrans" presStyleLbl="sibTrans2D1" presStyleIdx="6" presStyleCnt="10"/>
      <dgm:spPr/>
      <dgm:t>
        <a:bodyPr/>
        <a:lstStyle/>
        <a:p>
          <a:endParaRPr lang="en-US"/>
        </a:p>
      </dgm:t>
    </dgm:pt>
    <dgm:pt modelId="{A9090480-23E1-4247-BB40-A2556BD7AE3A}" type="pres">
      <dgm:prSet presAssocID="{9CBA3379-D0CD-440E-9B04-DE64DFF71DBE}" presName="connectorText" presStyleLbl="sibTrans2D1" presStyleIdx="6" presStyleCnt="10"/>
      <dgm:spPr/>
      <dgm:t>
        <a:bodyPr/>
        <a:lstStyle/>
        <a:p>
          <a:endParaRPr lang="en-US"/>
        </a:p>
      </dgm:t>
    </dgm:pt>
    <dgm:pt modelId="{EAD50B78-20A3-482F-8252-2AB8B132A7DA}" type="pres">
      <dgm:prSet presAssocID="{D4DB8639-E382-473E-B813-3DA24E3F6789}" presName="node" presStyleLbl="node1" presStyleIdx="6" presStyleCnt="10">
        <dgm:presLayoutVars>
          <dgm:bulletEnabled val="1"/>
        </dgm:presLayoutVars>
      </dgm:prSet>
      <dgm:spPr/>
      <dgm:t>
        <a:bodyPr/>
        <a:lstStyle/>
        <a:p>
          <a:endParaRPr lang="en-US"/>
        </a:p>
      </dgm:t>
    </dgm:pt>
    <dgm:pt modelId="{5112D946-F1F0-481C-83FF-A88BAF77CAC4}" type="pres">
      <dgm:prSet presAssocID="{DC77BB80-C526-44C3-A520-964CEF280C17}" presName="parTrans" presStyleLbl="sibTrans2D1" presStyleIdx="7" presStyleCnt="10"/>
      <dgm:spPr/>
      <dgm:t>
        <a:bodyPr/>
        <a:lstStyle/>
        <a:p>
          <a:endParaRPr lang="en-US"/>
        </a:p>
      </dgm:t>
    </dgm:pt>
    <dgm:pt modelId="{2F087C32-5987-4828-B967-FD4A2078A21C}" type="pres">
      <dgm:prSet presAssocID="{DC77BB80-C526-44C3-A520-964CEF280C17}" presName="connectorText" presStyleLbl="sibTrans2D1" presStyleIdx="7" presStyleCnt="10"/>
      <dgm:spPr/>
      <dgm:t>
        <a:bodyPr/>
        <a:lstStyle/>
        <a:p>
          <a:endParaRPr lang="en-US"/>
        </a:p>
      </dgm:t>
    </dgm:pt>
    <dgm:pt modelId="{6053FAB5-7539-430D-8F86-72F8C725292A}" type="pres">
      <dgm:prSet presAssocID="{33403F67-A882-44CA-A9EB-3E197BEFEBF5}" presName="node" presStyleLbl="node1" presStyleIdx="7" presStyleCnt="10">
        <dgm:presLayoutVars>
          <dgm:bulletEnabled val="1"/>
        </dgm:presLayoutVars>
      </dgm:prSet>
      <dgm:spPr/>
      <dgm:t>
        <a:bodyPr/>
        <a:lstStyle/>
        <a:p>
          <a:endParaRPr lang="en-US"/>
        </a:p>
      </dgm:t>
    </dgm:pt>
    <dgm:pt modelId="{E29BB9C4-FA90-407F-B9BC-87B914740AEC}" type="pres">
      <dgm:prSet presAssocID="{4A4C636D-3ACD-44BD-AB69-018897EA4B45}" presName="parTrans" presStyleLbl="sibTrans2D1" presStyleIdx="8" presStyleCnt="10"/>
      <dgm:spPr/>
      <dgm:t>
        <a:bodyPr/>
        <a:lstStyle/>
        <a:p>
          <a:endParaRPr lang="en-US"/>
        </a:p>
      </dgm:t>
    </dgm:pt>
    <dgm:pt modelId="{E74AB04A-9E22-4C6E-9F40-DC395C564B3B}" type="pres">
      <dgm:prSet presAssocID="{4A4C636D-3ACD-44BD-AB69-018897EA4B45}" presName="connectorText" presStyleLbl="sibTrans2D1" presStyleIdx="8" presStyleCnt="10"/>
      <dgm:spPr/>
      <dgm:t>
        <a:bodyPr/>
        <a:lstStyle/>
        <a:p>
          <a:endParaRPr lang="en-US"/>
        </a:p>
      </dgm:t>
    </dgm:pt>
    <dgm:pt modelId="{0819568C-6B59-4EF4-9BDF-3E93FBC36402}" type="pres">
      <dgm:prSet presAssocID="{8A5AB801-D187-4EA2-92D6-9C976AE3B5D8}" presName="node" presStyleLbl="node1" presStyleIdx="8" presStyleCnt="10">
        <dgm:presLayoutVars>
          <dgm:bulletEnabled val="1"/>
        </dgm:presLayoutVars>
      </dgm:prSet>
      <dgm:spPr/>
      <dgm:t>
        <a:bodyPr/>
        <a:lstStyle/>
        <a:p>
          <a:endParaRPr lang="en-US"/>
        </a:p>
      </dgm:t>
    </dgm:pt>
    <dgm:pt modelId="{3C6FA309-8315-48DF-A004-992393234D5A}" type="pres">
      <dgm:prSet presAssocID="{A76A6AAA-4E14-4A4F-99AE-C5FB867B6A65}" presName="parTrans" presStyleLbl="sibTrans2D1" presStyleIdx="9" presStyleCnt="10"/>
      <dgm:spPr/>
      <dgm:t>
        <a:bodyPr/>
        <a:lstStyle/>
        <a:p>
          <a:endParaRPr lang="en-US"/>
        </a:p>
      </dgm:t>
    </dgm:pt>
    <dgm:pt modelId="{459C2A50-799F-43CE-BCA2-0148E4E5ACDE}" type="pres">
      <dgm:prSet presAssocID="{A76A6AAA-4E14-4A4F-99AE-C5FB867B6A65}" presName="connectorText" presStyleLbl="sibTrans2D1" presStyleIdx="9" presStyleCnt="10"/>
      <dgm:spPr/>
      <dgm:t>
        <a:bodyPr/>
        <a:lstStyle/>
        <a:p>
          <a:endParaRPr lang="en-US"/>
        </a:p>
      </dgm:t>
    </dgm:pt>
    <dgm:pt modelId="{022D7477-4450-4806-A385-31774B7D83CE}" type="pres">
      <dgm:prSet presAssocID="{9D0A6BE9-7ADE-4AF7-81DA-9165336F656F}" presName="node" presStyleLbl="node1" presStyleIdx="9" presStyleCnt="10">
        <dgm:presLayoutVars>
          <dgm:bulletEnabled val="1"/>
        </dgm:presLayoutVars>
      </dgm:prSet>
      <dgm:spPr/>
      <dgm:t>
        <a:bodyPr/>
        <a:lstStyle/>
        <a:p>
          <a:endParaRPr lang="en-US"/>
        </a:p>
      </dgm:t>
    </dgm:pt>
  </dgm:ptLst>
  <dgm:cxnLst>
    <dgm:cxn modelId="{320F387D-9B4E-5B47-A38E-989E1C36D8DB}" type="presOf" srcId="{446D971A-ACDE-4DD5-B751-DFDACC14DFE4}" destId="{1796724B-867D-4456-A9BD-035B19D8035E}" srcOrd="0" destOrd="0" presId="urn:microsoft.com/office/officeart/2005/8/layout/radial5"/>
    <dgm:cxn modelId="{ABEF8811-E402-F44A-8C45-CCD6CCC938A6}" type="presOf" srcId="{ED9EFBA9-0DE2-46EC-A874-E7FD2068F5B1}" destId="{31F5843D-F6FE-4FC4-B19A-85E82987FC5E}" srcOrd="1" destOrd="0" presId="urn:microsoft.com/office/officeart/2005/8/layout/radial5"/>
    <dgm:cxn modelId="{73F54CC4-FE6B-C342-9CD4-636824E7DD2D}" type="presOf" srcId="{ED9EFBA9-0DE2-46EC-A874-E7FD2068F5B1}" destId="{E02BC9D2-379A-4448-9C7E-0A8487608C5D}" srcOrd="0" destOrd="0" presId="urn:microsoft.com/office/officeart/2005/8/layout/radial5"/>
    <dgm:cxn modelId="{8D1629F2-D520-49AB-8D45-D5B7979796A3}" srcId="{805F7DED-94C1-4AB1-A436-B298980D5710}" destId="{2C8288E6-16CA-4B3A-A13B-F14211D8B126}" srcOrd="0" destOrd="0" parTransId="{8DEA6D4E-3E0A-4579-9B74-AD71A4448CE6}" sibTransId="{6A0CC5C3-8605-497A-BC7F-F8029CAD3C31}"/>
    <dgm:cxn modelId="{63EF1E96-AAF8-4673-81DC-A74D98D50409}" srcId="{2C8288E6-16CA-4B3A-A13B-F14211D8B126}" destId="{30EEFC42-4D89-47DA-9C6A-7B27EBF56BB9}" srcOrd="5" destOrd="0" parTransId="{929D26FE-C03C-4C9E-9861-F36F56EDF800}" sibTransId="{5B6CDCBC-C22B-4D50-AFC1-30AF64448FB6}"/>
    <dgm:cxn modelId="{F858F6BA-B20F-0045-8721-97B2209C4840}" type="presOf" srcId="{9D0A6BE9-7ADE-4AF7-81DA-9165336F656F}" destId="{022D7477-4450-4806-A385-31774B7D83CE}" srcOrd="0" destOrd="0" presId="urn:microsoft.com/office/officeart/2005/8/layout/radial5"/>
    <dgm:cxn modelId="{CC4F5C48-CBEA-A240-A0BC-B88713A5FFC7}" type="presOf" srcId="{805F7DED-94C1-4AB1-A436-B298980D5710}" destId="{8852D339-86A5-4788-A072-33046E01F190}" srcOrd="0" destOrd="0" presId="urn:microsoft.com/office/officeart/2005/8/layout/radial5"/>
    <dgm:cxn modelId="{6CDB5B3D-6443-0E44-97EA-1B69A7091FD1}" type="presOf" srcId="{D4DB8639-E382-473E-B813-3DA24E3F6789}" destId="{EAD50B78-20A3-482F-8252-2AB8B132A7DA}" srcOrd="0" destOrd="0" presId="urn:microsoft.com/office/officeart/2005/8/layout/radial5"/>
    <dgm:cxn modelId="{2D7DA650-0F4B-9A46-8AF2-DE51175082FB}" type="presOf" srcId="{2643DBAB-7B76-42AB-B18F-7338C92E63C7}" destId="{1FC409B9-EDAA-4C3F-BF6F-A068BAC197E5}" srcOrd="0" destOrd="0" presId="urn:microsoft.com/office/officeart/2005/8/layout/radial5"/>
    <dgm:cxn modelId="{6A056828-29B2-864F-8E34-A3F5432B7524}" type="presOf" srcId="{4A4C636D-3ACD-44BD-AB69-018897EA4B45}" destId="{E29BB9C4-FA90-407F-B9BC-87B914740AEC}" srcOrd="0" destOrd="0" presId="urn:microsoft.com/office/officeart/2005/8/layout/radial5"/>
    <dgm:cxn modelId="{71068AB5-82B2-924D-B01E-FE1DB9C71B3C}" type="presOf" srcId="{30EEFC42-4D89-47DA-9C6A-7B27EBF56BB9}" destId="{66890C24-F628-492C-A81E-D1C4BB18B93D}" srcOrd="0" destOrd="0" presId="urn:microsoft.com/office/officeart/2005/8/layout/radial5"/>
    <dgm:cxn modelId="{0792AAB7-4394-3244-9B21-2A508CB278B8}" type="presOf" srcId="{0A7F06B3-ABFC-4336-8F3E-2FAC27FA6FD0}" destId="{7D6E40FE-0D79-49F6-94E9-0022F07DE54D}" srcOrd="0" destOrd="0" presId="urn:microsoft.com/office/officeart/2005/8/layout/radial5"/>
    <dgm:cxn modelId="{52850D59-2A52-6F46-AADC-A7E5B80955F4}" type="presOf" srcId="{9CBA3379-D0CD-440E-9B04-DE64DFF71DBE}" destId="{26AA1C11-1B09-41FA-9ED4-B84AF11B6E62}" srcOrd="0" destOrd="0" presId="urn:microsoft.com/office/officeart/2005/8/layout/radial5"/>
    <dgm:cxn modelId="{05502C0A-E808-4A98-9148-6CA0B98490B7}" srcId="{2C8288E6-16CA-4B3A-A13B-F14211D8B126}" destId="{446D971A-ACDE-4DD5-B751-DFDACC14DFE4}" srcOrd="4" destOrd="0" parTransId="{2643DBAB-7B76-42AB-B18F-7338C92E63C7}" sibTransId="{488800E3-FEEC-4C47-BFF2-CB6692BED751}"/>
    <dgm:cxn modelId="{F7F3C662-87BF-4A1D-8351-1BBE74A8AC5E}" srcId="{2C8288E6-16CA-4B3A-A13B-F14211D8B126}" destId="{D4DB8639-E382-473E-B813-3DA24E3F6789}" srcOrd="6" destOrd="0" parTransId="{9CBA3379-D0CD-440E-9B04-DE64DFF71DBE}" sibTransId="{5AAC302D-2805-4A28-8E91-D0304B05EF96}"/>
    <dgm:cxn modelId="{973B507A-3F7A-F546-9311-CF698F1F3D55}" type="presOf" srcId="{F93DF7AC-D789-430B-9B3E-514432BAB45B}" destId="{DFF6EB9A-2EA6-465E-8032-7B35EDA5ACDE}" srcOrd="0" destOrd="0" presId="urn:microsoft.com/office/officeart/2005/8/layout/radial5"/>
    <dgm:cxn modelId="{2874BB0C-A964-4143-AD3F-2F12AC7DFE42}" type="presOf" srcId="{3EE083E7-A86C-42DF-8C9A-ED7530449268}" destId="{CC72E96E-3611-4B53-A63F-7D054116FF8F}" srcOrd="0" destOrd="0" presId="urn:microsoft.com/office/officeart/2005/8/layout/radial5"/>
    <dgm:cxn modelId="{49B3AE6F-A3A8-764C-9CCC-9886564A03EF}" type="presOf" srcId="{A76A6AAA-4E14-4A4F-99AE-C5FB867B6A65}" destId="{3C6FA309-8315-48DF-A004-992393234D5A}" srcOrd="0" destOrd="0" presId="urn:microsoft.com/office/officeart/2005/8/layout/radial5"/>
    <dgm:cxn modelId="{3083DB00-DA24-5049-AC13-208607AA51DD}" type="presOf" srcId="{4A4C636D-3ACD-44BD-AB69-018897EA4B45}" destId="{E74AB04A-9E22-4C6E-9F40-DC395C564B3B}" srcOrd="1" destOrd="0" presId="urn:microsoft.com/office/officeart/2005/8/layout/radial5"/>
    <dgm:cxn modelId="{3A642D8E-3ECA-B247-9320-B652893135D5}" type="presOf" srcId="{5CB42D44-CDF2-475D-8843-EB8BF8E3664C}" destId="{4F0BF1E2-5DC8-4773-94CD-2C78418D2885}" srcOrd="1" destOrd="0" presId="urn:microsoft.com/office/officeart/2005/8/layout/radial5"/>
    <dgm:cxn modelId="{B0D0B13A-4B99-ED4F-9C7F-BABA6812B154}" type="presOf" srcId="{929D26FE-C03C-4C9E-9861-F36F56EDF800}" destId="{7FC52317-5B9B-48D9-9DEE-930D635A9C57}" srcOrd="0" destOrd="0" presId="urn:microsoft.com/office/officeart/2005/8/layout/radial5"/>
    <dgm:cxn modelId="{C9DEA1BC-343E-864D-83EF-3F57409EBDD5}" type="presOf" srcId="{33403F67-A882-44CA-A9EB-3E197BEFEBF5}" destId="{6053FAB5-7539-430D-8F86-72F8C725292A}" srcOrd="0" destOrd="0" presId="urn:microsoft.com/office/officeart/2005/8/layout/radial5"/>
    <dgm:cxn modelId="{625DEA11-F73E-0F49-958F-10DBED0AE990}" type="presOf" srcId="{5CB42D44-CDF2-475D-8843-EB8BF8E3664C}" destId="{A1F632A0-DB8D-48AD-8A8A-2F7F3C9BC3A5}" srcOrd="0" destOrd="0" presId="urn:microsoft.com/office/officeart/2005/8/layout/radial5"/>
    <dgm:cxn modelId="{06ACC365-8B76-7A49-8582-5BFA0BC04F49}" type="presOf" srcId="{9CBA3379-D0CD-440E-9B04-DE64DFF71DBE}" destId="{A9090480-23E1-4247-BB40-A2556BD7AE3A}" srcOrd="1" destOrd="0" presId="urn:microsoft.com/office/officeart/2005/8/layout/radial5"/>
    <dgm:cxn modelId="{FA7F6740-2635-BB46-840F-1A8C12C10496}" type="presOf" srcId="{91C118E1-F098-49EC-97F2-EE8D138CEC6E}" destId="{E5C4D114-C680-40B4-A8CC-EA5CD0CCA263}" srcOrd="0" destOrd="0" presId="urn:microsoft.com/office/officeart/2005/8/layout/radial5"/>
    <dgm:cxn modelId="{B7A188B4-A7E0-D54A-81D6-9E031427A267}" type="presOf" srcId="{DC77BB80-C526-44C3-A520-964CEF280C17}" destId="{5112D946-F1F0-481C-83FF-A88BAF77CAC4}" srcOrd="0" destOrd="0" presId="urn:microsoft.com/office/officeart/2005/8/layout/radial5"/>
    <dgm:cxn modelId="{BF0ED61A-6AF0-674E-9A57-D5AB0E2EC592}" type="presOf" srcId="{2643DBAB-7B76-42AB-B18F-7338C92E63C7}" destId="{1BD9F894-6CC8-4F1A-BE15-58E54505EB1C}" srcOrd="1" destOrd="0" presId="urn:microsoft.com/office/officeart/2005/8/layout/radial5"/>
    <dgm:cxn modelId="{115106CA-190F-422F-BE81-1C842A132791}" srcId="{2C8288E6-16CA-4B3A-A13B-F14211D8B126}" destId="{33403F67-A882-44CA-A9EB-3E197BEFEBF5}" srcOrd="7" destOrd="0" parTransId="{DC77BB80-C526-44C3-A520-964CEF280C17}" sibTransId="{383A4343-FC96-4AA2-977B-D4A419038E92}"/>
    <dgm:cxn modelId="{8E82F41F-D675-854B-A0D9-9E3AC7629849}" type="presOf" srcId="{A76A6AAA-4E14-4A4F-99AE-C5FB867B6A65}" destId="{459C2A50-799F-43CE-BCA2-0148E4E5ACDE}" srcOrd="1" destOrd="0" presId="urn:microsoft.com/office/officeart/2005/8/layout/radial5"/>
    <dgm:cxn modelId="{B8ED342A-F27F-C54A-BAFF-FEAADC5D8BC0}" type="presOf" srcId="{A54E5B90-A6F7-4827-9309-7CF3B92FF045}" destId="{893B5E8C-1685-4646-BD0F-699D9D8FA6EC}" srcOrd="1" destOrd="0" presId="urn:microsoft.com/office/officeart/2005/8/layout/radial5"/>
    <dgm:cxn modelId="{3E980BD5-EE7E-584C-95AE-9343817F7233}" type="presOf" srcId="{DC77BB80-C526-44C3-A520-964CEF280C17}" destId="{2F087C32-5987-4828-B967-FD4A2078A21C}" srcOrd="1" destOrd="0" presId="urn:microsoft.com/office/officeart/2005/8/layout/radial5"/>
    <dgm:cxn modelId="{29BEE396-59F8-C442-BEBC-05EBA8250319}" type="presOf" srcId="{91B9B0D4-BBD6-405A-B51D-B9ECA202DEE3}" destId="{03046E6A-86CC-46CC-85BC-64AA82CFF3A4}" srcOrd="0" destOrd="0" presId="urn:microsoft.com/office/officeart/2005/8/layout/radial5"/>
    <dgm:cxn modelId="{B613E411-FAEA-47BA-8316-52979D617E87}" srcId="{2C8288E6-16CA-4B3A-A13B-F14211D8B126}" destId="{3EE083E7-A86C-42DF-8C9A-ED7530449268}" srcOrd="2" destOrd="0" parTransId="{A54E5B90-A6F7-4827-9309-7CF3B92FF045}" sibTransId="{36D9C9CF-BD9E-4BF3-813E-77715DCA7D0B}"/>
    <dgm:cxn modelId="{A9B241F1-28D7-B648-A86E-9CE2D1BAD7DA}" type="presOf" srcId="{929D26FE-C03C-4C9E-9861-F36F56EDF800}" destId="{71FDDB18-1AB8-4DD0-908E-B46B117C1F18}" srcOrd="1" destOrd="0" presId="urn:microsoft.com/office/officeart/2005/8/layout/radial5"/>
    <dgm:cxn modelId="{79483948-64C8-4A4A-B1B8-6BA84FC669BE}" type="presOf" srcId="{F93DF7AC-D789-430B-9B3E-514432BAB45B}" destId="{0B155C14-40C2-4CEA-9743-139919BA5AAD}" srcOrd="1" destOrd="0" presId="urn:microsoft.com/office/officeart/2005/8/layout/radial5"/>
    <dgm:cxn modelId="{9CD7C7DD-304C-4CA1-B69D-5391640B127B}" srcId="{2C8288E6-16CA-4B3A-A13B-F14211D8B126}" destId="{91B9B0D4-BBD6-405A-B51D-B9ECA202DEE3}" srcOrd="1" destOrd="0" parTransId="{F93DF7AC-D789-430B-9B3E-514432BAB45B}" sibTransId="{63CD90F4-8C1C-42F4-A138-A09D8FDFB726}"/>
    <dgm:cxn modelId="{E05E2461-F49B-41EE-959A-9DB29FA94B84}" srcId="{2C8288E6-16CA-4B3A-A13B-F14211D8B126}" destId="{91C118E1-F098-49EC-97F2-EE8D138CEC6E}" srcOrd="3" destOrd="0" parTransId="{5CB42D44-CDF2-475D-8843-EB8BF8E3664C}" sibTransId="{CD56F6BA-2F0E-4B48-87CA-3B6ED6036FC4}"/>
    <dgm:cxn modelId="{08977CA3-87F9-B44F-86E7-018890B63F69}" type="presOf" srcId="{A54E5B90-A6F7-4827-9309-7CF3B92FF045}" destId="{B2852747-187E-4B7D-A81A-0185FD034FC4}" srcOrd="0" destOrd="0" presId="urn:microsoft.com/office/officeart/2005/8/layout/radial5"/>
    <dgm:cxn modelId="{7C155088-2A59-403A-AF49-327E4B1811A7}" srcId="{2C8288E6-16CA-4B3A-A13B-F14211D8B126}" destId="{8A5AB801-D187-4EA2-92D6-9C976AE3B5D8}" srcOrd="8" destOrd="0" parTransId="{4A4C636D-3ACD-44BD-AB69-018897EA4B45}" sibTransId="{660A70F4-7EA8-40F6-BCF1-63DE512FC10B}"/>
    <dgm:cxn modelId="{82960900-BD55-7B45-BAD0-99DDC1780EA2}" type="presOf" srcId="{2C8288E6-16CA-4B3A-A13B-F14211D8B126}" destId="{E5730017-DFC1-4897-9637-13F4A22D8BAB}" srcOrd="0" destOrd="0" presId="urn:microsoft.com/office/officeart/2005/8/layout/radial5"/>
    <dgm:cxn modelId="{73D51C77-8EBA-483F-A75D-75E003E3F385}" srcId="{2C8288E6-16CA-4B3A-A13B-F14211D8B126}" destId="{0A7F06B3-ABFC-4336-8F3E-2FAC27FA6FD0}" srcOrd="0" destOrd="0" parTransId="{ED9EFBA9-0DE2-46EC-A874-E7FD2068F5B1}" sibTransId="{0D3419CE-0A54-4D02-842F-A31742EF8D48}"/>
    <dgm:cxn modelId="{5D277B9B-8481-9647-9E11-47549F4FCBAF}" type="presOf" srcId="{8A5AB801-D187-4EA2-92D6-9C976AE3B5D8}" destId="{0819568C-6B59-4EF4-9BDF-3E93FBC36402}" srcOrd="0" destOrd="0" presId="urn:microsoft.com/office/officeart/2005/8/layout/radial5"/>
    <dgm:cxn modelId="{3470863D-23FD-4C39-8E07-EB61263D3D1D}" srcId="{2C8288E6-16CA-4B3A-A13B-F14211D8B126}" destId="{9D0A6BE9-7ADE-4AF7-81DA-9165336F656F}" srcOrd="9" destOrd="0" parTransId="{A76A6AAA-4E14-4A4F-99AE-C5FB867B6A65}" sibTransId="{71627AAE-AE31-4144-8C00-5DC315E4B78F}"/>
    <dgm:cxn modelId="{76686BE8-35FF-5246-A6B3-272AED7E141E}" type="presParOf" srcId="{8852D339-86A5-4788-A072-33046E01F190}" destId="{E5730017-DFC1-4897-9637-13F4A22D8BAB}" srcOrd="0" destOrd="0" presId="urn:microsoft.com/office/officeart/2005/8/layout/radial5"/>
    <dgm:cxn modelId="{13658041-9A6B-AA4B-A60D-409032A2990C}" type="presParOf" srcId="{8852D339-86A5-4788-A072-33046E01F190}" destId="{E02BC9D2-379A-4448-9C7E-0A8487608C5D}" srcOrd="1" destOrd="0" presId="urn:microsoft.com/office/officeart/2005/8/layout/radial5"/>
    <dgm:cxn modelId="{1ED84B97-CA05-F145-BBA0-0FDA8252A6BD}" type="presParOf" srcId="{E02BC9D2-379A-4448-9C7E-0A8487608C5D}" destId="{31F5843D-F6FE-4FC4-B19A-85E82987FC5E}" srcOrd="0" destOrd="0" presId="urn:microsoft.com/office/officeart/2005/8/layout/radial5"/>
    <dgm:cxn modelId="{8EF8EDB4-9D30-EA40-B8AD-BCF30977FF88}" type="presParOf" srcId="{8852D339-86A5-4788-A072-33046E01F190}" destId="{7D6E40FE-0D79-49F6-94E9-0022F07DE54D}" srcOrd="2" destOrd="0" presId="urn:microsoft.com/office/officeart/2005/8/layout/radial5"/>
    <dgm:cxn modelId="{771111B3-FB7C-5349-97AF-A0D9EF92D60C}" type="presParOf" srcId="{8852D339-86A5-4788-A072-33046E01F190}" destId="{DFF6EB9A-2EA6-465E-8032-7B35EDA5ACDE}" srcOrd="3" destOrd="0" presId="urn:microsoft.com/office/officeart/2005/8/layout/radial5"/>
    <dgm:cxn modelId="{7C73F92F-8EF2-9144-B524-DA0D84247D93}" type="presParOf" srcId="{DFF6EB9A-2EA6-465E-8032-7B35EDA5ACDE}" destId="{0B155C14-40C2-4CEA-9743-139919BA5AAD}" srcOrd="0" destOrd="0" presId="urn:microsoft.com/office/officeart/2005/8/layout/radial5"/>
    <dgm:cxn modelId="{167E31F0-91AB-164B-8396-5A924C272C4B}" type="presParOf" srcId="{8852D339-86A5-4788-A072-33046E01F190}" destId="{03046E6A-86CC-46CC-85BC-64AA82CFF3A4}" srcOrd="4" destOrd="0" presId="urn:microsoft.com/office/officeart/2005/8/layout/radial5"/>
    <dgm:cxn modelId="{6D90A8BE-010F-3C4F-9105-ABB326D78ABC}" type="presParOf" srcId="{8852D339-86A5-4788-A072-33046E01F190}" destId="{B2852747-187E-4B7D-A81A-0185FD034FC4}" srcOrd="5" destOrd="0" presId="urn:microsoft.com/office/officeart/2005/8/layout/radial5"/>
    <dgm:cxn modelId="{D4536478-32F3-5F4A-8D2A-95ECA80EB0AD}" type="presParOf" srcId="{B2852747-187E-4B7D-A81A-0185FD034FC4}" destId="{893B5E8C-1685-4646-BD0F-699D9D8FA6EC}" srcOrd="0" destOrd="0" presId="urn:microsoft.com/office/officeart/2005/8/layout/radial5"/>
    <dgm:cxn modelId="{05FA3DA2-2FBC-764F-9E64-C78F07320F73}" type="presParOf" srcId="{8852D339-86A5-4788-A072-33046E01F190}" destId="{CC72E96E-3611-4B53-A63F-7D054116FF8F}" srcOrd="6" destOrd="0" presId="urn:microsoft.com/office/officeart/2005/8/layout/radial5"/>
    <dgm:cxn modelId="{E6440607-F561-3D4A-B2F3-50664C51893F}" type="presParOf" srcId="{8852D339-86A5-4788-A072-33046E01F190}" destId="{A1F632A0-DB8D-48AD-8A8A-2F7F3C9BC3A5}" srcOrd="7" destOrd="0" presId="urn:microsoft.com/office/officeart/2005/8/layout/radial5"/>
    <dgm:cxn modelId="{56AF69D9-BC92-104B-8EFC-AE80F2EE21DA}" type="presParOf" srcId="{A1F632A0-DB8D-48AD-8A8A-2F7F3C9BC3A5}" destId="{4F0BF1E2-5DC8-4773-94CD-2C78418D2885}" srcOrd="0" destOrd="0" presId="urn:microsoft.com/office/officeart/2005/8/layout/radial5"/>
    <dgm:cxn modelId="{9206D95A-BF54-314A-8337-7D3171B6C7D2}" type="presParOf" srcId="{8852D339-86A5-4788-A072-33046E01F190}" destId="{E5C4D114-C680-40B4-A8CC-EA5CD0CCA263}" srcOrd="8" destOrd="0" presId="urn:microsoft.com/office/officeart/2005/8/layout/radial5"/>
    <dgm:cxn modelId="{99B19C35-505F-FA47-B990-2CFA0C0DC48E}" type="presParOf" srcId="{8852D339-86A5-4788-A072-33046E01F190}" destId="{1FC409B9-EDAA-4C3F-BF6F-A068BAC197E5}" srcOrd="9" destOrd="0" presId="urn:microsoft.com/office/officeart/2005/8/layout/radial5"/>
    <dgm:cxn modelId="{9A1B1507-4796-9F4C-A1F2-1C6742417436}" type="presParOf" srcId="{1FC409B9-EDAA-4C3F-BF6F-A068BAC197E5}" destId="{1BD9F894-6CC8-4F1A-BE15-58E54505EB1C}" srcOrd="0" destOrd="0" presId="urn:microsoft.com/office/officeart/2005/8/layout/radial5"/>
    <dgm:cxn modelId="{92768088-3211-8344-B5A9-F85016E996C3}" type="presParOf" srcId="{8852D339-86A5-4788-A072-33046E01F190}" destId="{1796724B-867D-4456-A9BD-035B19D8035E}" srcOrd="10" destOrd="0" presId="urn:microsoft.com/office/officeart/2005/8/layout/radial5"/>
    <dgm:cxn modelId="{B223503A-8C7B-CB46-92DF-544660DB7E2D}" type="presParOf" srcId="{8852D339-86A5-4788-A072-33046E01F190}" destId="{7FC52317-5B9B-48D9-9DEE-930D635A9C57}" srcOrd="11" destOrd="0" presId="urn:microsoft.com/office/officeart/2005/8/layout/radial5"/>
    <dgm:cxn modelId="{B241D170-AFF3-F746-8FE3-13A1EF93C5E9}" type="presParOf" srcId="{7FC52317-5B9B-48D9-9DEE-930D635A9C57}" destId="{71FDDB18-1AB8-4DD0-908E-B46B117C1F18}" srcOrd="0" destOrd="0" presId="urn:microsoft.com/office/officeart/2005/8/layout/radial5"/>
    <dgm:cxn modelId="{C5464D30-FA36-334B-AD58-71D12C5FB572}" type="presParOf" srcId="{8852D339-86A5-4788-A072-33046E01F190}" destId="{66890C24-F628-492C-A81E-D1C4BB18B93D}" srcOrd="12" destOrd="0" presId="urn:microsoft.com/office/officeart/2005/8/layout/radial5"/>
    <dgm:cxn modelId="{4953E224-2EAA-8A4B-A314-90690F960B3B}" type="presParOf" srcId="{8852D339-86A5-4788-A072-33046E01F190}" destId="{26AA1C11-1B09-41FA-9ED4-B84AF11B6E62}" srcOrd="13" destOrd="0" presId="urn:microsoft.com/office/officeart/2005/8/layout/radial5"/>
    <dgm:cxn modelId="{9AB971F2-C4B4-E747-9FD3-3B1BF09F44D1}" type="presParOf" srcId="{26AA1C11-1B09-41FA-9ED4-B84AF11B6E62}" destId="{A9090480-23E1-4247-BB40-A2556BD7AE3A}" srcOrd="0" destOrd="0" presId="urn:microsoft.com/office/officeart/2005/8/layout/radial5"/>
    <dgm:cxn modelId="{818553A7-561E-C94D-B16D-1CCA4300B39B}" type="presParOf" srcId="{8852D339-86A5-4788-A072-33046E01F190}" destId="{EAD50B78-20A3-482F-8252-2AB8B132A7DA}" srcOrd="14" destOrd="0" presId="urn:microsoft.com/office/officeart/2005/8/layout/radial5"/>
    <dgm:cxn modelId="{65E73BB0-C9EF-2A46-90F1-86774E6A2C2F}" type="presParOf" srcId="{8852D339-86A5-4788-A072-33046E01F190}" destId="{5112D946-F1F0-481C-83FF-A88BAF77CAC4}" srcOrd="15" destOrd="0" presId="urn:microsoft.com/office/officeart/2005/8/layout/radial5"/>
    <dgm:cxn modelId="{3BDF5AC8-AEE3-074F-8BF9-7C69390C3714}" type="presParOf" srcId="{5112D946-F1F0-481C-83FF-A88BAF77CAC4}" destId="{2F087C32-5987-4828-B967-FD4A2078A21C}" srcOrd="0" destOrd="0" presId="urn:microsoft.com/office/officeart/2005/8/layout/radial5"/>
    <dgm:cxn modelId="{D959069D-4EEE-614E-8DBA-0455B12FB54D}" type="presParOf" srcId="{8852D339-86A5-4788-A072-33046E01F190}" destId="{6053FAB5-7539-430D-8F86-72F8C725292A}" srcOrd="16" destOrd="0" presId="urn:microsoft.com/office/officeart/2005/8/layout/radial5"/>
    <dgm:cxn modelId="{5F311B3C-9BE7-AB4A-ACB8-41BCC301ABC1}" type="presParOf" srcId="{8852D339-86A5-4788-A072-33046E01F190}" destId="{E29BB9C4-FA90-407F-B9BC-87B914740AEC}" srcOrd="17" destOrd="0" presId="urn:microsoft.com/office/officeart/2005/8/layout/radial5"/>
    <dgm:cxn modelId="{FDDECBCC-2DF0-874C-9FDC-4D406E2F9F86}" type="presParOf" srcId="{E29BB9C4-FA90-407F-B9BC-87B914740AEC}" destId="{E74AB04A-9E22-4C6E-9F40-DC395C564B3B}" srcOrd="0" destOrd="0" presId="urn:microsoft.com/office/officeart/2005/8/layout/radial5"/>
    <dgm:cxn modelId="{0768C7E9-C0FB-B64E-B17A-764B2260B441}" type="presParOf" srcId="{8852D339-86A5-4788-A072-33046E01F190}" destId="{0819568C-6B59-4EF4-9BDF-3E93FBC36402}" srcOrd="18" destOrd="0" presId="urn:microsoft.com/office/officeart/2005/8/layout/radial5"/>
    <dgm:cxn modelId="{0EF00896-A9C3-5142-82C4-3C68DA93081C}" type="presParOf" srcId="{8852D339-86A5-4788-A072-33046E01F190}" destId="{3C6FA309-8315-48DF-A004-992393234D5A}" srcOrd="19" destOrd="0" presId="urn:microsoft.com/office/officeart/2005/8/layout/radial5"/>
    <dgm:cxn modelId="{25304A16-FD69-4D4C-8FC2-BF8E202A4399}" type="presParOf" srcId="{3C6FA309-8315-48DF-A004-992393234D5A}" destId="{459C2A50-799F-43CE-BCA2-0148E4E5ACDE}" srcOrd="0" destOrd="0" presId="urn:microsoft.com/office/officeart/2005/8/layout/radial5"/>
    <dgm:cxn modelId="{6A23F840-F5C2-CC42-8289-23EBF8F18B86}" type="presParOf" srcId="{8852D339-86A5-4788-A072-33046E01F190}" destId="{022D7477-4450-4806-A385-31774B7D83CE}" srcOrd="2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6C8C69-D29A-45D3-9577-82F09BF3A24D}"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en-US"/>
        </a:p>
      </dgm:t>
    </dgm:pt>
    <dgm:pt modelId="{01D9FC2D-EBF5-4FAF-9A25-D9474008B635}">
      <dgm:prSet phldrT="[Text]" custT="1"/>
      <dgm:spPr>
        <a:solidFill>
          <a:schemeClr val="accent6">
            <a:lumMod val="20000"/>
            <a:lumOff val="80000"/>
          </a:schemeClr>
        </a:solidFill>
      </dgm:spPr>
      <dgm:t>
        <a:bodyPr/>
        <a:lstStyle/>
        <a:p>
          <a:r>
            <a:rPr lang="en-US" sz="2000" b="1" dirty="0"/>
            <a:t>A typical creative VC/WG bubble</a:t>
          </a:r>
        </a:p>
      </dgm:t>
    </dgm:pt>
    <dgm:pt modelId="{BC71F4DC-D3AB-4F2A-A400-650313F8931C}" type="parTrans" cxnId="{6DD34F96-6060-45C2-98C0-4D0FAD6810A7}">
      <dgm:prSet/>
      <dgm:spPr/>
      <dgm:t>
        <a:bodyPr/>
        <a:lstStyle/>
        <a:p>
          <a:endParaRPr lang="en-US"/>
        </a:p>
      </dgm:t>
    </dgm:pt>
    <dgm:pt modelId="{ED63EDF9-E566-45A5-AAA5-AF243231B1A4}" type="sibTrans" cxnId="{6DD34F96-6060-45C2-98C0-4D0FAD6810A7}">
      <dgm:prSet/>
      <dgm:spPr/>
      <dgm:t>
        <a:bodyPr/>
        <a:lstStyle/>
        <a:p>
          <a:endParaRPr lang="en-US"/>
        </a:p>
      </dgm:t>
    </dgm:pt>
    <dgm:pt modelId="{10F2A301-F784-4668-97F7-E6DB0ECC57F6}">
      <dgm:prSet phldrT="[Text]" custT="1"/>
      <dgm:spPr>
        <a:solidFill>
          <a:srgbClr val="C00000"/>
        </a:solidFill>
      </dgm:spPr>
      <dgm:t>
        <a:bodyPr/>
        <a:lstStyle/>
        <a:p>
          <a:r>
            <a:rPr lang="en-US" sz="1200" b="1" dirty="0">
              <a:solidFill>
                <a:srgbClr val="FFFFFF"/>
              </a:solidFill>
            </a:rPr>
            <a:t>Science Community 1</a:t>
          </a:r>
        </a:p>
      </dgm:t>
    </dgm:pt>
    <dgm:pt modelId="{F9F9BA29-6E9F-416A-93FA-90CA11474E61}" type="parTrans" cxnId="{72E95BA3-FF5D-4E5E-9201-A12EFEAAA22C}">
      <dgm:prSet/>
      <dgm:spPr/>
      <dgm:t>
        <a:bodyPr/>
        <a:lstStyle/>
        <a:p>
          <a:endParaRPr lang="en-US"/>
        </a:p>
      </dgm:t>
    </dgm:pt>
    <dgm:pt modelId="{32A77BC1-3838-4D3F-9580-B0F7693FE40E}" type="sibTrans" cxnId="{72E95BA3-FF5D-4E5E-9201-A12EFEAAA22C}">
      <dgm:prSet/>
      <dgm:spPr/>
      <dgm:t>
        <a:bodyPr/>
        <a:lstStyle/>
        <a:p>
          <a:endParaRPr lang="en-US"/>
        </a:p>
      </dgm:t>
    </dgm:pt>
    <dgm:pt modelId="{3F9FD453-B3D6-42CB-9E23-6FE35F1402E6}">
      <dgm:prSet phldrT="[Text]" custT="1"/>
      <dgm:spPr>
        <a:solidFill>
          <a:srgbClr val="002060"/>
        </a:solidFill>
      </dgm:spPr>
      <dgm:t>
        <a:bodyPr/>
        <a:lstStyle/>
        <a:p>
          <a:r>
            <a:rPr lang="en-US" sz="1200" b="1" dirty="0">
              <a:solidFill>
                <a:srgbClr val="FFFFFF"/>
              </a:solidFill>
            </a:rPr>
            <a:t>Science Community 2</a:t>
          </a:r>
        </a:p>
      </dgm:t>
    </dgm:pt>
    <dgm:pt modelId="{4584E470-59E2-4259-9AF2-3DF1D6423185}" type="parTrans" cxnId="{B202B4A2-167D-46AF-8170-116B9093EDD1}">
      <dgm:prSet/>
      <dgm:spPr/>
      <dgm:t>
        <a:bodyPr/>
        <a:lstStyle/>
        <a:p>
          <a:endParaRPr lang="en-US"/>
        </a:p>
      </dgm:t>
    </dgm:pt>
    <dgm:pt modelId="{0C2A2719-EB62-4041-8D89-CDA5D3652CF9}" type="sibTrans" cxnId="{B202B4A2-167D-46AF-8170-116B9093EDD1}">
      <dgm:prSet/>
      <dgm:spPr/>
      <dgm:t>
        <a:bodyPr/>
        <a:lstStyle/>
        <a:p>
          <a:endParaRPr lang="en-US"/>
        </a:p>
      </dgm:t>
    </dgm:pt>
    <dgm:pt modelId="{CC9B7B0D-7CF9-4AC9-9D53-2C127C495DD3}">
      <dgm:prSet phldrT="[Text]" custT="1"/>
      <dgm:spPr>
        <a:solidFill>
          <a:srgbClr val="00B0F0"/>
        </a:solidFill>
      </dgm:spPr>
      <dgm:t>
        <a:bodyPr/>
        <a:lstStyle/>
        <a:p>
          <a:r>
            <a:rPr lang="en-US" sz="1200" b="1" dirty="0">
              <a:solidFill>
                <a:srgbClr val="FFFFFF"/>
              </a:solidFill>
            </a:rPr>
            <a:t>Eng.  Group A</a:t>
          </a:r>
        </a:p>
      </dgm:t>
    </dgm:pt>
    <dgm:pt modelId="{076FAC60-2699-4F02-BEDF-1D12855C38DE}" type="parTrans" cxnId="{F0C9BFD1-74F2-4A65-A0AB-376F0AC3975B}">
      <dgm:prSet/>
      <dgm:spPr/>
      <dgm:t>
        <a:bodyPr/>
        <a:lstStyle/>
        <a:p>
          <a:endParaRPr lang="en-US"/>
        </a:p>
      </dgm:t>
    </dgm:pt>
    <dgm:pt modelId="{5B7EDD24-13EE-44DC-AAB5-AB4258DEF476}" type="sibTrans" cxnId="{F0C9BFD1-74F2-4A65-A0AB-376F0AC3975B}">
      <dgm:prSet/>
      <dgm:spPr/>
      <dgm:t>
        <a:bodyPr/>
        <a:lstStyle/>
        <a:p>
          <a:endParaRPr lang="en-US"/>
        </a:p>
      </dgm:t>
    </dgm:pt>
    <dgm:pt modelId="{4634B804-D872-4B59-9567-F58D4AD52C57}">
      <dgm:prSet phldrT="[Text]" custT="1"/>
      <dgm:spPr>
        <a:solidFill>
          <a:srgbClr val="92D050"/>
        </a:solidFill>
      </dgm:spPr>
      <dgm:t>
        <a:bodyPr/>
        <a:lstStyle/>
        <a:p>
          <a:r>
            <a:rPr lang="en-US" sz="1200" b="1" dirty="0" smtClean="0">
              <a:solidFill>
                <a:srgbClr val="C00000"/>
              </a:solidFill>
            </a:rPr>
            <a:t>IVOS</a:t>
          </a:r>
          <a:endParaRPr lang="en-US" sz="1200" b="1" dirty="0">
            <a:solidFill>
              <a:srgbClr val="C00000"/>
            </a:solidFill>
          </a:endParaRPr>
        </a:p>
      </dgm:t>
    </dgm:pt>
    <dgm:pt modelId="{02FB9EF8-160C-4480-A6E8-C9EF623A4557}" type="parTrans" cxnId="{264BD9C1-7980-4B37-9783-D0D51442333B}">
      <dgm:prSet/>
      <dgm:spPr/>
      <dgm:t>
        <a:bodyPr/>
        <a:lstStyle/>
        <a:p>
          <a:endParaRPr lang="en-US"/>
        </a:p>
      </dgm:t>
    </dgm:pt>
    <dgm:pt modelId="{9BBB4375-D6FD-4F8D-B2D7-666754E3DC96}" type="sibTrans" cxnId="{264BD9C1-7980-4B37-9783-D0D51442333B}">
      <dgm:prSet/>
      <dgm:spPr/>
      <dgm:t>
        <a:bodyPr/>
        <a:lstStyle/>
        <a:p>
          <a:endParaRPr lang="en-US"/>
        </a:p>
      </dgm:t>
    </dgm:pt>
    <dgm:pt modelId="{A5212623-E610-4468-9347-6FBB1578EB6B}" type="pres">
      <dgm:prSet presAssocID="{876C8C69-D29A-45D3-9577-82F09BF3A24D}" presName="Name0" presStyleCnt="0">
        <dgm:presLayoutVars>
          <dgm:chMax val="1"/>
          <dgm:chPref val="1"/>
        </dgm:presLayoutVars>
      </dgm:prSet>
      <dgm:spPr/>
      <dgm:t>
        <a:bodyPr/>
        <a:lstStyle/>
        <a:p>
          <a:endParaRPr lang="en-US"/>
        </a:p>
      </dgm:t>
    </dgm:pt>
    <dgm:pt modelId="{6A366818-CEF1-4C73-97AE-04C7188862FB}" type="pres">
      <dgm:prSet presAssocID="{01D9FC2D-EBF5-4FAF-9A25-D9474008B635}" presName="Parent" presStyleLbl="node0" presStyleIdx="0" presStyleCnt="1" custScaleX="175255" custScaleY="162109" custLinFactNeighborX="3219" custLinFactNeighborY="3553">
        <dgm:presLayoutVars>
          <dgm:chMax val="5"/>
          <dgm:chPref val="5"/>
        </dgm:presLayoutVars>
      </dgm:prSet>
      <dgm:spPr/>
      <dgm:t>
        <a:bodyPr/>
        <a:lstStyle/>
        <a:p>
          <a:endParaRPr lang="en-US"/>
        </a:p>
      </dgm:t>
    </dgm:pt>
    <dgm:pt modelId="{9224D1E1-EBD2-4993-9C4F-32D8D66BF357}" type="pres">
      <dgm:prSet presAssocID="{01D9FC2D-EBF5-4FAF-9A25-D9474008B635}" presName="Accent1" presStyleLbl="node1" presStyleIdx="0" presStyleCnt="17"/>
      <dgm:spPr/>
    </dgm:pt>
    <dgm:pt modelId="{2CF78975-AAFB-43F9-98BC-DA0604CD9865}" type="pres">
      <dgm:prSet presAssocID="{01D9FC2D-EBF5-4FAF-9A25-D9474008B635}" presName="Accent2" presStyleLbl="node1" presStyleIdx="1" presStyleCnt="17"/>
      <dgm:spPr/>
    </dgm:pt>
    <dgm:pt modelId="{64EC9CBB-426C-49A6-993D-4E0CF846392C}" type="pres">
      <dgm:prSet presAssocID="{01D9FC2D-EBF5-4FAF-9A25-D9474008B635}" presName="Accent3" presStyleLbl="node1" presStyleIdx="2" presStyleCnt="17"/>
      <dgm:spPr/>
    </dgm:pt>
    <dgm:pt modelId="{3DA5FCD3-672E-42A6-8D41-773D2982120F}" type="pres">
      <dgm:prSet presAssocID="{01D9FC2D-EBF5-4FAF-9A25-D9474008B635}" presName="Accent4" presStyleLbl="node1" presStyleIdx="3" presStyleCnt="17" custScaleX="258233" custScaleY="237789" custLinFactY="-100000" custLinFactNeighborX="-8127" custLinFactNeighborY="-143723"/>
      <dgm:spPr>
        <a:solidFill>
          <a:srgbClr val="92D050"/>
        </a:solidFill>
      </dgm:spPr>
    </dgm:pt>
    <dgm:pt modelId="{1D7EEE6E-0172-44F6-BA75-5735C87360D8}" type="pres">
      <dgm:prSet presAssocID="{01D9FC2D-EBF5-4FAF-9A25-D9474008B635}" presName="Accent5" presStyleLbl="node1" presStyleIdx="4" presStyleCnt="17"/>
      <dgm:spPr>
        <a:solidFill>
          <a:schemeClr val="accent1">
            <a:lumMod val="40000"/>
            <a:lumOff val="60000"/>
          </a:schemeClr>
        </a:solidFill>
      </dgm:spPr>
    </dgm:pt>
    <dgm:pt modelId="{AEE304D0-F52E-4C72-BFD8-F1D5AD425DB9}" type="pres">
      <dgm:prSet presAssocID="{01D9FC2D-EBF5-4FAF-9A25-D9474008B635}" presName="Accent6" presStyleLbl="node1" presStyleIdx="5" presStyleCnt="17"/>
      <dgm:spPr>
        <a:solidFill>
          <a:srgbClr val="FF0000"/>
        </a:solidFill>
      </dgm:spPr>
    </dgm:pt>
    <dgm:pt modelId="{F41B62D3-4F46-4700-99EB-080D4D78AC26}" type="pres">
      <dgm:prSet presAssocID="{10F2A301-F784-4668-97F7-E6DB0ECC57F6}" presName="Child1" presStyleLbl="node1" presStyleIdx="6" presStyleCnt="17" custScaleX="158564" custScaleY="163177" custLinFactNeighborX="18087" custLinFactNeighborY="-72480">
        <dgm:presLayoutVars>
          <dgm:chMax val="0"/>
          <dgm:chPref val="0"/>
        </dgm:presLayoutVars>
      </dgm:prSet>
      <dgm:spPr/>
      <dgm:t>
        <a:bodyPr/>
        <a:lstStyle/>
        <a:p>
          <a:endParaRPr lang="en-US"/>
        </a:p>
      </dgm:t>
    </dgm:pt>
    <dgm:pt modelId="{D3DD84D9-E8AC-4791-929B-C791C0316AAD}" type="pres">
      <dgm:prSet presAssocID="{10F2A301-F784-4668-97F7-E6DB0ECC57F6}" presName="Accent7" presStyleCnt="0"/>
      <dgm:spPr/>
    </dgm:pt>
    <dgm:pt modelId="{AA88F470-E3A7-4768-B1A2-4D131D5F4AAD}" type="pres">
      <dgm:prSet presAssocID="{10F2A301-F784-4668-97F7-E6DB0ECC57F6}" presName="AccentHold1" presStyleLbl="node1" presStyleIdx="7" presStyleCnt="17"/>
      <dgm:spPr>
        <a:solidFill>
          <a:srgbClr val="7030A0"/>
        </a:solidFill>
      </dgm:spPr>
    </dgm:pt>
    <dgm:pt modelId="{358313AB-AE68-422F-9660-BC41042CCC52}" type="pres">
      <dgm:prSet presAssocID="{10F2A301-F784-4668-97F7-E6DB0ECC57F6}" presName="Accent8" presStyleCnt="0"/>
      <dgm:spPr/>
    </dgm:pt>
    <dgm:pt modelId="{7DE83464-BAEF-4A57-B1A8-8D5AC4A0ABBD}" type="pres">
      <dgm:prSet presAssocID="{10F2A301-F784-4668-97F7-E6DB0ECC57F6}" presName="AccentHold2" presStyleLbl="node1" presStyleIdx="8" presStyleCnt="17" custLinFactX="10998" custLinFactNeighborX="100000" custLinFactNeighborY="-16728"/>
      <dgm:spPr>
        <a:solidFill>
          <a:srgbClr val="FFFF00"/>
        </a:solidFill>
      </dgm:spPr>
    </dgm:pt>
    <dgm:pt modelId="{A4846595-CAC3-46D2-9FEC-92217E82751A}" type="pres">
      <dgm:prSet presAssocID="{3F9FD453-B3D6-42CB-9E23-6FE35F1402E6}" presName="Child2" presStyleLbl="node1" presStyleIdx="9" presStyleCnt="17" custScaleX="147736" custScaleY="156674" custLinFactNeighborX="-53221" custLinFactNeighborY="-30739">
        <dgm:presLayoutVars>
          <dgm:chMax val="0"/>
          <dgm:chPref val="0"/>
        </dgm:presLayoutVars>
      </dgm:prSet>
      <dgm:spPr/>
      <dgm:t>
        <a:bodyPr/>
        <a:lstStyle/>
        <a:p>
          <a:endParaRPr lang="en-US"/>
        </a:p>
      </dgm:t>
    </dgm:pt>
    <dgm:pt modelId="{53A7D9FC-ED7A-453D-9702-B017C0586F5D}" type="pres">
      <dgm:prSet presAssocID="{3F9FD453-B3D6-42CB-9E23-6FE35F1402E6}" presName="Accent9" presStyleCnt="0"/>
      <dgm:spPr/>
    </dgm:pt>
    <dgm:pt modelId="{620DF1A4-3076-4576-B2CA-06977DA09532}" type="pres">
      <dgm:prSet presAssocID="{3F9FD453-B3D6-42CB-9E23-6FE35F1402E6}" presName="AccentHold1" presStyleLbl="node1" presStyleIdx="10" presStyleCnt="17"/>
      <dgm:spPr/>
    </dgm:pt>
    <dgm:pt modelId="{74D496C8-E63C-4EF3-AB82-4DCCC902CEC1}" type="pres">
      <dgm:prSet presAssocID="{3F9FD453-B3D6-42CB-9E23-6FE35F1402E6}" presName="Accent10" presStyleCnt="0"/>
      <dgm:spPr/>
    </dgm:pt>
    <dgm:pt modelId="{37EF4C61-0A1E-4167-815A-C3385884CFBF}" type="pres">
      <dgm:prSet presAssocID="{3F9FD453-B3D6-42CB-9E23-6FE35F1402E6}" presName="AccentHold2" presStyleLbl="node1" presStyleIdx="11" presStyleCnt="17" custLinFactX="200000" custLinFactNeighborX="274150" custLinFactNeighborY="-26296"/>
      <dgm:spPr/>
    </dgm:pt>
    <dgm:pt modelId="{BA2B22E2-0E12-40E4-A00D-5236002E7CD1}" type="pres">
      <dgm:prSet presAssocID="{3F9FD453-B3D6-42CB-9E23-6FE35F1402E6}" presName="Accent11" presStyleCnt="0"/>
      <dgm:spPr/>
    </dgm:pt>
    <dgm:pt modelId="{E616FE51-E6C0-4B27-B9E8-10ED20CBAC96}" type="pres">
      <dgm:prSet presAssocID="{3F9FD453-B3D6-42CB-9E23-6FE35F1402E6}" presName="AccentHold3" presStyleLbl="node1" presStyleIdx="12" presStyleCnt="17" custScaleX="367532" custScaleY="346512" custLinFactX="-100000" custLinFactNeighborX="-121838" custLinFactNeighborY="5068"/>
      <dgm:spPr>
        <a:solidFill>
          <a:srgbClr val="FFFFFF"/>
        </a:solidFill>
      </dgm:spPr>
    </dgm:pt>
    <dgm:pt modelId="{ADF39344-104E-4637-BA19-0A13E5061DDD}" type="pres">
      <dgm:prSet presAssocID="{CC9B7B0D-7CF9-4AC9-9D53-2C127C495DD3}" presName="Child3" presStyleLbl="node1" presStyleIdx="13" presStyleCnt="17" custLinFactX="-18910" custLinFactNeighborX="-100000" custLinFactNeighborY="34724">
        <dgm:presLayoutVars>
          <dgm:chMax val="0"/>
          <dgm:chPref val="0"/>
        </dgm:presLayoutVars>
      </dgm:prSet>
      <dgm:spPr/>
      <dgm:t>
        <a:bodyPr/>
        <a:lstStyle/>
        <a:p>
          <a:endParaRPr lang="en-US"/>
        </a:p>
      </dgm:t>
    </dgm:pt>
    <dgm:pt modelId="{60761BA7-0FCA-4F44-80C2-74EF7F107ACD}" type="pres">
      <dgm:prSet presAssocID="{CC9B7B0D-7CF9-4AC9-9D53-2C127C495DD3}" presName="Accent12" presStyleCnt="0"/>
      <dgm:spPr/>
    </dgm:pt>
    <dgm:pt modelId="{2006D97F-0039-4333-AD3A-6066A3791341}" type="pres">
      <dgm:prSet presAssocID="{CC9B7B0D-7CF9-4AC9-9D53-2C127C495DD3}" presName="AccentHold1" presStyleLbl="node1" presStyleIdx="14" presStyleCnt="17" custScaleX="268246" custScaleY="268350" custLinFactX="-62303" custLinFactNeighborX="-100000" custLinFactNeighborY="-94567"/>
      <dgm:spPr>
        <a:solidFill>
          <a:srgbClr val="0070C0"/>
        </a:solidFill>
      </dgm:spPr>
    </dgm:pt>
    <dgm:pt modelId="{7552C0EF-EDAE-449D-BDD0-2BBBFDB337FD}" type="pres">
      <dgm:prSet presAssocID="{4634B804-D872-4B59-9567-F58D4AD52C57}" presName="Child4" presStyleLbl="node1" presStyleIdx="15" presStyleCnt="17">
        <dgm:presLayoutVars>
          <dgm:chMax val="0"/>
          <dgm:chPref val="0"/>
        </dgm:presLayoutVars>
      </dgm:prSet>
      <dgm:spPr/>
      <dgm:t>
        <a:bodyPr/>
        <a:lstStyle/>
        <a:p>
          <a:endParaRPr lang="en-US"/>
        </a:p>
      </dgm:t>
    </dgm:pt>
    <dgm:pt modelId="{26F5BB0C-5AE7-4402-8A78-37D4892C2BC4}" type="pres">
      <dgm:prSet presAssocID="{4634B804-D872-4B59-9567-F58D4AD52C57}" presName="Accent13" presStyleCnt="0"/>
      <dgm:spPr/>
    </dgm:pt>
    <dgm:pt modelId="{2918EEA7-811E-49BE-96AC-4CB94D84ED5B}" type="pres">
      <dgm:prSet presAssocID="{4634B804-D872-4B59-9567-F58D4AD52C57}" presName="AccentHold1" presStyleLbl="node1" presStyleIdx="16" presStyleCnt="17"/>
      <dgm:spPr/>
    </dgm:pt>
  </dgm:ptLst>
  <dgm:cxnLst>
    <dgm:cxn modelId="{F0C9BFD1-74F2-4A65-A0AB-376F0AC3975B}" srcId="{01D9FC2D-EBF5-4FAF-9A25-D9474008B635}" destId="{CC9B7B0D-7CF9-4AC9-9D53-2C127C495DD3}" srcOrd="2" destOrd="0" parTransId="{076FAC60-2699-4F02-BEDF-1D12855C38DE}" sibTransId="{5B7EDD24-13EE-44DC-AAB5-AB4258DEF476}"/>
    <dgm:cxn modelId="{72E95BA3-FF5D-4E5E-9201-A12EFEAAA22C}" srcId="{01D9FC2D-EBF5-4FAF-9A25-D9474008B635}" destId="{10F2A301-F784-4668-97F7-E6DB0ECC57F6}" srcOrd="0" destOrd="0" parTransId="{F9F9BA29-6E9F-416A-93FA-90CA11474E61}" sibTransId="{32A77BC1-3838-4D3F-9580-B0F7693FE40E}"/>
    <dgm:cxn modelId="{6DD34F96-6060-45C2-98C0-4D0FAD6810A7}" srcId="{876C8C69-D29A-45D3-9577-82F09BF3A24D}" destId="{01D9FC2D-EBF5-4FAF-9A25-D9474008B635}" srcOrd="0" destOrd="0" parTransId="{BC71F4DC-D3AB-4F2A-A400-650313F8931C}" sibTransId="{ED63EDF9-E566-45A5-AAA5-AF243231B1A4}"/>
    <dgm:cxn modelId="{264BD9C1-7980-4B37-9783-D0D51442333B}" srcId="{01D9FC2D-EBF5-4FAF-9A25-D9474008B635}" destId="{4634B804-D872-4B59-9567-F58D4AD52C57}" srcOrd="3" destOrd="0" parTransId="{02FB9EF8-160C-4480-A6E8-C9EF623A4557}" sibTransId="{9BBB4375-D6FD-4F8D-B2D7-666754E3DC96}"/>
    <dgm:cxn modelId="{C7DF9B23-80BF-664F-B737-B8417F116E81}" type="presOf" srcId="{CC9B7B0D-7CF9-4AC9-9D53-2C127C495DD3}" destId="{ADF39344-104E-4637-BA19-0A13E5061DDD}" srcOrd="0" destOrd="0" presId="urn:microsoft.com/office/officeart/2009/3/layout/CircleRelationship"/>
    <dgm:cxn modelId="{B202B4A2-167D-46AF-8170-116B9093EDD1}" srcId="{01D9FC2D-EBF5-4FAF-9A25-D9474008B635}" destId="{3F9FD453-B3D6-42CB-9E23-6FE35F1402E6}" srcOrd="1" destOrd="0" parTransId="{4584E470-59E2-4259-9AF2-3DF1D6423185}" sibTransId="{0C2A2719-EB62-4041-8D89-CDA5D3652CF9}"/>
    <dgm:cxn modelId="{519D6D82-C244-C142-93C4-D9CFAB1600F3}" type="presOf" srcId="{3F9FD453-B3D6-42CB-9E23-6FE35F1402E6}" destId="{A4846595-CAC3-46D2-9FEC-92217E82751A}" srcOrd="0" destOrd="0" presId="urn:microsoft.com/office/officeart/2009/3/layout/CircleRelationship"/>
    <dgm:cxn modelId="{451E882B-EC2D-A840-8B0C-217CBC1D0533}" type="presOf" srcId="{01D9FC2D-EBF5-4FAF-9A25-D9474008B635}" destId="{6A366818-CEF1-4C73-97AE-04C7188862FB}" srcOrd="0" destOrd="0" presId="urn:microsoft.com/office/officeart/2009/3/layout/CircleRelationship"/>
    <dgm:cxn modelId="{2A0C48CF-1A2D-B841-BA74-3EC3CDD6D60D}" type="presOf" srcId="{10F2A301-F784-4668-97F7-E6DB0ECC57F6}" destId="{F41B62D3-4F46-4700-99EB-080D4D78AC26}" srcOrd="0" destOrd="0" presId="urn:microsoft.com/office/officeart/2009/3/layout/CircleRelationship"/>
    <dgm:cxn modelId="{534B1235-9F5C-D241-AAA9-CBB18FEF72B3}" type="presOf" srcId="{4634B804-D872-4B59-9567-F58D4AD52C57}" destId="{7552C0EF-EDAE-449D-BDD0-2BBBFDB337FD}" srcOrd="0" destOrd="0" presId="urn:microsoft.com/office/officeart/2009/3/layout/CircleRelationship"/>
    <dgm:cxn modelId="{24E7A5D1-D967-B14C-B8DE-1755D4255B62}" type="presOf" srcId="{876C8C69-D29A-45D3-9577-82F09BF3A24D}" destId="{A5212623-E610-4468-9347-6FBB1578EB6B}" srcOrd="0" destOrd="0" presId="urn:microsoft.com/office/officeart/2009/3/layout/CircleRelationship"/>
    <dgm:cxn modelId="{12B76392-7A46-1D41-89B3-727FC28AC71E}" type="presParOf" srcId="{A5212623-E610-4468-9347-6FBB1578EB6B}" destId="{6A366818-CEF1-4C73-97AE-04C7188862FB}" srcOrd="0" destOrd="0" presId="urn:microsoft.com/office/officeart/2009/3/layout/CircleRelationship"/>
    <dgm:cxn modelId="{FA5F5F71-D4D8-994B-8FF6-E9AFF08A03FD}" type="presParOf" srcId="{A5212623-E610-4468-9347-6FBB1578EB6B}" destId="{9224D1E1-EBD2-4993-9C4F-32D8D66BF357}" srcOrd="1" destOrd="0" presId="urn:microsoft.com/office/officeart/2009/3/layout/CircleRelationship"/>
    <dgm:cxn modelId="{B8B0A649-66C5-184E-840E-D76A7D643F18}" type="presParOf" srcId="{A5212623-E610-4468-9347-6FBB1578EB6B}" destId="{2CF78975-AAFB-43F9-98BC-DA0604CD9865}" srcOrd="2" destOrd="0" presId="urn:microsoft.com/office/officeart/2009/3/layout/CircleRelationship"/>
    <dgm:cxn modelId="{F64A1BB7-F954-D245-8866-BB9334B56AC8}" type="presParOf" srcId="{A5212623-E610-4468-9347-6FBB1578EB6B}" destId="{64EC9CBB-426C-49A6-993D-4E0CF846392C}" srcOrd="3" destOrd="0" presId="urn:microsoft.com/office/officeart/2009/3/layout/CircleRelationship"/>
    <dgm:cxn modelId="{53D7CB03-3069-D04D-904B-4D09815748A1}" type="presParOf" srcId="{A5212623-E610-4468-9347-6FBB1578EB6B}" destId="{3DA5FCD3-672E-42A6-8D41-773D2982120F}" srcOrd="4" destOrd="0" presId="urn:microsoft.com/office/officeart/2009/3/layout/CircleRelationship"/>
    <dgm:cxn modelId="{F2E2D756-76F5-FF4F-BB8C-AD0B11130C36}" type="presParOf" srcId="{A5212623-E610-4468-9347-6FBB1578EB6B}" destId="{1D7EEE6E-0172-44F6-BA75-5735C87360D8}" srcOrd="5" destOrd="0" presId="urn:microsoft.com/office/officeart/2009/3/layout/CircleRelationship"/>
    <dgm:cxn modelId="{C68885C1-CD1B-7746-8F10-1D50C13964CA}" type="presParOf" srcId="{A5212623-E610-4468-9347-6FBB1578EB6B}" destId="{AEE304D0-F52E-4C72-BFD8-F1D5AD425DB9}" srcOrd="6" destOrd="0" presId="urn:microsoft.com/office/officeart/2009/3/layout/CircleRelationship"/>
    <dgm:cxn modelId="{6219408D-5552-7A4E-AD46-23FEA08B1CE8}" type="presParOf" srcId="{A5212623-E610-4468-9347-6FBB1578EB6B}" destId="{F41B62D3-4F46-4700-99EB-080D4D78AC26}" srcOrd="7" destOrd="0" presId="urn:microsoft.com/office/officeart/2009/3/layout/CircleRelationship"/>
    <dgm:cxn modelId="{286FA28C-F205-6340-9714-9ACBE204BFD3}" type="presParOf" srcId="{A5212623-E610-4468-9347-6FBB1578EB6B}" destId="{D3DD84D9-E8AC-4791-929B-C791C0316AAD}" srcOrd="8" destOrd="0" presId="urn:microsoft.com/office/officeart/2009/3/layout/CircleRelationship"/>
    <dgm:cxn modelId="{5583B64B-840A-EE48-A778-375A61DC3D5A}" type="presParOf" srcId="{D3DD84D9-E8AC-4791-929B-C791C0316AAD}" destId="{AA88F470-E3A7-4768-B1A2-4D131D5F4AAD}" srcOrd="0" destOrd="0" presId="urn:microsoft.com/office/officeart/2009/3/layout/CircleRelationship"/>
    <dgm:cxn modelId="{9626C17F-1C4A-424E-9D77-375C06A00AB0}" type="presParOf" srcId="{A5212623-E610-4468-9347-6FBB1578EB6B}" destId="{358313AB-AE68-422F-9660-BC41042CCC52}" srcOrd="9" destOrd="0" presId="urn:microsoft.com/office/officeart/2009/3/layout/CircleRelationship"/>
    <dgm:cxn modelId="{337EC4D7-2DC6-A64C-9E54-78A51E5E51DC}" type="presParOf" srcId="{358313AB-AE68-422F-9660-BC41042CCC52}" destId="{7DE83464-BAEF-4A57-B1A8-8D5AC4A0ABBD}" srcOrd="0" destOrd="0" presId="urn:microsoft.com/office/officeart/2009/3/layout/CircleRelationship"/>
    <dgm:cxn modelId="{9F60DA9D-639A-EF48-A121-B47DC097C74D}" type="presParOf" srcId="{A5212623-E610-4468-9347-6FBB1578EB6B}" destId="{A4846595-CAC3-46D2-9FEC-92217E82751A}" srcOrd="10" destOrd="0" presId="urn:microsoft.com/office/officeart/2009/3/layout/CircleRelationship"/>
    <dgm:cxn modelId="{82EE6815-1460-6A4F-8018-BE6A0CD51319}" type="presParOf" srcId="{A5212623-E610-4468-9347-6FBB1578EB6B}" destId="{53A7D9FC-ED7A-453D-9702-B017C0586F5D}" srcOrd="11" destOrd="0" presId="urn:microsoft.com/office/officeart/2009/3/layout/CircleRelationship"/>
    <dgm:cxn modelId="{ACD0F25A-C249-1545-8B88-5B3B2AF6181B}" type="presParOf" srcId="{53A7D9FC-ED7A-453D-9702-B017C0586F5D}" destId="{620DF1A4-3076-4576-B2CA-06977DA09532}" srcOrd="0" destOrd="0" presId="urn:microsoft.com/office/officeart/2009/3/layout/CircleRelationship"/>
    <dgm:cxn modelId="{E55F65BD-6A96-1748-BD8E-276B221FF226}" type="presParOf" srcId="{A5212623-E610-4468-9347-6FBB1578EB6B}" destId="{74D496C8-E63C-4EF3-AB82-4DCCC902CEC1}" srcOrd="12" destOrd="0" presId="urn:microsoft.com/office/officeart/2009/3/layout/CircleRelationship"/>
    <dgm:cxn modelId="{03B87552-35F5-6B44-BFF3-F4E20C95A5B2}" type="presParOf" srcId="{74D496C8-E63C-4EF3-AB82-4DCCC902CEC1}" destId="{37EF4C61-0A1E-4167-815A-C3385884CFBF}" srcOrd="0" destOrd="0" presId="urn:microsoft.com/office/officeart/2009/3/layout/CircleRelationship"/>
    <dgm:cxn modelId="{DC08AA61-E684-CA42-AFF2-AEA25A493B35}" type="presParOf" srcId="{A5212623-E610-4468-9347-6FBB1578EB6B}" destId="{BA2B22E2-0E12-40E4-A00D-5236002E7CD1}" srcOrd="13" destOrd="0" presId="urn:microsoft.com/office/officeart/2009/3/layout/CircleRelationship"/>
    <dgm:cxn modelId="{F0201D43-567D-FB47-AD86-31FCF0A249A7}" type="presParOf" srcId="{BA2B22E2-0E12-40E4-A00D-5236002E7CD1}" destId="{E616FE51-E6C0-4B27-B9E8-10ED20CBAC96}" srcOrd="0" destOrd="0" presId="urn:microsoft.com/office/officeart/2009/3/layout/CircleRelationship"/>
    <dgm:cxn modelId="{53A122AD-E568-B945-BE73-020D962524DD}" type="presParOf" srcId="{A5212623-E610-4468-9347-6FBB1578EB6B}" destId="{ADF39344-104E-4637-BA19-0A13E5061DDD}" srcOrd="14" destOrd="0" presId="urn:microsoft.com/office/officeart/2009/3/layout/CircleRelationship"/>
    <dgm:cxn modelId="{4C4AFB19-0B25-9246-B357-1EFAE1303668}" type="presParOf" srcId="{A5212623-E610-4468-9347-6FBB1578EB6B}" destId="{60761BA7-0FCA-4F44-80C2-74EF7F107ACD}" srcOrd="15" destOrd="0" presId="urn:microsoft.com/office/officeart/2009/3/layout/CircleRelationship"/>
    <dgm:cxn modelId="{7C8ADFED-736D-E64B-BC6C-EE53EFBA7E44}" type="presParOf" srcId="{60761BA7-0FCA-4F44-80C2-74EF7F107ACD}" destId="{2006D97F-0039-4333-AD3A-6066A3791341}" srcOrd="0" destOrd="0" presId="urn:microsoft.com/office/officeart/2009/3/layout/CircleRelationship"/>
    <dgm:cxn modelId="{FA12752C-A20A-9449-B756-224C9237C088}" type="presParOf" srcId="{A5212623-E610-4468-9347-6FBB1578EB6B}" destId="{7552C0EF-EDAE-449D-BDD0-2BBBFDB337FD}" srcOrd="16" destOrd="0" presId="urn:microsoft.com/office/officeart/2009/3/layout/CircleRelationship"/>
    <dgm:cxn modelId="{78C57A81-ED73-0446-9C3C-EA7C7D7198C6}" type="presParOf" srcId="{A5212623-E610-4468-9347-6FBB1578EB6B}" destId="{26F5BB0C-5AE7-4402-8A78-37D4892C2BC4}" srcOrd="17" destOrd="0" presId="urn:microsoft.com/office/officeart/2009/3/layout/CircleRelationship"/>
    <dgm:cxn modelId="{0A4A928D-0B9A-694E-8D5F-36BE5C37F7BE}" type="presParOf" srcId="{26F5BB0C-5AE7-4402-8A78-37D4892C2BC4}" destId="{2918EEA7-811E-49BE-96AC-4CB94D84ED5B}" srcOrd="0" destOrd="0" presId="urn:microsoft.com/office/officeart/2009/3/layout/CircleRelationship"/>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730017-DFC1-4897-9637-13F4A22D8BAB}">
      <dsp:nvSpPr>
        <dsp:cNvPr id="0" name=""/>
        <dsp:cNvSpPr/>
      </dsp:nvSpPr>
      <dsp:spPr>
        <a:xfrm>
          <a:off x="2494378" y="1277636"/>
          <a:ext cx="797527" cy="797527"/>
        </a:xfrm>
        <a:prstGeom prst="ellipse">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a:t>WG</a:t>
          </a:r>
        </a:p>
      </dsp:txBody>
      <dsp:txXfrm>
        <a:off x="2611173" y="1394431"/>
        <a:ext cx="563937" cy="563937"/>
      </dsp:txXfrm>
    </dsp:sp>
    <dsp:sp modelId="{E02BC9D2-379A-4448-9C7E-0A8487608C5D}">
      <dsp:nvSpPr>
        <dsp:cNvPr id="0" name=""/>
        <dsp:cNvSpPr/>
      </dsp:nvSpPr>
      <dsp:spPr>
        <a:xfrm rot="16200000">
          <a:off x="2727244" y="838432"/>
          <a:ext cx="331795" cy="271159"/>
        </a:xfrm>
        <a:prstGeom prst="rightArrow">
          <a:avLst>
            <a:gd name="adj1" fmla="val 60000"/>
            <a:gd name="adj2" fmla="val 50000"/>
          </a:avLst>
        </a:prstGeom>
        <a:solidFill>
          <a:srgbClr val="C0000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2767918" y="933338"/>
        <a:ext cx="250447" cy="162695"/>
      </dsp:txXfrm>
    </dsp:sp>
    <dsp:sp modelId="{7D6E40FE-0D79-49F6-94E9-0022F07DE54D}">
      <dsp:nvSpPr>
        <dsp:cNvPr id="0" name=""/>
        <dsp:cNvSpPr/>
      </dsp:nvSpPr>
      <dsp:spPr>
        <a:xfrm>
          <a:off x="2574131" y="13584"/>
          <a:ext cx="638022" cy="638022"/>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solidFill>
                <a:srgbClr val="FFFFFF"/>
              </a:solidFill>
            </a:rPr>
            <a:t>Carbon</a:t>
          </a:r>
        </a:p>
      </dsp:txBody>
      <dsp:txXfrm>
        <a:off x="2667567" y="107020"/>
        <a:ext cx="451150" cy="451150"/>
      </dsp:txXfrm>
    </dsp:sp>
    <dsp:sp modelId="{DFF6EB9A-2EA6-465E-8032-7B35EDA5ACDE}">
      <dsp:nvSpPr>
        <dsp:cNvPr id="0" name=""/>
        <dsp:cNvSpPr/>
      </dsp:nvSpPr>
      <dsp:spPr>
        <a:xfrm rot="18360000">
          <a:off x="3132015" y="961380"/>
          <a:ext cx="331795" cy="271159"/>
        </a:xfrm>
        <a:prstGeom prst="rightArrow">
          <a:avLst>
            <a:gd name="adj1" fmla="val 60000"/>
            <a:gd name="adj2" fmla="val 50000"/>
          </a:avLst>
        </a:prstGeom>
        <a:solidFill>
          <a:srgbClr val="7030A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3148781" y="1048518"/>
        <a:ext cx="250447" cy="162695"/>
      </dsp:txXfrm>
    </dsp:sp>
    <dsp:sp modelId="{03046E6A-86CC-46CC-85BC-64AA82CFF3A4}">
      <dsp:nvSpPr>
        <dsp:cNvPr id="0" name=""/>
        <dsp:cNvSpPr/>
      </dsp:nvSpPr>
      <dsp:spPr>
        <a:xfrm>
          <a:off x="3363999" y="270228"/>
          <a:ext cx="638022" cy="63802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solidFill>
                <a:srgbClr val="FFFFFF"/>
              </a:solidFill>
            </a:rPr>
            <a:t>Water</a:t>
          </a:r>
        </a:p>
      </dsp:txBody>
      <dsp:txXfrm>
        <a:off x="3457435" y="363664"/>
        <a:ext cx="451150" cy="451150"/>
      </dsp:txXfrm>
    </dsp:sp>
    <dsp:sp modelId="{B2852747-187E-4B7D-A81A-0185FD034FC4}">
      <dsp:nvSpPr>
        <dsp:cNvPr id="0" name=""/>
        <dsp:cNvSpPr/>
      </dsp:nvSpPr>
      <dsp:spPr>
        <a:xfrm rot="20520000">
          <a:off x="3395255" y="1323770"/>
          <a:ext cx="331795" cy="271159"/>
        </a:xfrm>
        <a:prstGeom prst="rightArrow">
          <a:avLst>
            <a:gd name="adj1" fmla="val 60000"/>
            <a:gd name="adj2" fmla="val 50000"/>
          </a:avLst>
        </a:prstGeom>
        <a:solidFill>
          <a:srgbClr val="00206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3397246" y="1390571"/>
        <a:ext cx="250447" cy="162695"/>
      </dsp:txXfrm>
    </dsp:sp>
    <dsp:sp modelId="{CC72E96E-3611-4B53-A63F-7D054116FF8F}">
      <dsp:nvSpPr>
        <dsp:cNvPr id="0" name=""/>
        <dsp:cNvSpPr/>
      </dsp:nvSpPr>
      <dsp:spPr>
        <a:xfrm>
          <a:off x="3852165" y="942130"/>
          <a:ext cx="638022" cy="638022"/>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solidFill>
                <a:srgbClr val="FFFFFF"/>
              </a:solidFill>
            </a:rPr>
            <a:t>Study 1</a:t>
          </a:r>
        </a:p>
      </dsp:txBody>
      <dsp:txXfrm>
        <a:off x="3945601" y="1035566"/>
        <a:ext cx="451150" cy="451150"/>
      </dsp:txXfrm>
    </dsp:sp>
    <dsp:sp modelId="{A1F632A0-DB8D-48AD-8A8A-2F7F3C9BC3A5}">
      <dsp:nvSpPr>
        <dsp:cNvPr id="0" name=""/>
        <dsp:cNvSpPr/>
      </dsp:nvSpPr>
      <dsp:spPr>
        <a:xfrm rot="1080000">
          <a:off x="3395255" y="1757870"/>
          <a:ext cx="331795" cy="271159"/>
        </a:xfrm>
        <a:prstGeom prst="rightArrow">
          <a:avLst>
            <a:gd name="adj1" fmla="val 60000"/>
            <a:gd name="adj2" fmla="val 50000"/>
          </a:avLst>
        </a:prstGeom>
        <a:solidFill>
          <a:srgbClr val="0070C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3397246" y="1799533"/>
        <a:ext cx="250447" cy="162695"/>
      </dsp:txXfrm>
    </dsp:sp>
    <dsp:sp modelId="{E5C4D114-C680-40B4-A8CC-EA5CD0CCA263}">
      <dsp:nvSpPr>
        <dsp:cNvPr id="0" name=""/>
        <dsp:cNvSpPr/>
      </dsp:nvSpPr>
      <dsp:spPr>
        <a:xfrm>
          <a:off x="3852165" y="1772647"/>
          <a:ext cx="638022" cy="638022"/>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solidFill>
                <a:srgbClr val="FFFFFF"/>
              </a:solidFill>
            </a:rPr>
            <a:t>Study 2</a:t>
          </a:r>
        </a:p>
      </dsp:txBody>
      <dsp:txXfrm>
        <a:off x="3945601" y="1866083"/>
        <a:ext cx="451150" cy="451150"/>
      </dsp:txXfrm>
    </dsp:sp>
    <dsp:sp modelId="{1FC409B9-EDAA-4C3F-BF6F-A068BAC197E5}">
      <dsp:nvSpPr>
        <dsp:cNvPr id="0" name=""/>
        <dsp:cNvSpPr/>
      </dsp:nvSpPr>
      <dsp:spPr>
        <a:xfrm rot="3240000">
          <a:off x="3140098" y="2109064"/>
          <a:ext cx="331795" cy="271159"/>
        </a:xfrm>
        <a:prstGeom prst="rightArrow">
          <a:avLst>
            <a:gd name="adj1" fmla="val 60000"/>
            <a:gd name="adj2" fmla="val 50000"/>
          </a:avLst>
        </a:prstGeom>
        <a:solidFill>
          <a:srgbClr val="00B0F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3156864" y="2130390"/>
        <a:ext cx="250447" cy="162695"/>
      </dsp:txXfrm>
    </dsp:sp>
    <dsp:sp modelId="{1796724B-867D-4456-A9BD-035B19D8035E}">
      <dsp:nvSpPr>
        <dsp:cNvPr id="0" name=""/>
        <dsp:cNvSpPr/>
      </dsp:nvSpPr>
      <dsp:spPr>
        <a:xfrm>
          <a:off x="3363999" y="2444549"/>
          <a:ext cx="638022" cy="638022"/>
        </a:xfrm>
        <a:prstGeom prst="ellips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solidFill>
                <a:srgbClr val="FFFFFF"/>
              </a:solidFill>
            </a:rPr>
            <a:t>WG A</a:t>
          </a:r>
        </a:p>
      </dsp:txBody>
      <dsp:txXfrm>
        <a:off x="3457435" y="2537985"/>
        <a:ext cx="451150" cy="451150"/>
      </dsp:txXfrm>
    </dsp:sp>
    <dsp:sp modelId="{7FC52317-5B9B-48D9-9DEE-930D635A9C57}">
      <dsp:nvSpPr>
        <dsp:cNvPr id="0" name=""/>
        <dsp:cNvSpPr/>
      </dsp:nvSpPr>
      <dsp:spPr>
        <a:xfrm rot="5400000">
          <a:off x="2727244" y="2243208"/>
          <a:ext cx="331795" cy="271159"/>
        </a:xfrm>
        <a:prstGeom prst="rightArrow">
          <a:avLst>
            <a:gd name="adj1" fmla="val 60000"/>
            <a:gd name="adj2" fmla="val 50000"/>
          </a:avLst>
        </a:prstGeom>
        <a:solidFill>
          <a:srgbClr val="00B05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a:off x="2767918" y="2256766"/>
        <a:ext cx="250447" cy="162695"/>
      </dsp:txXfrm>
    </dsp:sp>
    <dsp:sp modelId="{66890C24-F628-492C-A81E-D1C4BB18B93D}">
      <dsp:nvSpPr>
        <dsp:cNvPr id="0" name=""/>
        <dsp:cNvSpPr/>
      </dsp:nvSpPr>
      <dsp:spPr>
        <a:xfrm>
          <a:off x="2574131" y="2701192"/>
          <a:ext cx="638022" cy="638022"/>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solidFill>
                <a:srgbClr val="FFFFFF"/>
              </a:solidFill>
            </a:rPr>
            <a:t>WG B</a:t>
          </a:r>
        </a:p>
      </dsp:txBody>
      <dsp:txXfrm>
        <a:off x="2667567" y="2794628"/>
        <a:ext cx="451150" cy="451150"/>
      </dsp:txXfrm>
    </dsp:sp>
    <dsp:sp modelId="{26AA1C11-1B09-41FA-9ED4-B84AF11B6E62}">
      <dsp:nvSpPr>
        <dsp:cNvPr id="0" name=""/>
        <dsp:cNvSpPr/>
      </dsp:nvSpPr>
      <dsp:spPr>
        <a:xfrm rot="7560000">
          <a:off x="2314391" y="2109064"/>
          <a:ext cx="331795" cy="271159"/>
        </a:xfrm>
        <a:prstGeom prst="rightArrow">
          <a:avLst>
            <a:gd name="adj1" fmla="val 60000"/>
            <a:gd name="adj2" fmla="val 50000"/>
          </a:avLst>
        </a:prstGeom>
        <a:solidFill>
          <a:srgbClr val="92D05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rot="10800000">
        <a:off x="2378973" y="2130390"/>
        <a:ext cx="250447" cy="162695"/>
      </dsp:txXfrm>
    </dsp:sp>
    <dsp:sp modelId="{EAD50B78-20A3-482F-8252-2AB8B132A7DA}">
      <dsp:nvSpPr>
        <dsp:cNvPr id="0" name=""/>
        <dsp:cNvSpPr/>
      </dsp:nvSpPr>
      <dsp:spPr>
        <a:xfrm>
          <a:off x="1784263" y="2444549"/>
          <a:ext cx="638022" cy="638022"/>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t>VC X</a:t>
          </a:r>
        </a:p>
      </dsp:txBody>
      <dsp:txXfrm>
        <a:off x="1877699" y="2537985"/>
        <a:ext cx="451150" cy="451150"/>
      </dsp:txXfrm>
    </dsp:sp>
    <dsp:sp modelId="{5112D946-F1F0-481C-83FF-A88BAF77CAC4}">
      <dsp:nvSpPr>
        <dsp:cNvPr id="0" name=""/>
        <dsp:cNvSpPr/>
      </dsp:nvSpPr>
      <dsp:spPr>
        <a:xfrm rot="9720000">
          <a:off x="2059234" y="1757870"/>
          <a:ext cx="331795" cy="271159"/>
        </a:xfrm>
        <a:prstGeom prst="rightArrow">
          <a:avLst>
            <a:gd name="adj1" fmla="val 60000"/>
            <a:gd name="adj2" fmla="val 50000"/>
          </a:avLst>
        </a:prstGeom>
        <a:solidFill>
          <a:srgbClr val="FFFF0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rot="10800000">
        <a:off x="2138591" y="1799533"/>
        <a:ext cx="250447" cy="162695"/>
      </dsp:txXfrm>
    </dsp:sp>
    <dsp:sp modelId="{6053FAB5-7539-430D-8F86-72F8C725292A}">
      <dsp:nvSpPr>
        <dsp:cNvPr id="0" name=""/>
        <dsp:cNvSpPr/>
      </dsp:nvSpPr>
      <dsp:spPr>
        <a:xfrm>
          <a:off x="1296097" y="1772647"/>
          <a:ext cx="638022" cy="638022"/>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t>VC Y</a:t>
          </a:r>
        </a:p>
      </dsp:txBody>
      <dsp:txXfrm>
        <a:off x="1389533" y="1866083"/>
        <a:ext cx="451150" cy="451150"/>
      </dsp:txXfrm>
    </dsp:sp>
    <dsp:sp modelId="{E29BB9C4-FA90-407F-B9BC-87B914740AEC}">
      <dsp:nvSpPr>
        <dsp:cNvPr id="0" name=""/>
        <dsp:cNvSpPr/>
      </dsp:nvSpPr>
      <dsp:spPr>
        <a:xfrm rot="11880000">
          <a:off x="2059234" y="1323770"/>
          <a:ext cx="331795" cy="271159"/>
        </a:xfrm>
        <a:prstGeom prst="rightArrow">
          <a:avLst>
            <a:gd name="adj1" fmla="val 60000"/>
            <a:gd name="adj2" fmla="val 50000"/>
          </a:avLst>
        </a:prstGeom>
        <a:solidFill>
          <a:srgbClr val="FFC00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rot="10800000">
        <a:off x="2138591" y="1390571"/>
        <a:ext cx="250447" cy="162695"/>
      </dsp:txXfrm>
    </dsp:sp>
    <dsp:sp modelId="{0819568C-6B59-4EF4-9BDF-3E93FBC36402}">
      <dsp:nvSpPr>
        <dsp:cNvPr id="0" name=""/>
        <dsp:cNvSpPr/>
      </dsp:nvSpPr>
      <dsp:spPr>
        <a:xfrm>
          <a:off x="1296097" y="942130"/>
          <a:ext cx="638022" cy="638022"/>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t>VC Z</a:t>
          </a:r>
        </a:p>
      </dsp:txBody>
      <dsp:txXfrm>
        <a:off x="1389533" y="1035566"/>
        <a:ext cx="451150" cy="451150"/>
      </dsp:txXfrm>
    </dsp:sp>
    <dsp:sp modelId="{3C6FA309-8315-48DF-A004-992393234D5A}">
      <dsp:nvSpPr>
        <dsp:cNvPr id="0" name=""/>
        <dsp:cNvSpPr/>
      </dsp:nvSpPr>
      <dsp:spPr>
        <a:xfrm rot="14040000">
          <a:off x="2314391" y="972576"/>
          <a:ext cx="331795" cy="271159"/>
        </a:xfrm>
        <a:prstGeom prst="rightArrow">
          <a:avLst>
            <a:gd name="adj1" fmla="val 60000"/>
            <a:gd name="adj2" fmla="val 50000"/>
          </a:avLst>
        </a:prstGeom>
        <a:solidFill>
          <a:srgbClr val="FF0000"/>
        </a:solidFill>
        <a:ln>
          <a:noFill/>
        </a:ln>
        <a:effectLst/>
        <a:scene3d>
          <a:camera prst="orthographicFront">
            <a:rot lat="0" lon="0" rev="10800000"/>
          </a:camera>
          <a:lightRig rig="threePt" dir="t"/>
        </a:scene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b="1" kern="1200"/>
        </a:p>
      </dsp:txBody>
      <dsp:txXfrm rot="10800000">
        <a:off x="2378973" y="1059714"/>
        <a:ext cx="250447" cy="162695"/>
      </dsp:txXfrm>
    </dsp:sp>
    <dsp:sp modelId="{022D7477-4450-4806-A385-31774B7D83CE}">
      <dsp:nvSpPr>
        <dsp:cNvPr id="0" name=""/>
        <dsp:cNvSpPr/>
      </dsp:nvSpPr>
      <dsp:spPr>
        <a:xfrm>
          <a:off x="1784263" y="270228"/>
          <a:ext cx="638022" cy="638022"/>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a:solidFill>
                <a:srgbClr val="FFFFFF"/>
              </a:solidFill>
            </a:rPr>
            <a:t>GEO</a:t>
          </a:r>
        </a:p>
      </dsp:txBody>
      <dsp:txXfrm>
        <a:off x="1877699" y="363664"/>
        <a:ext cx="451150" cy="4511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66818-CEF1-4C73-97AE-04C7188862FB}">
      <dsp:nvSpPr>
        <dsp:cNvPr id="0" name=""/>
        <dsp:cNvSpPr/>
      </dsp:nvSpPr>
      <dsp:spPr>
        <a:xfrm>
          <a:off x="108552" y="-74414"/>
          <a:ext cx="4036376" cy="3733807"/>
        </a:xfrm>
        <a:prstGeom prst="ellipse">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t>A typical creative VC/WG bubble</a:t>
          </a:r>
        </a:p>
      </dsp:txBody>
      <dsp:txXfrm>
        <a:off x="699666" y="472389"/>
        <a:ext cx="2854148" cy="2640201"/>
      </dsp:txXfrm>
    </dsp:sp>
    <dsp:sp modelId="{9224D1E1-EBD2-4993-9C4F-32D8D66BF357}">
      <dsp:nvSpPr>
        <dsp:cNvPr id="0" name=""/>
        <dsp:cNvSpPr/>
      </dsp:nvSpPr>
      <dsp:spPr>
        <a:xfrm>
          <a:off x="2215358" y="453872"/>
          <a:ext cx="256062" cy="2563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F78975-AAFB-43F9-98BC-DA0604CD9865}">
      <dsp:nvSpPr>
        <dsp:cNvPr id="0" name=""/>
        <dsp:cNvSpPr/>
      </dsp:nvSpPr>
      <dsp:spPr>
        <a:xfrm>
          <a:off x="1609217" y="2691167"/>
          <a:ext cx="185668" cy="185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EC9CBB-426C-49A6-993D-4E0CF846392C}">
      <dsp:nvSpPr>
        <dsp:cNvPr id="0" name=""/>
        <dsp:cNvSpPr/>
      </dsp:nvSpPr>
      <dsp:spPr>
        <a:xfrm>
          <a:off x="3352521" y="1493659"/>
          <a:ext cx="185668" cy="185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A5FCD3-672E-42A6-8D41-773D2982120F}">
      <dsp:nvSpPr>
        <dsp:cNvPr id="0" name=""/>
        <dsp:cNvSpPr/>
      </dsp:nvSpPr>
      <dsp:spPr>
        <a:xfrm>
          <a:off x="2241881" y="2087043"/>
          <a:ext cx="661237" cy="609545"/>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7EEE6E-0172-44F6-BA75-5735C87360D8}">
      <dsp:nvSpPr>
        <dsp:cNvPr id="0" name=""/>
        <dsp:cNvSpPr/>
      </dsp:nvSpPr>
      <dsp:spPr>
        <a:xfrm>
          <a:off x="1661186" y="817763"/>
          <a:ext cx="185668" cy="185553"/>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E304D0-F52E-4C72-BFD8-F1D5AD425DB9}">
      <dsp:nvSpPr>
        <dsp:cNvPr id="0" name=""/>
        <dsp:cNvSpPr/>
      </dsp:nvSpPr>
      <dsp:spPr>
        <a:xfrm>
          <a:off x="1076777" y="1880229"/>
          <a:ext cx="185668" cy="185553"/>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1B62D3-4F46-4700-99EB-080D4D78AC26}">
      <dsp:nvSpPr>
        <dsp:cNvPr id="0" name=""/>
        <dsp:cNvSpPr/>
      </dsp:nvSpPr>
      <dsp:spPr>
        <a:xfrm>
          <a:off x="76204" y="0"/>
          <a:ext cx="1484755" cy="1527921"/>
        </a:xfrm>
        <a:prstGeom prst="ellipse">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solidFill>
                <a:srgbClr val="FFFFFF"/>
              </a:solidFill>
            </a:rPr>
            <a:t>Science Community 1</a:t>
          </a:r>
        </a:p>
      </dsp:txBody>
      <dsp:txXfrm>
        <a:off x="293641" y="223759"/>
        <a:ext cx="1049881" cy="1080403"/>
      </dsp:txXfrm>
    </dsp:sp>
    <dsp:sp modelId="{AA88F470-E3A7-4768-B1A2-4D131D5F4AAD}">
      <dsp:nvSpPr>
        <dsp:cNvPr id="0" name=""/>
        <dsp:cNvSpPr/>
      </dsp:nvSpPr>
      <dsp:spPr>
        <a:xfrm>
          <a:off x="1956461" y="826010"/>
          <a:ext cx="256062" cy="256338"/>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E83464-BAEF-4A57-B1A8-8D5AC4A0ABBD}">
      <dsp:nvSpPr>
        <dsp:cNvPr id="0" name=""/>
        <dsp:cNvSpPr/>
      </dsp:nvSpPr>
      <dsp:spPr>
        <a:xfrm>
          <a:off x="783288" y="2107534"/>
          <a:ext cx="462991" cy="46319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846595-CAC3-46D2-9FEC-92217E82751A}">
      <dsp:nvSpPr>
        <dsp:cNvPr id="0" name=""/>
        <dsp:cNvSpPr/>
      </dsp:nvSpPr>
      <dsp:spPr>
        <a:xfrm>
          <a:off x="2719024" y="0"/>
          <a:ext cx="1383364" cy="1467029"/>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solidFill>
                <a:srgbClr val="FFFFFF"/>
              </a:solidFill>
            </a:rPr>
            <a:t>Science Community 2</a:t>
          </a:r>
        </a:p>
      </dsp:txBody>
      <dsp:txXfrm>
        <a:off x="2921613" y="214841"/>
        <a:ext cx="978186" cy="1037347"/>
      </dsp:txXfrm>
    </dsp:sp>
    <dsp:sp modelId="{620DF1A4-3076-4576-B2CA-06977DA09532}">
      <dsp:nvSpPr>
        <dsp:cNvPr id="0" name=""/>
        <dsp:cNvSpPr/>
      </dsp:nvSpPr>
      <dsp:spPr>
        <a:xfrm>
          <a:off x="3022758" y="1180623"/>
          <a:ext cx="256062" cy="2563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EF4C61-0A1E-4167-815A-C3385884CFBF}">
      <dsp:nvSpPr>
        <dsp:cNvPr id="0" name=""/>
        <dsp:cNvSpPr/>
      </dsp:nvSpPr>
      <dsp:spPr>
        <a:xfrm>
          <a:off x="973507" y="2687388"/>
          <a:ext cx="185668" cy="185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16FE51-E6C0-4B27-B9E8-10ED20CBAC96}">
      <dsp:nvSpPr>
        <dsp:cNvPr id="0" name=""/>
        <dsp:cNvSpPr/>
      </dsp:nvSpPr>
      <dsp:spPr>
        <a:xfrm>
          <a:off x="1282986" y="2252637"/>
          <a:ext cx="682392" cy="642965"/>
        </a:xfrm>
        <a:prstGeom prst="ellipse">
          <a:avLst/>
        </a:prstGeom>
        <a:solidFill>
          <a:srgbClr val="FFFF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F39344-104E-4637-BA19-0A13E5061DDD}">
      <dsp:nvSpPr>
        <dsp:cNvPr id="0" name=""/>
        <dsp:cNvSpPr/>
      </dsp:nvSpPr>
      <dsp:spPr>
        <a:xfrm>
          <a:off x="2767737" y="2477515"/>
          <a:ext cx="936376" cy="936358"/>
        </a:xfrm>
        <a:prstGeom prst="ellips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a:solidFill>
                <a:srgbClr val="FFFFFF"/>
              </a:solidFill>
            </a:rPr>
            <a:t>Eng.  Group A</a:t>
          </a:r>
        </a:p>
      </dsp:txBody>
      <dsp:txXfrm>
        <a:off x="2904866" y="2614641"/>
        <a:ext cx="662118" cy="662106"/>
      </dsp:txXfrm>
    </dsp:sp>
    <dsp:sp modelId="{2006D97F-0039-4333-AD3A-6066A3791341}">
      <dsp:nvSpPr>
        <dsp:cNvPr id="0" name=""/>
        <dsp:cNvSpPr/>
      </dsp:nvSpPr>
      <dsp:spPr>
        <a:xfrm>
          <a:off x="3159551" y="1788068"/>
          <a:ext cx="498049" cy="497932"/>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52C0EF-EDAE-449D-BDD0-2BBBFDB337FD}">
      <dsp:nvSpPr>
        <dsp:cNvPr id="0" name=""/>
        <dsp:cNvSpPr/>
      </dsp:nvSpPr>
      <dsp:spPr>
        <a:xfrm>
          <a:off x="1193470" y="2953691"/>
          <a:ext cx="936376" cy="936358"/>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C00000"/>
              </a:solidFill>
            </a:rPr>
            <a:t>IVOS</a:t>
          </a:r>
          <a:endParaRPr lang="en-US" sz="1200" b="1" kern="1200" dirty="0">
            <a:solidFill>
              <a:srgbClr val="C00000"/>
            </a:solidFill>
          </a:endParaRPr>
        </a:p>
      </dsp:txBody>
      <dsp:txXfrm>
        <a:off x="1330599" y="3090817"/>
        <a:ext cx="662118" cy="662106"/>
      </dsp:txXfrm>
    </dsp:sp>
    <dsp:sp modelId="{2918EEA7-811E-49BE-96AC-4CB94D84ED5B}">
      <dsp:nvSpPr>
        <dsp:cNvPr id="0" name=""/>
        <dsp:cNvSpPr/>
      </dsp:nvSpPr>
      <dsp:spPr>
        <a:xfrm>
          <a:off x="2029689" y="2922078"/>
          <a:ext cx="185668" cy="1855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4038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7899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 name="Textfeld 7"/>
          <p:cNvSpPr txBox="1"/>
          <p:nvPr userDrawn="1"/>
        </p:nvSpPr>
        <p:spPr>
          <a:xfrm>
            <a:off x="609600" y="6172200"/>
            <a:ext cx="525780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1800" b="1" dirty="0">
                <a:solidFill>
                  <a:srgbClr val="92D050"/>
                </a:solidFill>
                <a:effectLst/>
                <a:latin typeface="Frutiger 45 Light"/>
                <a:ea typeface="Times New Roman"/>
                <a:cs typeface="Arial"/>
              </a:rPr>
              <a:t>Working Group on Calibration and Validation</a:t>
            </a:r>
            <a:endParaRPr lang="en-US" sz="1800" dirty="0">
              <a:effectLst/>
              <a:latin typeface="Times New Roman"/>
              <a:ea typeface="Times New Roman"/>
              <a:cs typeface="Times"/>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Content Placeholder 2"/>
          <p:cNvSpPr>
            <a:spLocks noGrp="1"/>
          </p:cNvSpPr>
          <p:nvPr>
            <p:ph sz="half" idx="1" hasCustomPrompt="1"/>
          </p:nvPr>
        </p:nvSpPr>
        <p:spPr>
          <a:xfrm>
            <a:off x="0" y="1143000"/>
            <a:ext cx="8305800" cy="762000"/>
          </a:xfrm>
          <a:prstGeom prst="rect">
            <a:avLst/>
          </a:prstGeom>
        </p:spPr>
        <p:txBody>
          <a:bodyPr/>
          <a:lstStyle>
            <a:lvl1pPr algn="just">
              <a:buNone/>
              <a:defRPr sz="2200">
                <a:solidFill>
                  <a:schemeClr val="tx1"/>
                </a:solidFill>
              </a:defRPr>
            </a:lvl1pPr>
            <a:lvl2pPr>
              <a:buNone/>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 </a:t>
            </a:r>
          </a:p>
        </p:txBody>
      </p:sp>
      <p:sp>
        <p:nvSpPr>
          <p:cNvPr id="5" name="Content Placeholder 3"/>
          <p:cNvSpPr>
            <a:spLocks noGrp="1"/>
          </p:cNvSpPr>
          <p:nvPr>
            <p:ph sz="half" idx="11"/>
          </p:nvPr>
        </p:nvSpPr>
        <p:spPr>
          <a:xfrm>
            <a:off x="0" y="1905000"/>
            <a:ext cx="8839200" cy="4572000"/>
          </a:xfrm>
          <a:prstGeom prst="rect">
            <a:avLst/>
          </a:prstGeom>
        </p:spPr>
        <p:txBody>
          <a:bodyPr/>
          <a:lstStyle>
            <a:lvl1pPr>
              <a:buSzPct val="90000"/>
              <a:defRPr sz="2000" baseline="0">
                <a:solidFill>
                  <a:schemeClr val="tx1"/>
                </a:solidFill>
                <a:latin typeface="Century Gothic" pitchFamily="34" charset="0"/>
              </a:defRPr>
            </a:lvl1pPr>
            <a:lvl2pPr marL="768927" indent="-311727">
              <a:buClr>
                <a:srgbClr val="005426"/>
              </a:buClr>
              <a:buSzPct val="80000"/>
              <a:buFont typeface="Wingdings" panose="05000000000000000000" pitchFamily="2" charset="2"/>
              <a:buChar char="§"/>
              <a:defRPr sz="2000" baseline="0">
                <a:solidFill>
                  <a:schemeClr val="tx1"/>
                </a:solidFill>
                <a:latin typeface="Century Gothic" pitchFamily="34" charset="0"/>
              </a:defRPr>
            </a:lvl2pPr>
            <a:lvl3pPr>
              <a:buSzPct val="60000"/>
              <a:defRPr sz="2000" baseline="0">
                <a:solidFill>
                  <a:schemeClr val="tx1"/>
                </a:solidFill>
                <a:latin typeface="Century Gothic" pitchFamily="34" charset="0"/>
              </a:defRPr>
            </a:lvl3pPr>
            <a:lvl4pPr>
              <a:defRPr sz="2400">
                <a:solidFill>
                  <a:srgbClr val="C00000"/>
                </a:solidFill>
              </a:defRPr>
            </a:lvl4pPr>
            <a:lvl5pPr>
              <a:defRPr sz="2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Shape 3"/>
          <p:cNvSpPr/>
          <p:nvPr userDrawn="1"/>
        </p:nvSpPr>
        <p:spPr>
          <a:xfrm>
            <a:off x="1981200" y="76200"/>
            <a:ext cx="5486400" cy="1015663"/>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de-DE" sz="2200" dirty="0">
                <a:solidFill>
                  <a:srgbClr val="FFFFFF"/>
                </a:solidFill>
                <a:latin typeface="Proxima Nova Regular"/>
                <a:ea typeface="Proxima Nova Regular"/>
                <a:cs typeface="Proxima Nova Regular"/>
                <a:sym typeface="Proxima Nova Regular"/>
              </a:rPr>
              <a:t>NASA</a:t>
            </a:r>
            <a:endParaRPr sz="22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Carbon Initiative:</a:t>
            </a:r>
            <a:r>
              <a:rPr lang="en-US" sz="2200" baseline="0" dirty="0">
                <a:solidFill>
                  <a:srgbClr val="FFFFFF"/>
                </a:solidFill>
                <a:latin typeface="Proxima Nova Regular"/>
                <a:ea typeface="Proxima Nova Regular"/>
                <a:cs typeface="Proxima Nova Regular"/>
                <a:sym typeface="Proxima Nova Regular"/>
              </a:rPr>
              <a:t> WGCV/IVOS role</a:t>
            </a:r>
            <a:r>
              <a:rPr sz="2200" dirty="0">
                <a:solidFill>
                  <a:srgbClr val="FFFFFF"/>
                </a:solidFill>
                <a:latin typeface="Proxima Nova Regular"/>
                <a:ea typeface="Proxima Nova Regular"/>
                <a:cs typeface="Proxima Nova Regular"/>
                <a:sym typeface="Proxima Nova Regular"/>
              </a:rPr>
              <a:t/>
            </a:r>
            <a:br>
              <a:rPr sz="2200" dirty="0">
                <a:solidFill>
                  <a:srgbClr val="FFFFFF"/>
                </a:solidFill>
                <a:latin typeface="Proxima Nova Regular"/>
                <a:ea typeface="Proxima Nova Regular"/>
                <a:cs typeface="Proxima Nova Regular"/>
                <a:sym typeface="Proxima Nova Regular"/>
              </a:rPr>
            </a:br>
            <a:r>
              <a:rPr lang="en-US" sz="2200" dirty="0">
                <a:solidFill>
                  <a:srgbClr val="FFFFFF"/>
                </a:solidFill>
                <a:latin typeface="Proxima Nova Regular"/>
                <a:ea typeface="Proxima Nova Regular"/>
                <a:cs typeface="Proxima Nova Regular"/>
                <a:sym typeface="Proxima Nova Regular"/>
              </a:rPr>
              <a:t>IVOS #28</a:t>
            </a:r>
            <a:endParaRPr sz="22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3344838444"/>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3" name="Textplatzhalter 2"/>
          <p:cNvSpPr>
            <a:spLocks noGrp="1"/>
          </p:cNvSpPr>
          <p:nvPr>
            <p:ph type="body" sz="quarter" idx="10"/>
          </p:nvPr>
        </p:nvSpPr>
        <p:spPr>
          <a:xfrm>
            <a:off x="304800" y="1524000"/>
            <a:ext cx="8610600" cy="4724400"/>
          </a:xfrm>
          <a:prstGeom prst="rect">
            <a:avLst/>
          </a:prstGeom>
        </p:spPr>
        <p:txBody>
          <a:bodyPr/>
          <a:lstStyle>
            <a:lvl1pPr marL="342900" indent="-342900">
              <a:buFont typeface="Wingdings" panose="05000000000000000000" pitchFamily="2" charset="2"/>
              <a:buChar char="§"/>
              <a:defRPr sz="2000"/>
            </a:lvl1pPr>
            <a:lvl2pPr marL="768927" indent="-311727">
              <a:buFont typeface="Symbol" panose="05050102010706020507" pitchFamily="18" charset="2"/>
              <a:buChar char="-"/>
              <a:defRPr sz="1800"/>
            </a:lvl2pPr>
            <a:lvl3pPr marL="1188719" indent="-274319">
              <a:buFontTx/>
              <a:buChar char="►"/>
              <a:defRPr sz="16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Shape 3"/>
          <p:cNvSpPr/>
          <p:nvPr userDrawn="1"/>
        </p:nvSpPr>
        <p:spPr>
          <a:xfrm>
            <a:off x="76200" y="6629400"/>
            <a:ext cx="2133600" cy="187285"/>
          </a:xfrm>
          <a:prstGeom prst="roundRect">
            <a:avLst/>
          </a:prstGeom>
          <a:solidFill>
            <a:sysClr val="window" lastClr="FFFFFF">
              <a:alpha val="49000"/>
            </a:sysClr>
          </a:solidFill>
          <a:ln w="25400" cap="flat" cmpd="sng" algn="ctr">
            <a:solidFill>
              <a:srgbClr val="1F497D">
                <a:alpha val="60000"/>
              </a:srgbClr>
            </a:solidFill>
            <a:prstDash val="solid"/>
          </a:ln>
          <a:effectLst/>
          <a:extLst>
            <a:ext uri="{C572A759-6A51-4108-AA02-DFA0A04FC94B}">
              <ma14:wrappingTextBoxFlag xmlns:ma14="http://schemas.microsoft.com/office/mac/drawingml/2011/main" val="1"/>
            </a:ext>
          </a:extLst>
        </p:spPr>
        <p:txBody>
          <a:bodyPr wrap="square" lIns="0" tIns="0" rIns="0" bIns="0">
            <a:spAutoFit/>
          </a:bodyPr>
          <a:lstStyle/>
          <a:p>
            <a:pPr marL="0" marR="0" lvl="0" indent="0" algn="ctr" defTabSz="914400" eaLnBrk="1" fontAlgn="auto" latinLnBrk="0" hangingPunct="1">
              <a:lnSpc>
                <a:spcPct val="100000"/>
              </a:lnSpc>
              <a:spcBef>
                <a:spcPts val="0"/>
              </a:spcBef>
              <a:spcAft>
                <a:spcPts val="0"/>
              </a:spcAft>
              <a:buClrTx/>
              <a:buSzTx/>
              <a:buFontTx/>
              <a:buNone/>
              <a:tabLst/>
              <a:defRPr>
                <a:solidFill>
                  <a:srgbClr val="000000"/>
                </a:solidFill>
              </a:defRPr>
            </a:pPr>
            <a:r>
              <a:rPr kumimoji="0" lang="en-AU" sz="1100" b="0" i="1" u="none" strike="noStrike" kern="0" cap="none" spc="0" normalizeH="0" baseline="0" noProof="0" dirty="0">
                <a:ln>
                  <a:noFill/>
                </a:ln>
                <a:solidFill>
                  <a:srgbClr val="1F497D"/>
                </a:solidFill>
                <a:effectLst/>
                <a:uLnTx/>
                <a:uFillTx/>
                <a:latin typeface="Helvetica"/>
                <a:ea typeface="+mj-ea"/>
                <a:cs typeface="Proxima Nova Regular"/>
                <a:sym typeface="Proxima Nova Regular"/>
              </a:rPr>
              <a:t>SIT-31, ESRIN, 19-20 </a:t>
            </a:r>
            <a:r>
              <a:rPr kumimoji="0" lang="en-AU" sz="1100" b="0" i="1" u="none" strike="noStrike" kern="0" cap="none" spc="0" normalizeH="0" baseline="0" noProof="0">
                <a:ln>
                  <a:noFill/>
                </a:ln>
                <a:solidFill>
                  <a:srgbClr val="1F497D"/>
                </a:solidFill>
                <a:effectLst/>
                <a:uLnTx/>
                <a:uFillTx/>
                <a:latin typeface="Helvetica"/>
                <a:ea typeface="+mj-ea"/>
                <a:cs typeface="Proxima Nova Regular"/>
                <a:sym typeface="Proxima Nova Regular"/>
              </a:rPr>
              <a:t>Apr 2016</a:t>
            </a:r>
            <a:endParaRPr kumimoji="0" sz="1100" b="0" i="1" u="none" strike="noStrike" kern="0" cap="none" spc="0" normalizeH="0" baseline="0" noProof="0" dirty="0">
              <a:ln>
                <a:noFill/>
              </a:ln>
              <a:solidFill>
                <a:srgbClr val="1F497D"/>
              </a:solidFill>
              <a:effectLst/>
              <a:uLnTx/>
              <a:uFillTx/>
              <a:latin typeface="Helvetica"/>
              <a:ea typeface="+mj-ea"/>
              <a:cs typeface="Proxima Nova Regular"/>
              <a:sym typeface="Proxima Nova Regular"/>
            </a:endParaRPr>
          </a:p>
        </p:txBody>
      </p:sp>
      <p:sp>
        <p:nvSpPr>
          <p:cNvPr id="8" name="Shape 6"/>
          <p:cNvSpPr txBox="1">
            <a:spLocks/>
          </p:cNvSpPr>
          <p:nvPr userDrawn="1"/>
        </p:nvSpPr>
        <p:spPr>
          <a:xfrm>
            <a:off x="8763000" y="6629400"/>
            <a:ext cx="304800" cy="187285"/>
          </a:xfrm>
          <a:prstGeom prst="roundRect">
            <a:avLst/>
          </a:prstGeom>
          <a:solidFill>
            <a:sysClr val="window" lastClr="FFFFFF">
              <a:alpha val="49000"/>
            </a:sysClr>
          </a:solidFill>
          <a:ln w="25400" cap="flat" cmpd="sng" algn="ctr">
            <a:solidFill>
              <a:srgbClr val="1F497D">
                <a:alpha val="60000"/>
              </a:srgbClr>
            </a:solidFill>
            <a:prstDash val="solid"/>
            <a:miter lim="400000"/>
          </a:ln>
          <a:effectLst/>
        </p:spPr>
        <p:txBody>
          <a:bodyPr wrap="square" lIns="0" tIns="0" rIns="0" bIns="0">
            <a:spAutoFit/>
          </a:bodyPr>
          <a:lstStyle>
            <a:lvl1pPr algn="ctr" defTabSz="457200">
              <a:spcBef>
                <a:spcPts val="600"/>
              </a:spcBef>
              <a:defRPr lang="uk-UA" sz="1100" i="1" smtClean="0">
                <a:solidFill>
                  <a:schemeClr val="tx2"/>
                </a:solidFill>
                <a:latin typeface="+mj-lt"/>
                <a:ea typeface="+mj-ea"/>
                <a:cs typeface="Proxima Nova Regular"/>
                <a:sym typeface="Calibri"/>
              </a:defRPr>
            </a:lvl1pPr>
            <a:lvl2pPr indent="457200" defTabSz="457200">
              <a:defRPr>
                <a:solidFill>
                  <a:schemeClr val="dk1"/>
                </a:solidFill>
                <a:latin typeface="+mn-lt"/>
                <a:ea typeface="+mn-ea"/>
                <a:cs typeface="+mn-cs"/>
              </a:defRPr>
            </a:lvl2pPr>
            <a:lvl3pPr indent="914400" defTabSz="457200">
              <a:defRPr>
                <a:solidFill>
                  <a:schemeClr val="dk1"/>
                </a:solidFill>
                <a:latin typeface="+mn-lt"/>
                <a:ea typeface="+mn-ea"/>
                <a:cs typeface="+mn-cs"/>
              </a:defRPr>
            </a:lvl3pPr>
            <a:lvl4pPr indent="1371600" defTabSz="457200">
              <a:defRPr>
                <a:solidFill>
                  <a:schemeClr val="dk1"/>
                </a:solidFill>
                <a:latin typeface="+mn-lt"/>
                <a:ea typeface="+mn-ea"/>
                <a:cs typeface="+mn-cs"/>
              </a:defRPr>
            </a:lvl4pPr>
            <a:lvl5pPr indent="1828800" defTabSz="457200">
              <a:defRPr>
                <a:solidFill>
                  <a:schemeClr val="dk1"/>
                </a:solidFill>
                <a:latin typeface="+mn-lt"/>
                <a:ea typeface="+mn-ea"/>
                <a:cs typeface="+mn-cs"/>
              </a:defRPr>
            </a:lvl5pPr>
            <a:lvl6pPr indent="2286000" defTabSz="457200">
              <a:defRPr>
                <a:solidFill>
                  <a:schemeClr val="dk1"/>
                </a:solidFill>
                <a:latin typeface="+mn-lt"/>
                <a:ea typeface="+mn-ea"/>
                <a:cs typeface="+mn-cs"/>
              </a:defRPr>
            </a:lvl6pPr>
            <a:lvl7pPr indent="2743200" defTabSz="457200">
              <a:defRPr>
                <a:solidFill>
                  <a:schemeClr val="dk1"/>
                </a:solidFill>
                <a:latin typeface="+mn-lt"/>
                <a:ea typeface="+mn-ea"/>
                <a:cs typeface="+mn-cs"/>
              </a:defRPr>
            </a:lvl7pPr>
            <a:lvl8pPr indent="3200400" defTabSz="457200">
              <a:defRPr>
                <a:solidFill>
                  <a:schemeClr val="dk1"/>
                </a:solidFill>
                <a:latin typeface="+mn-lt"/>
                <a:ea typeface="+mn-ea"/>
                <a:cs typeface="+mn-cs"/>
              </a:defRPr>
            </a:lvl8pPr>
            <a:lvl9pPr indent="3657600" defTabSz="457200">
              <a:defRPr>
                <a:solidFill>
                  <a:schemeClr val="dk1"/>
                </a:solidFill>
                <a:latin typeface="+mn-lt"/>
                <a:ea typeface="+mn-ea"/>
                <a:cs typeface="+mn-cs"/>
              </a:defRPr>
            </a:lvl9pPr>
          </a:lstStyle>
          <a:p>
            <a:pPr marL="0" marR="0" lvl="0" indent="0" algn="ctr" defTabSz="914400" eaLnBrk="1" fontAlgn="auto" latinLnBrk="0" hangingPunct="1">
              <a:lnSpc>
                <a:spcPct val="100000"/>
              </a:lnSpc>
              <a:spcBef>
                <a:spcPts val="600"/>
              </a:spcBef>
              <a:spcAft>
                <a:spcPts val="0"/>
              </a:spcAft>
              <a:buClrTx/>
              <a:buSzTx/>
              <a:buFontTx/>
              <a:buNone/>
              <a:tabLst/>
              <a:defRPr/>
            </a:pPr>
            <a:fld id="{86CB4B4D-7CA3-9044-876B-883B54F8677D}" type="slidenum">
              <a:rPr kumimoji="0" lang="de-DE" sz="1100" b="0" i="1" u="none" strike="noStrike" kern="0" cap="none" spc="0" normalizeH="0" baseline="0" noProof="0" smtClean="0">
                <a:ln>
                  <a:noFill/>
                </a:ln>
                <a:solidFill>
                  <a:srgbClr val="1F497D"/>
                </a:solidFill>
                <a:effectLst/>
                <a:uLnTx/>
                <a:uFillTx/>
                <a:latin typeface="Helvetica"/>
                <a:sym typeface="Calibri"/>
              </a:rPr>
              <a:pPr marL="0" marR="0" lvl="0" indent="0" algn="ctr" defTabSz="914400" eaLnBrk="1" fontAlgn="auto" latinLnBrk="0" hangingPunct="1">
                <a:lnSpc>
                  <a:spcPct val="100000"/>
                </a:lnSpc>
                <a:spcBef>
                  <a:spcPts val="600"/>
                </a:spcBef>
                <a:spcAft>
                  <a:spcPts val="0"/>
                </a:spcAft>
                <a:buClrTx/>
                <a:buSzTx/>
                <a:buFontTx/>
                <a:buNone/>
                <a:tabLst/>
                <a:defRPr/>
              </a:pPr>
              <a:t>‹#›</a:t>
            </a:fld>
            <a:endParaRPr kumimoji="0" lang="de-DE" sz="1100" b="0" i="1" u="none" strike="noStrike" kern="0" cap="none" spc="0" normalizeH="0" baseline="0" noProof="0" dirty="0">
              <a:ln>
                <a:noFill/>
              </a:ln>
              <a:solidFill>
                <a:srgbClr val="1F497D"/>
              </a:solidFill>
              <a:effectLst/>
              <a:uLnTx/>
              <a:uFillTx/>
              <a:latin typeface="Helvetica"/>
              <a:sym typeface="Calibri"/>
            </a:endParaRPr>
          </a:p>
        </p:txBody>
      </p:sp>
    </p:spTree>
    <p:extLst>
      <p:ext uri="{BB962C8B-B14F-4D97-AF65-F5344CB8AC3E}">
        <p14:creationId xmlns:p14="http://schemas.microsoft.com/office/powerpoint/2010/main" val="153409866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4" name="Textfeld 7"/>
          <p:cNvSpPr txBox="1"/>
          <p:nvPr userDrawn="1"/>
        </p:nvSpPr>
        <p:spPr>
          <a:xfrm>
            <a:off x="3733800" y="6477000"/>
            <a:ext cx="457200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1600" b="1" dirty="0">
                <a:solidFill>
                  <a:srgbClr val="92D050"/>
                </a:solidFill>
                <a:effectLst/>
                <a:latin typeface="Frutiger 45 Light"/>
                <a:ea typeface="Times New Roman"/>
                <a:cs typeface="Arial"/>
              </a:rPr>
              <a:t>Working Group on Calibration and Validation</a:t>
            </a:r>
            <a:endParaRPr lang="en-US" sz="1600" dirty="0">
              <a:effectLst/>
              <a:latin typeface="Times New Roman"/>
              <a:ea typeface="Times New Roman"/>
              <a:cs typeface="Times"/>
            </a:endParaRPr>
          </a:p>
        </p:txBody>
      </p:sp>
      <p:sp>
        <p:nvSpPr>
          <p:cNvPr id="3" name="Rectangle 2"/>
          <p:cNvSpPr/>
          <p:nvPr userDrawn="1"/>
        </p:nvSpPr>
        <p:spPr>
          <a:xfrm>
            <a:off x="8153400" y="6504801"/>
            <a:ext cx="972224" cy="276999"/>
          </a:xfrm>
          <a:prstGeom prst="rect">
            <a:avLst/>
          </a:prstGeom>
        </p:spPr>
        <p:txBody>
          <a:bodyPr wrap="square">
            <a:spAutoFit/>
          </a:bodyPr>
          <a:lstStyle/>
          <a:p>
            <a:pPr algn="r"/>
            <a:fld id="{D9245422-3BB8-6D4A-8024-718D9EB8D280}" type="slidenum">
              <a:rPr lang="en-US" sz="1200" smtClean="0"/>
              <a:pPr algn="r"/>
              <a:t>‹#›</a:t>
            </a:fld>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 Id="rId11"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78357" y="1752600"/>
            <a:ext cx="8260843" cy="12192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r>
              <a:rPr lang="en-US" b="0" dirty="0"/>
              <a:t>Carbon Initiative – WGCV/IVOS role and status of carbon action items 	</a:t>
            </a:r>
          </a:p>
        </p:txBody>
      </p:sp>
      <p:sp>
        <p:nvSpPr>
          <p:cNvPr id="11" name="Shape 11"/>
          <p:cNvSpPr/>
          <p:nvPr/>
        </p:nvSpPr>
        <p:spPr>
          <a:xfrm>
            <a:off x="685800" y="3200400"/>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K. </a:t>
            </a:r>
            <a:r>
              <a:rPr lang="en-US" dirty="0" err="1">
                <a:solidFill>
                  <a:srgbClr val="FFFFFF"/>
                </a:solidFill>
                <a:latin typeface="Arial Bold"/>
                <a:ea typeface="Arial Bold"/>
                <a:cs typeface="Arial Bold"/>
                <a:sym typeface="Arial Bold"/>
              </a:rPr>
              <a:t>Thome</a:t>
            </a:r>
            <a:endParaRPr lang="en-US"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NASA/GSFC</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IVOS #28</a:t>
            </a: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Beijing, China</a:t>
            </a:r>
          </a:p>
          <a:p>
            <a:pPr lvl="0" defTabSz="914400">
              <a:lnSpc>
                <a:spcPct val="150000"/>
              </a:lnSpc>
              <a:defRPr>
                <a:solidFill>
                  <a:srgbClr val="000000"/>
                </a:solidFill>
              </a:defRPr>
            </a:pP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July 19-21, 2016</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533400" y="304800"/>
            <a:ext cx="2507906" cy="993132"/>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Carbon Action 34 could lead to the following WGCV Actions</a:t>
            </a:r>
          </a:p>
        </p:txBody>
      </p:sp>
      <p:sp>
        <p:nvSpPr>
          <p:cNvPr id="3" name="Content Placeholder 2"/>
          <p:cNvSpPr>
            <a:spLocks noGrp="1"/>
          </p:cNvSpPr>
          <p:nvPr>
            <p:ph sz="half" idx="11"/>
          </p:nvPr>
        </p:nvSpPr>
        <p:spPr>
          <a:xfrm>
            <a:off x="152400" y="1905000"/>
            <a:ext cx="8839200" cy="4572000"/>
          </a:xfrm>
        </p:spPr>
        <p:txBody>
          <a:bodyPr/>
          <a:lstStyle/>
          <a:p>
            <a:r>
              <a:rPr lang="en-US" b="1" dirty="0"/>
              <a:t>WGCV CA34-1</a:t>
            </a:r>
            <a:r>
              <a:rPr lang="en-US" dirty="0"/>
              <a:t>: Document WGCV LPV current support of individual CEOS agency efforts through providing best practice validation protocols and online platform for </a:t>
            </a:r>
            <a:r>
              <a:rPr lang="en-US" dirty="0" err="1"/>
              <a:t>intercomparison</a:t>
            </a:r>
            <a:r>
              <a:rPr lang="en-US" dirty="0"/>
              <a:t> of terrestrial carbon products</a:t>
            </a:r>
          </a:p>
          <a:p>
            <a:r>
              <a:rPr lang="en-US" b="1" dirty="0"/>
              <a:t>WGCV CA34-2:</a:t>
            </a:r>
            <a:r>
              <a:rPr lang="en-US" dirty="0"/>
              <a:t> Provide list of products currently being documented for validation best practices</a:t>
            </a:r>
          </a:p>
          <a:p>
            <a:r>
              <a:rPr lang="en-US" b="1" dirty="0"/>
              <a:t>WGCV CA34-3:</a:t>
            </a:r>
            <a:r>
              <a:rPr lang="en-US" dirty="0"/>
              <a:t> Determine best method for an online platform to make WGCV results of </a:t>
            </a:r>
            <a:r>
              <a:rPr lang="en-US" dirty="0" err="1"/>
              <a:t>intercomparison</a:t>
            </a:r>
            <a:r>
              <a:rPr lang="en-US" dirty="0"/>
              <a:t> of carbon products widely available</a:t>
            </a:r>
          </a:p>
          <a:p>
            <a:r>
              <a:rPr lang="en-US" b="1" dirty="0"/>
              <a:t>WGCV CA34-4:</a:t>
            </a:r>
            <a:r>
              <a:rPr lang="en-US" dirty="0"/>
              <a:t> Provide list of Level 1 and 2 products relevant to Carbon Strategy to the SIT Carbon Expert</a:t>
            </a:r>
          </a:p>
          <a:p>
            <a:endParaRPr lang="en-US" dirty="0"/>
          </a:p>
        </p:txBody>
      </p:sp>
    </p:spTree>
    <p:extLst>
      <p:ext uri="{BB962C8B-B14F-4D97-AF65-F5344CB8AC3E}">
        <p14:creationId xmlns:p14="http://schemas.microsoft.com/office/powerpoint/2010/main" val="21291614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Collect  the WGCV CAs into broad categories and determine overlap</a:t>
            </a:r>
          </a:p>
        </p:txBody>
      </p:sp>
      <p:sp>
        <p:nvSpPr>
          <p:cNvPr id="3" name="Content Placeholder 2"/>
          <p:cNvSpPr>
            <a:spLocks noGrp="1"/>
          </p:cNvSpPr>
          <p:nvPr>
            <p:ph sz="half" idx="11"/>
          </p:nvPr>
        </p:nvSpPr>
        <p:spPr>
          <a:xfrm>
            <a:off x="152400" y="1905000"/>
            <a:ext cx="8839200" cy="4572000"/>
          </a:xfrm>
        </p:spPr>
        <p:txBody>
          <a:bodyPr/>
          <a:lstStyle/>
          <a:p>
            <a:r>
              <a:rPr lang="en-US" dirty="0"/>
              <a:t>Broad categories have been noted related to</a:t>
            </a:r>
          </a:p>
          <a:p>
            <a:pPr lvl="1"/>
            <a:r>
              <a:rPr lang="en-US" dirty="0"/>
              <a:t>Products</a:t>
            </a:r>
          </a:p>
          <a:p>
            <a:pPr lvl="1"/>
            <a:r>
              <a:rPr lang="en-US" dirty="0"/>
              <a:t>Sensors/Missions</a:t>
            </a:r>
          </a:p>
          <a:p>
            <a:pPr lvl="1"/>
            <a:r>
              <a:rPr lang="en-US" dirty="0"/>
              <a:t>Protocols</a:t>
            </a:r>
          </a:p>
          <a:p>
            <a:pPr lvl="1"/>
            <a:r>
              <a:rPr lang="en-US" dirty="0"/>
              <a:t>In Situ (should we call it Fiducial?)</a:t>
            </a:r>
          </a:p>
          <a:p>
            <a:pPr lvl="1"/>
            <a:r>
              <a:rPr lang="en-US" dirty="0"/>
              <a:t>Organizational</a:t>
            </a:r>
          </a:p>
          <a:p>
            <a:pPr lvl="1"/>
            <a:r>
              <a:rPr lang="en-US" dirty="0"/>
              <a:t>Validation</a:t>
            </a:r>
          </a:p>
          <a:p>
            <a:r>
              <a:rPr lang="en-US" dirty="0"/>
              <a:t>Broad categories only make it easier to look for overlap</a:t>
            </a:r>
          </a:p>
        </p:txBody>
      </p:sp>
    </p:spTree>
    <p:extLst>
      <p:ext uri="{BB962C8B-B14F-4D97-AF65-F5344CB8AC3E}">
        <p14:creationId xmlns:p14="http://schemas.microsoft.com/office/powerpoint/2010/main" val="150998425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Example using In Situ category</a:t>
            </a:r>
          </a:p>
        </p:txBody>
      </p:sp>
      <p:sp>
        <p:nvSpPr>
          <p:cNvPr id="3" name="Content Placeholder 2"/>
          <p:cNvSpPr>
            <a:spLocks noGrp="1"/>
          </p:cNvSpPr>
          <p:nvPr>
            <p:ph sz="half" idx="11"/>
          </p:nvPr>
        </p:nvSpPr>
        <p:spPr>
          <a:xfrm>
            <a:off x="0" y="1600200"/>
            <a:ext cx="8839200" cy="4953000"/>
          </a:xfrm>
        </p:spPr>
        <p:txBody>
          <a:bodyPr>
            <a:normAutofit fontScale="85000" lnSpcReduction="10000"/>
          </a:bodyPr>
          <a:lstStyle/>
          <a:p>
            <a:r>
              <a:rPr lang="en-US" b="1" dirty="0"/>
              <a:t>WGCV CA7-1:</a:t>
            </a:r>
            <a:r>
              <a:rPr lang="en-US" dirty="0"/>
              <a:t> Forward list of relevant in situ reference data sets and networks for each variable covered by LPV to </a:t>
            </a:r>
            <a:r>
              <a:rPr lang="en-US" dirty="0" err="1"/>
              <a:t>WGClimate</a:t>
            </a:r>
            <a:r>
              <a:rPr lang="en-US" dirty="0"/>
              <a:t> Chair for eventual use by Carbon Subgroup</a:t>
            </a:r>
          </a:p>
          <a:p>
            <a:r>
              <a:rPr lang="en-US" b="1" dirty="0"/>
              <a:t>WGCV CA7-2:</a:t>
            </a:r>
            <a:r>
              <a:rPr lang="en-US" dirty="0"/>
              <a:t> Document approach to ensure updating of reference data as time series expand, including collaboration with in situ networks for the validation of carbon variables to ensure temporal continuity</a:t>
            </a:r>
          </a:p>
          <a:p>
            <a:r>
              <a:rPr lang="en-US" b="1" dirty="0"/>
              <a:t>WGCV CA7-4:</a:t>
            </a:r>
            <a:r>
              <a:rPr lang="en-US" dirty="0"/>
              <a:t> Identify in situ network stations relevant for carbon variables covered by WGCV</a:t>
            </a:r>
          </a:p>
          <a:p>
            <a:r>
              <a:rPr lang="en-US" b="1" dirty="0"/>
              <a:t>WGCV CA7-6:</a:t>
            </a:r>
            <a:r>
              <a:rPr lang="en-US" dirty="0"/>
              <a:t> Present to WGCV Plenary a method for addressing spatial gaps in in-situ networks</a:t>
            </a:r>
          </a:p>
          <a:p>
            <a:r>
              <a:rPr lang="en-US" b="1" dirty="0"/>
              <a:t>WGCV CA9-2: </a:t>
            </a:r>
            <a:r>
              <a:rPr lang="en-US" dirty="0"/>
              <a:t>Develop list of core validation sites for automatic </a:t>
            </a:r>
            <a:r>
              <a:rPr lang="en-US" dirty="0" err="1"/>
              <a:t>subsetting</a:t>
            </a:r>
            <a:r>
              <a:rPr lang="en-US" dirty="0"/>
              <a:t> of satellite data</a:t>
            </a:r>
          </a:p>
          <a:p>
            <a:r>
              <a:rPr lang="en-US" b="1" dirty="0"/>
              <a:t>WGCV CA32-6: </a:t>
            </a:r>
            <a:r>
              <a:rPr lang="en-US" dirty="0"/>
              <a:t>Document process used for current selection of LPV supersite selection (serving for multiple variables) and validation sites specific to single variables for automated </a:t>
            </a:r>
            <a:r>
              <a:rPr lang="en-US" dirty="0" err="1"/>
              <a:t>subsetting</a:t>
            </a:r>
            <a:endParaRPr lang="en-US" dirty="0"/>
          </a:p>
          <a:p>
            <a:r>
              <a:rPr lang="en-US" b="1" dirty="0"/>
              <a:t>WGCV CA32-7:</a:t>
            </a:r>
            <a:r>
              <a:rPr lang="en-US" dirty="0"/>
              <a:t> Determine best method to distribute the methodologies and criteria for globally representative site selection documented in the framework of the BELMANIP validation data set for LAI, and recently in a EUMETSAT project (ALBEDOVAL 2) for albedo validation</a:t>
            </a:r>
          </a:p>
        </p:txBody>
      </p:sp>
    </p:spTree>
    <p:extLst>
      <p:ext uri="{BB962C8B-B14F-4D97-AF65-F5344CB8AC3E}">
        <p14:creationId xmlns:p14="http://schemas.microsoft.com/office/powerpoint/2010/main" val="149104995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Combined In Situ WGCV CAs </a:t>
            </a:r>
          </a:p>
        </p:txBody>
      </p:sp>
      <p:sp>
        <p:nvSpPr>
          <p:cNvPr id="3" name="Content Placeholder 2"/>
          <p:cNvSpPr>
            <a:spLocks noGrp="1"/>
          </p:cNvSpPr>
          <p:nvPr>
            <p:ph sz="half" idx="11"/>
          </p:nvPr>
        </p:nvSpPr>
        <p:spPr>
          <a:xfrm>
            <a:off x="0" y="1600200"/>
            <a:ext cx="8839200" cy="4953000"/>
          </a:xfrm>
        </p:spPr>
        <p:txBody>
          <a:bodyPr>
            <a:normAutofit lnSpcReduction="10000"/>
          </a:bodyPr>
          <a:lstStyle/>
          <a:p>
            <a:r>
              <a:rPr lang="en-US" b="1" dirty="0"/>
              <a:t>WGCV CA7-1;  WGCV CA7-4; WGCV CA9-2:</a:t>
            </a:r>
            <a:r>
              <a:rPr lang="en-US" dirty="0"/>
              <a:t> Document list of relevant in situ reference data sets and networks relevant for carbon </a:t>
            </a:r>
            <a:r>
              <a:rPr lang="en-US" dirty="0" err="1"/>
              <a:t>varioables</a:t>
            </a:r>
            <a:r>
              <a:rPr lang="en-US" dirty="0"/>
              <a:t> covered by WGCV highlighting those sites suitable for automatic </a:t>
            </a:r>
            <a:r>
              <a:rPr lang="en-US" dirty="0" err="1"/>
              <a:t>subsetting</a:t>
            </a:r>
            <a:r>
              <a:rPr lang="en-US" dirty="0"/>
              <a:t> of satellite data</a:t>
            </a:r>
          </a:p>
          <a:p>
            <a:r>
              <a:rPr lang="en-US" b="1" dirty="0"/>
              <a:t>WGCV CA7-2; WGCV CA7-6:</a:t>
            </a:r>
            <a:r>
              <a:rPr lang="en-US" dirty="0"/>
              <a:t> Document approach to ensure updating of reference data as time series expand, including collaboration with in situ networks for the validation of carbon variables to ensure temporal continuity and addressing spatial gaps in in-situ networks</a:t>
            </a:r>
          </a:p>
          <a:p>
            <a:r>
              <a:rPr lang="en-US" b="1" dirty="0"/>
              <a:t>WGCV CA32-6: </a:t>
            </a:r>
            <a:r>
              <a:rPr lang="en-US" dirty="0"/>
              <a:t>Document process used for current selection of LPV supersite selection (serving for multiple variables) and validation sites specific to single variables for automated </a:t>
            </a:r>
            <a:r>
              <a:rPr lang="en-US" dirty="0" err="1"/>
              <a:t>subsetting</a:t>
            </a:r>
            <a:endParaRPr lang="en-US" dirty="0"/>
          </a:p>
          <a:p>
            <a:r>
              <a:rPr lang="en-US" b="1" dirty="0"/>
              <a:t>WGCV CA32-7:</a:t>
            </a:r>
            <a:r>
              <a:rPr lang="en-US" dirty="0"/>
              <a:t> Determine best method to distribute the methodologies and criteria for globally representative site selection documented in the framework of the BELMANIP validation data set for LAI, and recently in a EUMETSAT project (ALBEDOVAL 2) for albedo validation</a:t>
            </a:r>
          </a:p>
        </p:txBody>
      </p:sp>
    </p:spTree>
    <p:extLst>
      <p:ext uri="{BB962C8B-B14F-4D97-AF65-F5344CB8AC3E}">
        <p14:creationId xmlns:p14="http://schemas.microsoft.com/office/powerpoint/2010/main" val="349552501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ieren 2"/>
          <p:cNvGrpSpPr/>
          <p:nvPr/>
        </p:nvGrpSpPr>
        <p:grpSpPr>
          <a:xfrm>
            <a:off x="152400" y="2366662"/>
            <a:ext cx="1676400" cy="3957938"/>
            <a:chOff x="152400" y="1905000"/>
            <a:chExt cx="1676400" cy="4419600"/>
          </a:xfrm>
        </p:grpSpPr>
        <p:sp>
          <p:nvSpPr>
            <p:cNvPr id="12" name="TextBox 8"/>
            <p:cNvSpPr txBox="1"/>
            <p:nvPr/>
          </p:nvSpPr>
          <p:spPr>
            <a:xfrm>
              <a:off x="762000" y="3524073"/>
              <a:ext cx="1066800" cy="103102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dirty="0"/>
                <a:t> </a:t>
              </a:r>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kumimoji="0" lang="en-US" b="0" i="0" u="none" strike="noStrike" cap="none" spc="0" normalizeH="0" dirty="0">
                  <a:ln>
                    <a:noFill/>
                  </a:ln>
                  <a:solidFill>
                    <a:srgbClr val="002569"/>
                  </a:solidFill>
                  <a:effectLst/>
                  <a:uFillTx/>
                </a:rPr>
                <a:t> </a:t>
              </a:r>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dirty="0"/>
                <a:t> </a:t>
              </a:r>
              <a:endParaRPr kumimoji="0" lang="en-US" b="0" i="0" u="none" strike="noStrike" cap="none" spc="0" normalizeH="0" baseline="0" dirty="0">
                <a:ln>
                  <a:noFill/>
                </a:ln>
                <a:solidFill>
                  <a:srgbClr val="002569"/>
                </a:solidFill>
                <a:effectLst/>
                <a:uFillTx/>
              </a:endParaRPr>
            </a:p>
          </p:txBody>
        </p:sp>
        <p:sp>
          <p:nvSpPr>
            <p:cNvPr id="13" name="TextBox 14"/>
            <p:cNvSpPr txBox="1"/>
            <p:nvPr/>
          </p:nvSpPr>
          <p:spPr>
            <a:xfrm>
              <a:off x="152400" y="1905000"/>
              <a:ext cx="1524000" cy="461663"/>
            </a:xfrm>
            <a:prstGeom prst="rect">
              <a:avLst/>
            </a:prstGeom>
            <a:solidFill>
              <a:schemeClr val="accent6">
                <a:lumMod val="20000"/>
                <a:lumOff val="80000"/>
              </a:schemeClr>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A</a:t>
              </a:r>
            </a:p>
          </p:txBody>
        </p:sp>
        <p:sp>
          <p:nvSpPr>
            <p:cNvPr id="14" name="TextBox 16"/>
            <p:cNvSpPr txBox="1"/>
            <p:nvPr/>
          </p:nvSpPr>
          <p:spPr>
            <a:xfrm>
              <a:off x="152400" y="2510137"/>
              <a:ext cx="1524000" cy="461663"/>
            </a:xfrm>
            <a:prstGeom prst="rect">
              <a:avLst/>
            </a:prstGeom>
            <a:solidFill>
              <a:srgbClr val="FFC0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B</a:t>
              </a:r>
            </a:p>
          </p:txBody>
        </p:sp>
        <p:sp>
          <p:nvSpPr>
            <p:cNvPr id="15" name="TextBox 17"/>
            <p:cNvSpPr txBox="1"/>
            <p:nvPr/>
          </p:nvSpPr>
          <p:spPr>
            <a:xfrm>
              <a:off x="152400" y="3119737"/>
              <a:ext cx="1524000" cy="461663"/>
            </a:xfrm>
            <a:prstGeom prst="rect">
              <a:avLst/>
            </a:prstGeom>
            <a:solidFill>
              <a:srgbClr val="00B0F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C</a:t>
              </a:r>
            </a:p>
          </p:txBody>
        </p:sp>
        <p:sp>
          <p:nvSpPr>
            <p:cNvPr id="16" name="TextBox 18"/>
            <p:cNvSpPr txBox="1"/>
            <p:nvPr/>
          </p:nvSpPr>
          <p:spPr>
            <a:xfrm>
              <a:off x="152400" y="5862937"/>
              <a:ext cx="1524000" cy="461663"/>
            </a:xfrm>
            <a:prstGeom prst="rect">
              <a:avLst/>
            </a:prstGeom>
            <a:solidFill>
              <a:srgbClr val="FF00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N</a:t>
              </a:r>
            </a:p>
          </p:txBody>
        </p:sp>
        <p:sp>
          <p:nvSpPr>
            <p:cNvPr id="17" name="TextBox 19"/>
            <p:cNvSpPr txBox="1"/>
            <p:nvPr/>
          </p:nvSpPr>
          <p:spPr>
            <a:xfrm>
              <a:off x="152400" y="5253337"/>
              <a:ext cx="1524000" cy="461663"/>
            </a:xfrm>
            <a:prstGeom prst="rect">
              <a:avLst/>
            </a:prstGeom>
            <a:solidFill>
              <a:srgbClr val="92D05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M</a:t>
              </a:r>
            </a:p>
          </p:txBody>
        </p:sp>
        <p:sp>
          <p:nvSpPr>
            <p:cNvPr id="18" name="TextBox 20"/>
            <p:cNvSpPr txBox="1"/>
            <p:nvPr/>
          </p:nvSpPr>
          <p:spPr>
            <a:xfrm>
              <a:off x="152400" y="4648200"/>
              <a:ext cx="1524000" cy="461663"/>
            </a:xfrm>
            <a:prstGeom prst="rect">
              <a:avLst/>
            </a:prstGeom>
            <a:solidFill>
              <a:srgbClr val="FFFF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L</a:t>
              </a:r>
            </a:p>
          </p:txBody>
        </p:sp>
      </p:grpSp>
      <p:grpSp>
        <p:nvGrpSpPr>
          <p:cNvPr id="2" name="Gruppieren 1"/>
          <p:cNvGrpSpPr/>
          <p:nvPr/>
        </p:nvGrpSpPr>
        <p:grpSpPr>
          <a:xfrm>
            <a:off x="2057400" y="2366662"/>
            <a:ext cx="3048000" cy="3957937"/>
            <a:chOff x="2667000" y="1905000"/>
            <a:chExt cx="3048000" cy="4419600"/>
          </a:xfrm>
        </p:grpSpPr>
        <p:sp>
          <p:nvSpPr>
            <p:cNvPr id="19" name="TextBox 8"/>
            <p:cNvSpPr txBox="1"/>
            <p:nvPr/>
          </p:nvSpPr>
          <p:spPr>
            <a:xfrm>
              <a:off x="4114800" y="3524073"/>
              <a:ext cx="1066800" cy="103102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dirty="0"/>
                <a:t> </a:t>
              </a:r>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kumimoji="0" lang="en-US" b="0" i="0" u="none" strike="noStrike" cap="none" spc="0" normalizeH="0" dirty="0">
                  <a:ln>
                    <a:noFill/>
                  </a:ln>
                  <a:solidFill>
                    <a:srgbClr val="002569"/>
                  </a:solidFill>
                  <a:effectLst/>
                  <a:uFillTx/>
                </a:rPr>
                <a:t> </a:t>
              </a:r>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dirty="0"/>
                <a:t> </a:t>
              </a:r>
              <a:endParaRPr kumimoji="0" lang="en-US" b="0" i="0" u="none" strike="noStrike" cap="none" spc="0" normalizeH="0" baseline="0" dirty="0">
                <a:ln>
                  <a:noFill/>
                </a:ln>
                <a:solidFill>
                  <a:srgbClr val="002569"/>
                </a:solidFill>
                <a:effectLst/>
                <a:uFillTx/>
              </a:endParaRPr>
            </a:p>
          </p:txBody>
        </p:sp>
        <p:sp>
          <p:nvSpPr>
            <p:cNvPr id="20" name="TextBox 14"/>
            <p:cNvSpPr txBox="1"/>
            <p:nvPr/>
          </p:nvSpPr>
          <p:spPr>
            <a:xfrm>
              <a:off x="2667000" y="1905000"/>
              <a:ext cx="3048000" cy="461663"/>
            </a:xfrm>
            <a:prstGeom prst="rect">
              <a:avLst/>
            </a:prstGeom>
            <a:solidFill>
              <a:schemeClr val="accent6">
                <a:lumMod val="20000"/>
                <a:lumOff val="80000"/>
              </a:schemeClr>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A1, A2, A3,..</a:t>
              </a:r>
            </a:p>
          </p:txBody>
        </p:sp>
        <p:sp>
          <p:nvSpPr>
            <p:cNvPr id="21" name="TextBox 16"/>
            <p:cNvSpPr txBox="1"/>
            <p:nvPr/>
          </p:nvSpPr>
          <p:spPr>
            <a:xfrm>
              <a:off x="2667000" y="2510137"/>
              <a:ext cx="3048000" cy="461663"/>
            </a:xfrm>
            <a:prstGeom prst="rect">
              <a:avLst/>
            </a:prstGeom>
            <a:solidFill>
              <a:srgbClr val="FFC0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B1, B2, B3,..</a:t>
              </a:r>
            </a:p>
          </p:txBody>
        </p:sp>
        <p:sp>
          <p:nvSpPr>
            <p:cNvPr id="22" name="TextBox 17"/>
            <p:cNvSpPr txBox="1"/>
            <p:nvPr/>
          </p:nvSpPr>
          <p:spPr>
            <a:xfrm>
              <a:off x="2667000" y="3119737"/>
              <a:ext cx="3048000" cy="461663"/>
            </a:xfrm>
            <a:prstGeom prst="rect">
              <a:avLst/>
            </a:prstGeom>
            <a:solidFill>
              <a:srgbClr val="00B0F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C1, C2, C3,..</a:t>
              </a:r>
            </a:p>
          </p:txBody>
        </p:sp>
        <p:sp>
          <p:nvSpPr>
            <p:cNvPr id="23" name="TextBox 18"/>
            <p:cNvSpPr txBox="1"/>
            <p:nvPr/>
          </p:nvSpPr>
          <p:spPr>
            <a:xfrm>
              <a:off x="2667000" y="5862937"/>
              <a:ext cx="3048000" cy="461663"/>
            </a:xfrm>
            <a:prstGeom prst="rect">
              <a:avLst/>
            </a:prstGeom>
            <a:solidFill>
              <a:srgbClr val="FF00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N1, N2, N3,..</a:t>
              </a:r>
            </a:p>
          </p:txBody>
        </p:sp>
        <p:sp>
          <p:nvSpPr>
            <p:cNvPr id="24" name="TextBox 19"/>
            <p:cNvSpPr txBox="1"/>
            <p:nvPr/>
          </p:nvSpPr>
          <p:spPr>
            <a:xfrm>
              <a:off x="2667000" y="5253337"/>
              <a:ext cx="3048000" cy="461663"/>
            </a:xfrm>
            <a:prstGeom prst="rect">
              <a:avLst/>
            </a:prstGeom>
            <a:solidFill>
              <a:srgbClr val="92D05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M1, M2, M3,..</a:t>
              </a:r>
            </a:p>
          </p:txBody>
        </p:sp>
        <p:sp>
          <p:nvSpPr>
            <p:cNvPr id="25" name="TextBox 20"/>
            <p:cNvSpPr txBox="1"/>
            <p:nvPr/>
          </p:nvSpPr>
          <p:spPr>
            <a:xfrm>
              <a:off x="2667000" y="4648200"/>
              <a:ext cx="3048000" cy="461663"/>
            </a:xfrm>
            <a:prstGeom prst="rect">
              <a:avLst/>
            </a:prstGeom>
            <a:solidFill>
              <a:srgbClr val="FFFF00"/>
            </a:solidFill>
            <a:ln w="12700" cap="flat">
              <a:solidFill>
                <a:srgbClr val="00206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L1, L2, L3,..</a:t>
              </a:r>
            </a:p>
          </p:txBody>
        </p:sp>
      </p:grpSp>
      <p:grpSp>
        <p:nvGrpSpPr>
          <p:cNvPr id="26" name="Gruppieren 25"/>
          <p:cNvGrpSpPr/>
          <p:nvPr/>
        </p:nvGrpSpPr>
        <p:grpSpPr>
          <a:xfrm>
            <a:off x="5334000" y="2366663"/>
            <a:ext cx="3717503" cy="3957936"/>
            <a:chOff x="1150964" y="1599044"/>
            <a:chExt cx="6992936" cy="4381846"/>
          </a:xfrm>
          <a:effectLst>
            <a:reflection blurRad="6350" stA="50000" endA="300" endPos="38500" dist="50800" dir="5400000" sy="-100000" algn="bl" rotWithShape="0"/>
          </a:effectLst>
        </p:grpSpPr>
        <p:sp>
          <p:nvSpPr>
            <p:cNvPr id="27"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8"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9"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30"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1"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2"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3"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4"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gradFill>
              <a:gsLst>
                <a:gs pos="0">
                  <a:srgbClr val="92D050"/>
                </a:gs>
                <a:gs pos="100000">
                  <a:srgbClr val="92D05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5"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gradFill>
              <a:gsLst>
                <a:gs pos="0">
                  <a:srgbClr val="00B0F0"/>
                </a:gs>
                <a:gs pos="100000">
                  <a:srgbClr val="00B0F0"/>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6"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7" name="Freeform 26"/>
            <p:cNvSpPr>
              <a:spLocks/>
            </p:cNvSpPr>
            <p:nvPr/>
          </p:nvSpPr>
          <p:spPr bwMode="auto">
            <a:xfrm>
              <a:off x="3729743" y="4887102"/>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gradFill>
              <a:gsLst>
                <a:gs pos="0">
                  <a:srgbClr val="00B0F0"/>
                </a:gs>
                <a:gs pos="100000">
                  <a:srgbClr val="00B0F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8"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gradFill>
              <a:gsLst>
                <a:gs pos="0">
                  <a:srgbClr val="FFC000"/>
                </a:gs>
                <a:gs pos="100000">
                  <a:srgbClr val="FFC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9"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gradFill>
              <a:gsLst>
                <a:gs pos="0">
                  <a:srgbClr val="FFFF00"/>
                </a:gs>
                <a:gs pos="100000">
                  <a:srgbClr val="FFFF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0" name="Freeform 16"/>
            <p:cNvSpPr>
              <a:spLocks/>
            </p:cNvSpPr>
            <p:nvPr/>
          </p:nvSpPr>
          <p:spPr bwMode="auto">
            <a:xfrm rot="5400000">
              <a:off x="1239071" y="1510938"/>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1" name="Freeform 23"/>
            <p:cNvSpPr>
              <a:spLocks/>
            </p:cNvSpPr>
            <p:nvPr/>
          </p:nvSpPr>
          <p:spPr bwMode="auto">
            <a:xfrm flipV="1">
              <a:off x="2680180" y="1599044"/>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2" name="Freeform 24"/>
            <p:cNvSpPr>
              <a:spLocks/>
            </p:cNvSpPr>
            <p:nvPr/>
          </p:nvSpPr>
          <p:spPr bwMode="auto">
            <a:xfrm flipH="1" flipV="1">
              <a:off x="5303409"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3" name="Freeform 25"/>
            <p:cNvSpPr>
              <a:spLocks/>
            </p:cNvSpPr>
            <p:nvPr/>
          </p:nvSpPr>
          <p:spPr bwMode="auto">
            <a:xfrm flipV="1">
              <a:off x="1981454" y="1599044"/>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4" name="Freeform 26"/>
            <p:cNvSpPr>
              <a:spLocks/>
            </p:cNvSpPr>
            <p:nvPr/>
          </p:nvSpPr>
          <p:spPr bwMode="auto">
            <a:xfrm flipV="1">
              <a:off x="3729744" y="1599044"/>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gradFill>
              <a:gsLst>
                <a:gs pos="0">
                  <a:srgbClr val="FFFF00"/>
                </a:gs>
                <a:gs pos="100000">
                  <a:srgbClr val="FFFF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5"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6" name="Freeform 28"/>
            <p:cNvSpPr>
              <a:spLocks/>
            </p:cNvSpPr>
            <p:nvPr/>
          </p:nvSpPr>
          <p:spPr bwMode="auto">
            <a:xfrm flipV="1">
              <a:off x="4603095" y="159904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7"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8"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9"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0"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1"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2"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3"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4"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5"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6"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7"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8"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9"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C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0"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1"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2"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3"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4"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5"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C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6"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67" name="Textfeld 66"/>
          <p:cNvSpPr txBox="1"/>
          <p:nvPr/>
        </p:nvSpPr>
        <p:spPr>
          <a:xfrm>
            <a:off x="228600" y="1170432"/>
            <a:ext cx="1304201" cy="40010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2569"/>
                </a:solidFill>
                <a:effectLst/>
                <a:uFillTx/>
              </a:rPr>
              <a:t>SIT-TEAM</a:t>
            </a:r>
          </a:p>
        </p:txBody>
      </p:sp>
      <p:sp>
        <p:nvSpPr>
          <p:cNvPr id="68" name="Textfeld 67"/>
          <p:cNvSpPr txBox="1"/>
          <p:nvPr/>
        </p:nvSpPr>
        <p:spPr>
          <a:xfrm>
            <a:off x="2514600" y="1170432"/>
            <a:ext cx="2115321" cy="40010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2569"/>
                </a:solidFill>
                <a:effectLst/>
                <a:uFillTx/>
              </a:rPr>
              <a:t>WGCV-Analysis!</a:t>
            </a:r>
          </a:p>
        </p:txBody>
      </p:sp>
      <p:sp>
        <p:nvSpPr>
          <p:cNvPr id="69" name="Textfeld 68"/>
          <p:cNvSpPr txBox="1"/>
          <p:nvPr/>
        </p:nvSpPr>
        <p:spPr>
          <a:xfrm>
            <a:off x="5665838" y="1182307"/>
            <a:ext cx="3085138" cy="40010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2569"/>
                </a:solidFill>
                <a:effectLst/>
                <a:uFillTx/>
              </a:rPr>
              <a:t>WGCV-Tasks-Patchwork</a:t>
            </a:r>
          </a:p>
        </p:txBody>
      </p:sp>
      <p:sp>
        <p:nvSpPr>
          <p:cNvPr id="78" name="Eingekerbter Pfeil nach rechts 77"/>
          <p:cNvSpPr/>
          <p:nvPr/>
        </p:nvSpPr>
        <p:spPr>
          <a:xfrm>
            <a:off x="1525874" y="1143000"/>
            <a:ext cx="978408" cy="484632"/>
          </a:xfrm>
          <a:prstGeom prst="notchedRight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79" name="Eingekerbter Pfeil nach rechts 78"/>
          <p:cNvSpPr/>
          <p:nvPr/>
        </p:nvSpPr>
        <p:spPr>
          <a:xfrm>
            <a:off x="4660392" y="1143000"/>
            <a:ext cx="978408" cy="484632"/>
          </a:xfrm>
          <a:prstGeom prst="notchedRight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82" name="Eingekerbter Pfeil nach rechts 81"/>
          <p:cNvSpPr/>
          <p:nvPr/>
        </p:nvSpPr>
        <p:spPr>
          <a:xfrm>
            <a:off x="391495" y="1503119"/>
            <a:ext cx="8416111" cy="733659"/>
          </a:xfrm>
          <a:prstGeom prst="notchedRight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Increase of handling complexity: More difficult to handle on WG-level</a:t>
            </a:r>
          </a:p>
        </p:txBody>
      </p:sp>
      <p:sp>
        <p:nvSpPr>
          <p:cNvPr id="83" name="Shape 3"/>
          <p:cNvSpPr/>
          <p:nvPr/>
        </p:nvSpPr>
        <p:spPr>
          <a:xfrm>
            <a:off x="1981201" y="190714"/>
            <a:ext cx="5486400" cy="600164"/>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a:solidFill>
                  <a:srgbClr val="FFFFFF"/>
                </a:solidFill>
                <a:latin typeface="Proxima Nova Regular"/>
                <a:ea typeface="Proxima Nova Regular"/>
                <a:cs typeface="Proxima Nova Regular"/>
                <a:sym typeface="Proxima Nova Regular"/>
              </a:rPr>
              <a:t>WGCV/WGISS </a:t>
            </a:r>
            <a:r>
              <a:rPr lang="de-DE" sz="1500" dirty="0" err="1">
                <a:solidFill>
                  <a:srgbClr val="FFFFFF"/>
                </a:solidFill>
                <a:latin typeface="Proxima Nova Regular"/>
                <a:ea typeface="Proxima Nova Regular"/>
                <a:cs typeface="Proxima Nova Regular"/>
                <a:sym typeface="Proxima Nova Regular"/>
              </a:rPr>
              <a:t>process</a:t>
            </a:r>
            <a:r>
              <a:rPr lang="de-DE" sz="1500" dirty="0">
                <a:solidFill>
                  <a:srgbClr val="FFFFFF"/>
                </a:solidFill>
                <a:latin typeface="Proxima Nova Regular"/>
                <a:ea typeface="Proxima Nova Regular"/>
                <a:cs typeface="Proxima Nova Regular"/>
                <a:sym typeface="Proxima Nova Regular"/>
              </a:rPr>
              <a:t> </a:t>
            </a:r>
            <a:r>
              <a:rPr lang="de-DE" sz="1500" dirty="0" err="1">
                <a:solidFill>
                  <a:srgbClr val="FFFFFF"/>
                </a:solidFill>
                <a:latin typeface="Proxima Nova Regular"/>
                <a:ea typeface="Proxima Nova Regular"/>
                <a:cs typeface="Proxima Nova Regular"/>
                <a:sym typeface="Proxima Nova Regular"/>
              </a:rPr>
              <a:t>blue</a:t>
            </a:r>
            <a:r>
              <a:rPr lang="de-DE" sz="1500" dirty="0">
                <a:solidFill>
                  <a:srgbClr val="FFFFFF"/>
                </a:solidFill>
                <a:latin typeface="Proxima Nova Regular"/>
                <a:ea typeface="Proxima Nova Regular"/>
                <a:cs typeface="Proxima Nova Regular"/>
                <a:sym typeface="Proxima Nova Regular"/>
              </a:rPr>
              <a:t> </a:t>
            </a:r>
            <a:r>
              <a:rPr lang="de-DE" sz="1500" dirty="0" err="1">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a:solidFill>
                  <a:srgbClr val="FFFFFF"/>
                </a:solidFill>
                <a:latin typeface="Proxima Nova Regular"/>
                <a:ea typeface="Proxima Nova Regular"/>
                <a:cs typeface="Proxima Nova Regular"/>
                <a:sym typeface="Proxima Nova Regular"/>
              </a:rPr>
              <a:t>CEOS Carbon action items / WGCV</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91325094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286714" y="1371600"/>
            <a:ext cx="4629532" cy="4724400"/>
          </a:xfrm>
        </p:spPr>
        <p:txBody>
          <a:bodyPr/>
          <a:lstStyle/>
          <a:p>
            <a:pPr marL="0" indent="0">
              <a:buNone/>
            </a:pPr>
            <a:r>
              <a:rPr lang="en-US" dirty="0"/>
              <a:t>Finally, it transforms back to the Carbon action items:</a:t>
            </a:r>
          </a:p>
          <a:p>
            <a:pPr marL="0" indent="0">
              <a:buNone/>
            </a:pPr>
            <a:r>
              <a:rPr lang="en-US" dirty="0"/>
              <a:t/>
            </a:r>
            <a:br>
              <a:rPr lang="en-US" dirty="0"/>
            </a:br>
            <a:r>
              <a:rPr lang="en-US" dirty="0"/>
              <a:t>	</a:t>
            </a:r>
            <a:r>
              <a:rPr lang="en-US" b="1" i="1" dirty="0"/>
              <a:t>The CEOS Carbon Village</a:t>
            </a:r>
          </a:p>
        </p:txBody>
      </p:sp>
      <p:grpSp>
        <p:nvGrpSpPr>
          <p:cNvPr id="45" name="Gruppieren 44"/>
          <p:cNvGrpSpPr/>
          <p:nvPr/>
        </p:nvGrpSpPr>
        <p:grpSpPr>
          <a:xfrm>
            <a:off x="307879" y="4789109"/>
            <a:ext cx="1492017" cy="1456775"/>
            <a:chOff x="307879" y="4789109"/>
            <a:chExt cx="1492017" cy="1456775"/>
          </a:xfrm>
        </p:grpSpPr>
        <p:grpSp>
          <p:nvGrpSpPr>
            <p:cNvPr id="3" name="Gruppieren 2"/>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4"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7"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6"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7"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8"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9"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0"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1"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2"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3"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4"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5"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6"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7"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8"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39"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0"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1"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2"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43"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44" name="Gleichschenkliges Dreieck 43"/>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grpSp>
        <p:nvGrpSpPr>
          <p:cNvPr id="46" name="Gruppieren 45"/>
          <p:cNvGrpSpPr/>
          <p:nvPr/>
        </p:nvGrpSpPr>
        <p:grpSpPr>
          <a:xfrm>
            <a:off x="1905000" y="4191000"/>
            <a:ext cx="1492017" cy="1456775"/>
            <a:chOff x="307879" y="4789109"/>
            <a:chExt cx="1492017" cy="1456775"/>
          </a:xfrm>
        </p:grpSpPr>
        <p:grpSp>
          <p:nvGrpSpPr>
            <p:cNvPr id="47" name="Gruppieren 46"/>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49"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0"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1"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52"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3"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4"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5"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6"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7"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8"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59"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0"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1"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2"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3"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4"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5"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6"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7"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8"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69"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0"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1"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2"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3"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4"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5"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6"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7"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8"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79"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0"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1"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2"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3"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4"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5"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6"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7"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88"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48" name="Gleichschenkliges Dreieck 47"/>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grpSp>
        <p:nvGrpSpPr>
          <p:cNvPr id="89" name="Gruppieren 88"/>
          <p:cNvGrpSpPr/>
          <p:nvPr/>
        </p:nvGrpSpPr>
        <p:grpSpPr>
          <a:xfrm>
            <a:off x="109520" y="3171028"/>
            <a:ext cx="1492017" cy="1456775"/>
            <a:chOff x="307879" y="4789109"/>
            <a:chExt cx="1492017" cy="1456775"/>
          </a:xfrm>
        </p:grpSpPr>
        <p:grpSp>
          <p:nvGrpSpPr>
            <p:cNvPr id="90" name="Gruppieren 89"/>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92"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3"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4"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95"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6"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7"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8"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99"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0"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1"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2"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3"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4"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5"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6"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7"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8"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09"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0"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1"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2"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3"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4"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5"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6"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7"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8"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19"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0"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1"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2"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3"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4"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5"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6"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7"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8"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29"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0"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1"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91" name="Gleichschenkliges Dreieck 90"/>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grpSp>
        <p:nvGrpSpPr>
          <p:cNvPr id="132" name="Gruppieren 131"/>
          <p:cNvGrpSpPr/>
          <p:nvPr/>
        </p:nvGrpSpPr>
        <p:grpSpPr>
          <a:xfrm>
            <a:off x="1839749" y="2785500"/>
            <a:ext cx="1492017" cy="1456775"/>
            <a:chOff x="307879" y="4789109"/>
            <a:chExt cx="1492017" cy="1456775"/>
          </a:xfrm>
        </p:grpSpPr>
        <p:grpSp>
          <p:nvGrpSpPr>
            <p:cNvPr id="133" name="Gruppieren 132"/>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135"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6"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7"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138"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39"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0"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1"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2"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3"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4"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5"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6"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7"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8"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49"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0"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1"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2"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3"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4"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5"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6"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7"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8"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59"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0"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1"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2"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3"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4"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5"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6"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7"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8"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69"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0"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1"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2"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3"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4"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134" name="Gleichschenkliges Dreieck 133"/>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grpSp>
        <p:nvGrpSpPr>
          <p:cNvPr id="175" name="Gruppieren 174"/>
          <p:cNvGrpSpPr/>
          <p:nvPr/>
        </p:nvGrpSpPr>
        <p:grpSpPr>
          <a:xfrm>
            <a:off x="3657600" y="3742170"/>
            <a:ext cx="1492017" cy="1456775"/>
            <a:chOff x="307879" y="4789109"/>
            <a:chExt cx="1492017" cy="1456775"/>
          </a:xfrm>
        </p:grpSpPr>
        <p:grpSp>
          <p:nvGrpSpPr>
            <p:cNvPr id="176" name="Gruppieren 175"/>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178"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79"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0"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181"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2"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3"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4"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5"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6"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7"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8"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89"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0"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1"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2"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3"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4"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5"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6"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7"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8"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199"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0"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1"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2"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3"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4"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5"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6"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7"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8"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09"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0"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1"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2"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3"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4"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5"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6"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17"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177" name="Gleichschenkliges Dreieck 176"/>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grpSp>
        <p:nvGrpSpPr>
          <p:cNvPr id="218" name="Gruppieren 217"/>
          <p:cNvGrpSpPr/>
          <p:nvPr/>
        </p:nvGrpSpPr>
        <p:grpSpPr>
          <a:xfrm>
            <a:off x="2819202" y="4763801"/>
            <a:ext cx="1492017" cy="1456775"/>
            <a:chOff x="307879" y="4789109"/>
            <a:chExt cx="1492017" cy="1456775"/>
          </a:xfrm>
        </p:grpSpPr>
        <p:grpSp>
          <p:nvGrpSpPr>
            <p:cNvPr id="219" name="Gruppieren 218"/>
            <p:cNvGrpSpPr/>
            <p:nvPr/>
          </p:nvGrpSpPr>
          <p:grpSpPr>
            <a:xfrm>
              <a:off x="307879" y="5398710"/>
              <a:ext cx="1492017" cy="847174"/>
              <a:chOff x="1150964" y="1599044"/>
              <a:chExt cx="6992936" cy="4381846"/>
            </a:xfrm>
            <a:effectLst>
              <a:reflection blurRad="6350" stA="50000" endA="300" endPos="38500" dist="50800" dir="5400000" sy="-100000" algn="bl" rotWithShape="0"/>
            </a:effectLst>
          </p:grpSpPr>
          <p:sp>
            <p:nvSpPr>
              <p:cNvPr id="221" name="Freeform 16"/>
              <p:cNvSpPr>
                <a:spLocks/>
              </p:cNvSpPr>
              <p:nvPr/>
            </p:nvSpPr>
            <p:spPr bwMode="auto">
              <a:xfrm rot="10800000">
                <a:off x="7226325" y="1599044"/>
                <a:ext cx="917575"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2" name="Freeform 17"/>
              <p:cNvSpPr>
                <a:spLocks/>
              </p:cNvSpPr>
              <p:nvPr/>
            </p:nvSpPr>
            <p:spPr bwMode="auto">
              <a:xfrm rot="16200000">
                <a:off x="7225531" y="5062521"/>
                <a:ext cx="919163" cy="917575"/>
              </a:xfrm>
              <a:custGeom>
                <a:avLst/>
                <a:gdLst/>
                <a:ahLst/>
                <a:cxnLst>
                  <a:cxn ang="0">
                    <a:pos x="720" y="324"/>
                  </a:cxn>
                  <a:cxn ang="0">
                    <a:pos x="540" y="396"/>
                  </a:cxn>
                  <a:cxn ang="0">
                    <a:pos x="720" y="468"/>
                  </a:cxn>
                  <a:cxn ang="0">
                    <a:pos x="720" y="756"/>
                  </a:cxn>
                  <a:cxn ang="0">
                    <a:pos x="0" y="756"/>
                  </a:cxn>
                  <a:cxn ang="0">
                    <a:pos x="0" y="36"/>
                  </a:cxn>
                  <a:cxn ang="0">
                    <a:pos x="288" y="36"/>
                  </a:cxn>
                  <a:cxn ang="0">
                    <a:pos x="360" y="216"/>
                  </a:cxn>
                  <a:cxn ang="0">
                    <a:pos x="432" y="36"/>
                  </a:cxn>
                  <a:cxn ang="0">
                    <a:pos x="720" y="36"/>
                  </a:cxn>
                  <a:cxn ang="0">
                    <a:pos x="720" y="324"/>
                  </a:cxn>
                </a:cxnLst>
                <a:rect l="0" t="0" r="r" b="b"/>
                <a:pathLst>
                  <a:path w="756" h="756">
                    <a:moveTo>
                      <a:pt x="720" y="324"/>
                    </a:moveTo>
                    <a:cubicBezTo>
                      <a:pt x="684" y="360"/>
                      <a:pt x="540" y="216"/>
                      <a:pt x="540" y="396"/>
                    </a:cubicBezTo>
                    <a:cubicBezTo>
                      <a:pt x="540" y="576"/>
                      <a:pt x="684" y="432"/>
                      <a:pt x="720" y="468"/>
                    </a:cubicBezTo>
                    <a:cubicBezTo>
                      <a:pt x="756" y="504"/>
                      <a:pt x="720" y="756"/>
                      <a:pt x="720" y="756"/>
                    </a:cubicBezTo>
                    <a:cubicBezTo>
                      <a:pt x="0" y="756"/>
                      <a:pt x="0" y="756"/>
                      <a:pt x="0" y="756"/>
                    </a:cubicBezTo>
                    <a:cubicBezTo>
                      <a:pt x="0" y="36"/>
                      <a:pt x="0" y="36"/>
                      <a:pt x="0" y="36"/>
                    </a:cubicBezTo>
                    <a:cubicBezTo>
                      <a:pt x="0" y="36"/>
                      <a:pt x="252" y="0"/>
                      <a:pt x="288" y="36"/>
                    </a:cubicBezTo>
                    <a:cubicBezTo>
                      <a:pt x="324" y="72"/>
                      <a:pt x="180" y="216"/>
                      <a:pt x="360" y="216"/>
                    </a:cubicBezTo>
                    <a:cubicBezTo>
                      <a:pt x="540" y="216"/>
                      <a:pt x="396" y="72"/>
                      <a:pt x="432" y="36"/>
                    </a:cubicBezTo>
                    <a:cubicBezTo>
                      <a:pt x="468" y="0"/>
                      <a:pt x="720" y="36"/>
                      <a:pt x="720" y="36"/>
                    </a:cubicBezTo>
                    <a:cubicBezTo>
                      <a:pt x="720" y="36"/>
                      <a:pt x="756" y="288"/>
                      <a:pt x="72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3" name="Freeform 18"/>
              <p:cNvSpPr>
                <a:spLocks/>
              </p:cNvSpPr>
              <p:nvPr/>
            </p:nvSpPr>
            <p:spPr bwMode="auto">
              <a:xfrm>
                <a:off x="1150964" y="4887102"/>
                <a:ext cx="1093788" cy="1093788"/>
              </a:xfrm>
              <a:custGeom>
                <a:avLst/>
                <a:gdLst/>
                <a:ahLst/>
                <a:cxnLst>
                  <a:cxn ang="0">
                    <a:pos x="720" y="468"/>
                  </a:cxn>
                  <a:cxn ang="0">
                    <a:pos x="90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900" h="900">
                    <a:moveTo>
                      <a:pt x="720" y="468"/>
                    </a:moveTo>
                    <a:cubicBezTo>
                      <a:pt x="756" y="504"/>
                      <a:pt x="900" y="360"/>
                      <a:pt x="900" y="540"/>
                    </a:cubicBezTo>
                    <a:cubicBezTo>
                      <a:pt x="900" y="720"/>
                      <a:pt x="756" y="576"/>
                      <a:pt x="720" y="612"/>
                    </a:cubicBezTo>
                    <a:cubicBezTo>
                      <a:pt x="684"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684" y="432"/>
                      <a:pt x="720"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dirty="0"/>
              </a:p>
            </p:txBody>
          </p:sp>
          <p:sp>
            <p:nvSpPr>
              <p:cNvPr id="224" name="Freeform 19"/>
              <p:cNvSpPr>
                <a:spLocks/>
              </p:cNvSpPr>
              <p:nvPr/>
            </p:nvSpPr>
            <p:spPr bwMode="auto">
              <a:xfrm rot="10800000">
                <a:off x="5477580" y="4184149"/>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5" name="Freeform 20"/>
              <p:cNvSpPr>
                <a:spLocks/>
              </p:cNvSpPr>
              <p:nvPr/>
            </p:nvSpPr>
            <p:spPr bwMode="auto">
              <a:xfrm>
                <a:off x="4427789" y="4009128"/>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6" name="Freeform 21"/>
              <p:cNvSpPr>
                <a:spLocks/>
              </p:cNvSpPr>
              <p:nvPr/>
            </p:nvSpPr>
            <p:spPr bwMode="auto">
              <a:xfrm>
                <a:off x="6351158" y="4183753"/>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7" name="Freeform 22"/>
              <p:cNvSpPr>
                <a:spLocks/>
              </p:cNvSpPr>
              <p:nvPr/>
            </p:nvSpPr>
            <p:spPr bwMode="auto">
              <a:xfrm rot="16200000">
                <a:off x="2680633" y="418613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8" name="Freeform 23"/>
              <p:cNvSpPr>
                <a:spLocks/>
              </p:cNvSpPr>
              <p:nvPr/>
            </p:nvSpPr>
            <p:spPr bwMode="auto">
              <a:xfrm>
                <a:off x="2680179" y="5061727"/>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29" name="Freeform 24"/>
              <p:cNvSpPr>
                <a:spLocks/>
              </p:cNvSpPr>
              <p:nvPr/>
            </p:nvSpPr>
            <p:spPr bwMode="auto">
              <a:xfrm>
                <a:off x="6176759" y="4887102"/>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0" name="Freeform 25"/>
              <p:cNvSpPr>
                <a:spLocks/>
              </p:cNvSpPr>
              <p:nvPr/>
            </p:nvSpPr>
            <p:spPr bwMode="auto">
              <a:xfrm>
                <a:off x="1981453" y="4887102"/>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gradFill>
                <a:gsLst>
                  <a:gs pos="0">
                    <a:srgbClr val="FF0000"/>
                  </a:gs>
                  <a:gs pos="100000">
                    <a:srgbClr val="FF0000"/>
                  </a:gs>
                  <a:gs pos="100000">
                    <a:srgbClr val="B3B3B3"/>
                  </a:gs>
                </a:gsLst>
              </a:gra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1" name="Freeform 26"/>
              <p:cNvSpPr>
                <a:spLocks/>
              </p:cNvSpPr>
              <p:nvPr/>
            </p:nvSpPr>
            <p:spPr bwMode="auto">
              <a:xfrm>
                <a:off x="3729742" y="4887102"/>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2" name="Freeform 27"/>
              <p:cNvSpPr>
                <a:spLocks/>
              </p:cNvSpPr>
              <p:nvPr/>
            </p:nvSpPr>
            <p:spPr bwMode="auto">
              <a:xfrm>
                <a:off x="4603094" y="5061727"/>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3" name="Freeform 28"/>
              <p:cNvSpPr>
                <a:spLocks/>
              </p:cNvSpPr>
              <p:nvPr/>
            </p:nvSpPr>
            <p:spPr bwMode="auto">
              <a:xfrm>
                <a:off x="5476445" y="5061727"/>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00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4" name="Freeform 16"/>
              <p:cNvSpPr>
                <a:spLocks/>
              </p:cNvSpPr>
              <p:nvPr/>
            </p:nvSpPr>
            <p:spPr bwMode="auto">
              <a:xfrm rot="5400000">
                <a:off x="1239070" y="1510938"/>
                <a:ext cx="917576" cy="1093788"/>
              </a:xfrm>
              <a:custGeom>
                <a:avLst/>
                <a:gdLst/>
                <a:ahLst/>
                <a:cxnLst>
                  <a:cxn ang="0">
                    <a:pos x="720" y="468"/>
                  </a:cxn>
                  <a:cxn ang="0">
                    <a:pos x="540" y="540"/>
                  </a:cxn>
                  <a:cxn ang="0">
                    <a:pos x="720" y="612"/>
                  </a:cxn>
                  <a:cxn ang="0">
                    <a:pos x="720" y="900"/>
                  </a:cxn>
                  <a:cxn ang="0">
                    <a:pos x="0" y="900"/>
                  </a:cxn>
                  <a:cxn ang="0">
                    <a:pos x="0" y="180"/>
                  </a:cxn>
                  <a:cxn ang="0">
                    <a:pos x="288" y="180"/>
                  </a:cxn>
                  <a:cxn ang="0">
                    <a:pos x="360" y="0"/>
                  </a:cxn>
                  <a:cxn ang="0">
                    <a:pos x="432" y="180"/>
                  </a:cxn>
                  <a:cxn ang="0">
                    <a:pos x="720" y="180"/>
                  </a:cxn>
                  <a:cxn ang="0">
                    <a:pos x="720" y="468"/>
                  </a:cxn>
                </a:cxnLst>
                <a:rect l="0" t="0" r="r" b="b"/>
                <a:pathLst>
                  <a:path w="756" h="900">
                    <a:moveTo>
                      <a:pt x="720" y="468"/>
                    </a:moveTo>
                    <a:cubicBezTo>
                      <a:pt x="684" y="504"/>
                      <a:pt x="540" y="360"/>
                      <a:pt x="540" y="540"/>
                    </a:cubicBezTo>
                    <a:cubicBezTo>
                      <a:pt x="540" y="720"/>
                      <a:pt x="684" y="576"/>
                      <a:pt x="720" y="612"/>
                    </a:cubicBezTo>
                    <a:cubicBezTo>
                      <a:pt x="756" y="648"/>
                      <a:pt x="720" y="900"/>
                      <a:pt x="720" y="900"/>
                    </a:cubicBezTo>
                    <a:cubicBezTo>
                      <a:pt x="0" y="900"/>
                      <a:pt x="0" y="900"/>
                      <a:pt x="0" y="900"/>
                    </a:cubicBezTo>
                    <a:cubicBezTo>
                      <a:pt x="0" y="180"/>
                      <a:pt x="0" y="180"/>
                      <a:pt x="0" y="180"/>
                    </a:cubicBezTo>
                    <a:cubicBezTo>
                      <a:pt x="0" y="180"/>
                      <a:pt x="252" y="216"/>
                      <a:pt x="288" y="180"/>
                    </a:cubicBezTo>
                    <a:cubicBezTo>
                      <a:pt x="324" y="144"/>
                      <a:pt x="180" y="0"/>
                      <a:pt x="360" y="0"/>
                    </a:cubicBezTo>
                    <a:cubicBezTo>
                      <a:pt x="540" y="0"/>
                      <a:pt x="396" y="144"/>
                      <a:pt x="432" y="180"/>
                    </a:cubicBezTo>
                    <a:cubicBezTo>
                      <a:pt x="468" y="216"/>
                      <a:pt x="720" y="180"/>
                      <a:pt x="720" y="180"/>
                    </a:cubicBezTo>
                    <a:cubicBezTo>
                      <a:pt x="720" y="180"/>
                      <a:pt x="756" y="432"/>
                      <a:pt x="72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5" name="Freeform 23"/>
              <p:cNvSpPr>
                <a:spLocks/>
              </p:cNvSpPr>
              <p:nvPr/>
            </p:nvSpPr>
            <p:spPr bwMode="auto">
              <a:xfrm flipV="1">
                <a:off x="2680180" y="1599044"/>
                <a:ext cx="1312863" cy="919162"/>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6" name="Freeform 24"/>
              <p:cNvSpPr>
                <a:spLocks/>
              </p:cNvSpPr>
              <p:nvPr/>
            </p:nvSpPr>
            <p:spPr bwMode="auto">
              <a:xfrm flipH="1" flipV="1">
                <a:off x="5303408" y="1599044"/>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7" name="Freeform 25"/>
              <p:cNvSpPr>
                <a:spLocks/>
              </p:cNvSpPr>
              <p:nvPr/>
            </p:nvSpPr>
            <p:spPr bwMode="auto">
              <a:xfrm flipV="1">
                <a:off x="1981453" y="1599044"/>
                <a:ext cx="962024"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8" name="Freeform 26"/>
              <p:cNvSpPr>
                <a:spLocks/>
              </p:cNvSpPr>
              <p:nvPr/>
            </p:nvSpPr>
            <p:spPr bwMode="auto">
              <a:xfrm flipV="1">
                <a:off x="3729744" y="1599044"/>
                <a:ext cx="1136651"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39" name="Freeform 27"/>
              <p:cNvSpPr>
                <a:spLocks/>
              </p:cNvSpPr>
              <p:nvPr/>
            </p:nvSpPr>
            <p:spPr bwMode="auto">
              <a:xfrm flipV="1">
                <a:off x="6352973" y="1599044"/>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0" name="Freeform 28"/>
              <p:cNvSpPr>
                <a:spLocks/>
              </p:cNvSpPr>
              <p:nvPr/>
            </p:nvSpPr>
            <p:spPr bwMode="auto">
              <a:xfrm flipV="1">
                <a:off x="4603096" y="1599044"/>
                <a:ext cx="963614" cy="919162"/>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chemeClr val="accent6">
                  <a:lumMod val="20000"/>
                  <a:lumOff val="80000"/>
                </a:schemeClr>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1" name="Freeform 24"/>
              <p:cNvSpPr>
                <a:spLocks/>
              </p:cNvSpPr>
              <p:nvPr/>
            </p:nvSpPr>
            <p:spPr bwMode="auto">
              <a:xfrm rot="16200000" flipH="1" flipV="1">
                <a:off x="1041427" y="3241485"/>
                <a:ext cx="1312863" cy="1093788"/>
              </a:xfrm>
              <a:custGeom>
                <a:avLst/>
                <a:gdLst/>
                <a:ahLst/>
                <a:cxnLst>
                  <a:cxn ang="0">
                    <a:pos x="900" y="468"/>
                  </a:cxn>
                  <a:cxn ang="0">
                    <a:pos x="1080" y="540"/>
                  </a:cxn>
                  <a:cxn ang="0">
                    <a:pos x="900" y="612"/>
                  </a:cxn>
                  <a:cxn ang="0">
                    <a:pos x="900"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00">
                    <a:moveTo>
                      <a:pt x="900" y="468"/>
                    </a:moveTo>
                    <a:cubicBezTo>
                      <a:pt x="936" y="504"/>
                      <a:pt x="1080" y="360"/>
                      <a:pt x="1080" y="540"/>
                    </a:cubicBezTo>
                    <a:cubicBezTo>
                      <a:pt x="1080" y="720"/>
                      <a:pt x="936" y="576"/>
                      <a:pt x="900" y="612"/>
                    </a:cubicBezTo>
                    <a:cubicBezTo>
                      <a:pt x="864" y="648"/>
                      <a:pt x="900" y="900"/>
                      <a:pt x="900" y="900"/>
                    </a:cubicBezTo>
                    <a:cubicBezTo>
                      <a:pt x="180" y="900"/>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2" name="Freeform 27"/>
              <p:cNvSpPr>
                <a:spLocks/>
              </p:cNvSpPr>
              <p:nvPr/>
            </p:nvSpPr>
            <p:spPr bwMode="auto">
              <a:xfrm rot="16200000" flipV="1">
                <a:off x="1042221" y="2364701"/>
                <a:ext cx="1136650" cy="919163"/>
              </a:xfrm>
              <a:custGeom>
                <a:avLst/>
                <a:gdLst/>
                <a:ahLst/>
                <a:cxnLst>
                  <a:cxn ang="0">
                    <a:pos x="756" y="324"/>
                  </a:cxn>
                  <a:cxn ang="0">
                    <a:pos x="93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936" h="756">
                    <a:moveTo>
                      <a:pt x="756" y="324"/>
                    </a:moveTo>
                    <a:cubicBezTo>
                      <a:pt x="792" y="360"/>
                      <a:pt x="936" y="216"/>
                      <a:pt x="936" y="396"/>
                    </a:cubicBezTo>
                    <a:cubicBezTo>
                      <a:pt x="936" y="576"/>
                      <a:pt x="792" y="432"/>
                      <a:pt x="756" y="468"/>
                    </a:cubicBezTo>
                    <a:cubicBezTo>
                      <a:pt x="720"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20" y="288"/>
                      <a:pt x="756"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3" name="Freeform 28"/>
              <p:cNvSpPr>
                <a:spLocks/>
              </p:cNvSpPr>
              <p:nvPr/>
            </p:nvSpPr>
            <p:spPr bwMode="auto">
              <a:xfrm rot="16200000" flipV="1">
                <a:off x="1128739" y="4206374"/>
                <a:ext cx="963613" cy="919163"/>
              </a:xfrm>
              <a:custGeom>
                <a:avLst/>
                <a:gdLst/>
                <a:ahLst/>
                <a:cxnLst>
                  <a:cxn ang="0">
                    <a:pos x="756" y="324"/>
                  </a:cxn>
                  <a:cxn ang="0">
                    <a:pos x="576" y="396"/>
                  </a:cxn>
                  <a:cxn ang="0">
                    <a:pos x="756" y="468"/>
                  </a:cxn>
                  <a:cxn ang="0">
                    <a:pos x="756"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56">
                    <a:moveTo>
                      <a:pt x="756" y="324"/>
                    </a:moveTo>
                    <a:cubicBezTo>
                      <a:pt x="720" y="360"/>
                      <a:pt x="576" y="216"/>
                      <a:pt x="576" y="396"/>
                    </a:cubicBezTo>
                    <a:cubicBezTo>
                      <a:pt x="576" y="576"/>
                      <a:pt x="720" y="432"/>
                      <a:pt x="756" y="468"/>
                    </a:cubicBezTo>
                    <a:cubicBezTo>
                      <a:pt x="792" y="504"/>
                      <a:pt x="756" y="756"/>
                      <a:pt x="756" y="756"/>
                    </a:cubicBezTo>
                    <a:cubicBezTo>
                      <a:pt x="36" y="756"/>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4" name="Freeform 23"/>
              <p:cNvSpPr>
                <a:spLocks/>
              </p:cNvSpPr>
              <p:nvPr/>
            </p:nvSpPr>
            <p:spPr bwMode="auto">
              <a:xfrm rot="5400000" flipV="1">
                <a:off x="7027887" y="3330385"/>
                <a:ext cx="1312863" cy="919163"/>
              </a:xfrm>
              <a:custGeom>
                <a:avLst/>
                <a:gdLst/>
                <a:ahLst/>
                <a:cxnLst>
                  <a:cxn ang="0">
                    <a:pos x="900" y="324"/>
                  </a:cxn>
                  <a:cxn ang="0">
                    <a:pos x="1080" y="396"/>
                  </a:cxn>
                  <a:cxn ang="0">
                    <a:pos x="900" y="468"/>
                  </a:cxn>
                  <a:cxn ang="0">
                    <a:pos x="900"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56">
                    <a:moveTo>
                      <a:pt x="900" y="324"/>
                    </a:moveTo>
                    <a:cubicBezTo>
                      <a:pt x="936" y="360"/>
                      <a:pt x="1080" y="216"/>
                      <a:pt x="1080" y="396"/>
                    </a:cubicBezTo>
                    <a:cubicBezTo>
                      <a:pt x="1080" y="576"/>
                      <a:pt x="936" y="432"/>
                      <a:pt x="900" y="468"/>
                    </a:cubicBezTo>
                    <a:cubicBezTo>
                      <a:pt x="864" y="504"/>
                      <a:pt x="900" y="756"/>
                      <a:pt x="900" y="756"/>
                    </a:cubicBezTo>
                    <a:cubicBezTo>
                      <a:pt x="180" y="756"/>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5" name="Freeform 25"/>
              <p:cNvSpPr>
                <a:spLocks/>
              </p:cNvSpPr>
              <p:nvPr/>
            </p:nvSpPr>
            <p:spPr bwMode="auto">
              <a:xfrm rot="5400000" flipV="1">
                <a:off x="7115993" y="2366290"/>
                <a:ext cx="962025" cy="1093788"/>
              </a:xfrm>
              <a:custGeom>
                <a:avLst/>
                <a:gdLst/>
                <a:ahLst/>
                <a:cxnLst>
                  <a:cxn ang="0">
                    <a:pos x="756" y="468"/>
                  </a:cxn>
                  <a:cxn ang="0">
                    <a:pos x="57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00">
                    <a:moveTo>
                      <a:pt x="756" y="468"/>
                    </a:moveTo>
                    <a:cubicBezTo>
                      <a:pt x="720" y="504"/>
                      <a:pt x="576" y="360"/>
                      <a:pt x="576" y="540"/>
                    </a:cubicBezTo>
                    <a:cubicBezTo>
                      <a:pt x="576" y="720"/>
                      <a:pt x="720" y="576"/>
                      <a:pt x="756" y="612"/>
                    </a:cubicBezTo>
                    <a:cubicBezTo>
                      <a:pt x="792"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6" name="Freeform 26"/>
              <p:cNvSpPr>
                <a:spLocks/>
              </p:cNvSpPr>
              <p:nvPr/>
            </p:nvSpPr>
            <p:spPr bwMode="auto">
              <a:xfrm rot="5400000" flipV="1">
                <a:off x="7028681" y="4207168"/>
                <a:ext cx="1136650" cy="1093788"/>
              </a:xfrm>
              <a:custGeom>
                <a:avLst/>
                <a:gdLst/>
                <a:ahLst/>
                <a:cxnLst>
                  <a:cxn ang="0">
                    <a:pos x="756" y="468"/>
                  </a:cxn>
                  <a:cxn ang="0">
                    <a:pos x="936" y="540"/>
                  </a:cxn>
                  <a:cxn ang="0">
                    <a:pos x="756" y="612"/>
                  </a:cxn>
                  <a:cxn ang="0">
                    <a:pos x="756"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936" h="900">
                    <a:moveTo>
                      <a:pt x="756" y="468"/>
                    </a:moveTo>
                    <a:cubicBezTo>
                      <a:pt x="792" y="504"/>
                      <a:pt x="936" y="360"/>
                      <a:pt x="936" y="540"/>
                    </a:cubicBezTo>
                    <a:cubicBezTo>
                      <a:pt x="936" y="720"/>
                      <a:pt x="792" y="576"/>
                      <a:pt x="756" y="612"/>
                    </a:cubicBezTo>
                    <a:cubicBezTo>
                      <a:pt x="720" y="648"/>
                      <a:pt x="756" y="900"/>
                      <a:pt x="756" y="900"/>
                    </a:cubicBezTo>
                    <a:cubicBezTo>
                      <a:pt x="36" y="900"/>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20" y="432"/>
                      <a:pt x="756"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7" name="Freeform 19"/>
              <p:cNvSpPr>
                <a:spLocks/>
              </p:cNvSpPr>
              <p:nvPr/>
            </p:nvSpPr>
            <p:spPr bwMode="auto">
              <a:xfrm>
                <a:off x="3554211" y="4009921"/>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8" name="Freeform 22"/>
              <p:cNvSpPr>
                <a:spLocks/>
              </p:cNvSpPr>
              <p:nvPr/>
            </p:nvSpPr>
            <p:spPr bwMode="auto">
              <a:xfrm>
                <a:off x="1807055" y="4185737"/>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FFFF0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49" name="Freeform 19"/>
              <p:cNvSpPr>
                <a:spLocks/>
              </p:cNvSpPr>
              <p:nvPr/>
            </p:nvSpPr>
            <p:spPr bwMode="auto">
              <a:xfrm rot="10800000">
                <a:off x="1981908" y="3308160"/>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0" name="Freeform 21"/>
              <p:cNvSpPr>
                <a:spLocks/>
              </p:cNvSpPr>
              <p:nvPr/>
            </p:nvSpPr>
            <p:spPr bwMode="auto">
              <a:xfrm>
                <a:off x="2855713" y="3308954"/>
                <a:ext cx="962025" cy="963613"/>
              </a:xfrm>
              <a:custGeom>
                <a:avLst/>
                <a:gdLst/>
                <a:ahLst/>
                <a:cxnLst>
                  <a:cxn ang="0">
                    <a:pos x="756" y="324"/>
                  </a:cxn>
                  <a:cxn ang="0">
                    <a:pos x="576" y="396"/>
                  </a:cxn>
                  <a:cxn ang="0">
                    <a:pos x="756" y="468"/>
                  </a:cxn>
                  <a:cxn ang="0">
                    <a:pos x="756" y="756"/>
                  </a:cxn>
                  <a:cxn ang="0">
                    <a:pos x="468" y="756"/>
                  </a:cxn>
                  <a:cxn ang="0">
                    <a:pos x="396" y="576"/>
                  </a:cxn>
                  <a:cxn ang="0">
                    <a:pos x="324" y="756"/>
                  </a:cxn>
                  <a:cxn ang="0">
                    <a:pos x="36" y="756"/>
                  </a:cxn>
                  <a:cxn ang="0">
                    <a:pos x="36" y="468"/>
                  </a:cxn>
                  <a:cxn ang="0">
                    <a:pos x="216" y="396"/>
                  </a:cxn>
                  <a:cxn ang="0">
                    <a:pos x="36" y="324"/>
                  </a:cxn>
                  <a:cxn ang="0">
                    <a:pos x="36" y="36"/>
                  </a:cxn>
                  <a:cxn ang="0">
                    <a:pos x="324" y="36"/>
                  </a:cxn>
                  <a:cxn ang="0">
                    <a:pos x="396" y="216"/>
                  </a:cxn>
                  <a:cxn ang="0">
                    <a:pos x="468" y="36"/>
                  </a:cxn>
                  <a:cxn ang="0">
                    <a:pos x="756" y="36"/>
                  </a:cxn>
                  <a:cxn ang="0">
                    <a:pos x="756" y="324"/>
                  </a:cxn>
                </a:cxnLst>
                <a:rect l="0" t="0" r="r" b="b"/>
                <a:pathLst>
                  <a:path w="792" h="792">
                    <a:moveTo>
                      <a:pt x="756" y="324"/>
                    </a:moveTo>
                    <a:cubicBezTo>
                      <a:pt x="720" y="360"/>
                      <a:pt x="576" y="216"/>
                      <a:pt x="576" y="396"/>
                    </a:cubicBezTo>
                    <a:cubicBezTo>
                      <a:pt x="576" y="576"/>
                      <a:pt x="720" y="432"/>
                      <a:pt x="756" y="468"/>
                    </a:cubicBezTo>
                    <a:cubicBezTo>
                      <a:pt x="792" y="504"/>
                      <a:pt x="756" y="756"/>
                      <a:pt x="756" y="756"/>
                    </a:cubicBezTo>
                    <a:cubicBezTo>
                      <a:pt x="756" y="756"/>
                      <a:pt x="504" y="792"/>
                      <a:pt x="468" y="756"/>
                    </a:cubicBezTo>
                    <a:cubicBezTo>
                      <a:pt x="432" y="720"/>
                      <a:pt x="576" y="576"/>
                      <a:pt x="396" y="576"/>
                    </a:cubicBezTo>
                    <a:cubicBezTo>
                      <a:pt x="216" y="576"/>
                      <a:pt x="360" y="720"/>
                      <a:pt x="324" y="756"/>
                    </a:cubicBezTo>
                    <a:cubicBezTo>
                      <a:pt x="288" y="792"/>
                      <a:pt x="36" y="756"/>
                      <a:pt x="36" y="756"/>
                    </a:cubicBezTo>
                    <a:cubicBezTo>
                      <a:pt x="36" y="756"/>
                      <a:pt x="0" y="504"/>
                      <a:pt x="36" y="468"/>
                    </a:cubicBezTo>
                    <a:cubicBezTo>
                      <a:pt x="72" y="432"/>
                      <a:pt x="216" y="576"/>
                      <a:pt x="216" y="396"/>
                    </a:cubicBezTo>
                    <a:cubicBezTo>
                      <a:pt x="216" y="216"/>
                      <a:pt x="72" y="360"/>
                      <a:pt x="36" y="324"/>
                    </a:cubicBezTo>
                    <a:cubicBezTo>
                      <a:pt x="0" y="288"/>
                      <a:pt x="36" y="36"/>
                      <a:pt x="36" y="36"/>
                    </a:cubicBezTo>
                    <a:cubicBezTo>
                      <a:pt x="36" y="36"/>
                      <a:pt x="288" y="0"/>
                      <a:pt x="324" y="36"/>
                    </a:cubicBezTo>
                    <a:cubicBezTo>
                      <a:pt x="360" y="72"/>
                      <a:pt x="216" y="216"/>
                      <a:pt x="396" y="216"/>
                    </a:cubicBezTo>
                    <a:cubicBezTo>
                      <a:pt x="576" y="216"/>
                      <a:pt x="432" y="72"/>
                      <a:pt x="468" y="36"/>
                    </a:cubicBezTo>
                    <a:cubicBezTo>
                      <a:pt x="504" y="0"/>
                      <a:pt x="756" y="36"/>
                      <a:pt x="756" y="36"/>
                    </a:cubicBezTo>
                    <a:cubicBezTo>
                      <a:pt x="756" y="36"/>
                      <a:pt x="792" y="288"/>
                      <a:pt x="756"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1" name="Freeform 22"/>
              <p:cNvSpPr>
                <a:spLocks/>
              </p:cNvSpPr>
              <p:nvPr/>
            </p:nvSpPr>
            <p:spPr bwMode="auto">
              <a:xfrm>
                <a:off x="3554893" y="3308954"/>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2" name="Freeform 19"/>
              <p:cNvSpPr>
                <a:spLocks/>
              </p:cNvSpPr>
              <p:nvPr/>
            </p:nvSpPr>
            <p:spPr bwMode="auto">
              <a:xfrm rot="5400000">
                <a:off x="4604117" y="3131948"/>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3" name="Freeform 22"/>
              <p:cNvSpPr>
                <a:spLocks/>
              </p:cNvSpPr>
              <p:nvPr/>
            </p:nvSpPr>
            <p:spPr bwMode="auto">
              <a:xfrm rot="16200000">
                <a:off x="5304091" y="3308160"/>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4" name="Freeform 22"/>
              <p:cNvSpPr>
                <a:spLocks/>
              </p:cNvSpPr>
              <p:nvPr/>
            </p:nvSpPr>
            <p:spPr bwMode="auto">
              <a:xfrm rot="16200000">
                <a:off x="6176534" y="2432568"/>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5" name="Freeform 13"/>
              <p:cNvSpPr>
                <a:spLocks/>
              </p:cNvSpPr>
              <p:nvPr/>
            </p:nvSpPr>
            <p:spPr bwMode="auto">
              <a:xfrm rot="10800000">
                <a:off x="6177896" y="3308954"/>
                <a:ext cx="1309688" cy="1135063"/>
              </a:xfrm>
              <a:custGeom>
                <a:avLst/>
                <a:gdLst/>
                <a:ahLst/>
                <a:cxnLst>
                  <a:cxn ang="0">
                    <a:pos x="900" y="468"/>
                  </a:cxn>
                  <a:cxn ang="0">
                    <a:pos x="108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936">
                    <a:moveTo>
                      <a:pt x="900" y="468"/>
                    </a:moveTo>
                    <a:cubicBezTo>
                      <a:pt x="936" y="504"/>
                      <a:pt x="1080" y="360"/>
                      <a:pt x="1080" y="540"/>
                    </a:cubicBezTo>
                    <a:cubicBezTo>
                      <a:pt x="1080" y="720"/>
                      <a:pt x="936" y="576"/>
                      <a:pt x="900" y="612"/>
                    </a:cubicBezTo>
                    <a:cubicBezTo>
                      <a:pt x="864"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92D05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6" name="Freeform 9"/>
              <p:cNvSpPr>
                <a:spLocks/>
              </p:cNvSpPr>
              <p:nvPr/>
            </p:nvSpPr>
            <p:spPr bwMode="auto">
              <a:xfrm>
                <a:off x="4605590" y="2257943"/>
                <a:ext cx="960438" cy="1135063"/>
              </a:xfrm>
              <a:custGeom>
                <a:avLst/>
                <a:gdLst/>
                <a:ahLst/>
                <a:cxnLst>
                  <a:cxn ang="0">
                    <a:pos x="756" y="468"/>
                  </a:cxn>
                  <a:cxn ang="0">
                    <a:pos x="576" y="540"/>
                  </a:cxn>
                  <a:cxn ang="0">
                    <a:pos x="756" y="612"/>
                  </a:cxn>
                  <a:cxn ang="0">
                    <a:pos x="756" y="900"/>
                  </a:cxn>
                  <a:cxn ang="0">
                    <a:pos x="468" y="900"/>
                  </a:cxn>
                  <a:cxn ang="0">
                    <a:pos x="396" y="720"/>
                  </a:cxn>
                  <a:cxn ang="0">
                    <a:pos x="324" y="900"/>
                  </a:cxn>
                  <a:cxn ang="0">
                    <a:pos x="36" y="900"/>
                  </a:cxn>
                  <a:cxn ang="0">
                    <a:pos x="36" y="612"/>
                  </a:cxn>
                  <a:cxn ang="0">
                    <a:pos x="216" y="540"/>
                  </a:cxn>
                  <a:cxn ang="0">
                    <a:pos x="36" y="468"/>
                  </a:cxn>
                  <a:cxn ang="0">
                    <a:pos x="36" y="180"/>
                  </a:cxn>
                  <a:cxn ang="0">
                    <a:pos x="324" y="180"/>
                  </a:cxn>
                  <a:cxn ang="0">
                    <a:pos x="396" y="0"/>
                  </a:cxn>
                  <a:cxn ang="0">
                    <a:pos x="468" y="180"/>
                  </a:cxn>
                  <a:cxn ang="0">
                    <a:pos x="756" y="180"/>
                  </a:cxn>
                  <a:cxn ang="0">
                    <a:pos x="756" y="468"/>
                  </a:cxn>
                </a:cxnLst>
                <a:rect l="0" t="0" r="r" b="b"/>
                <a:pathLst>
                  <a:path w="792" h="936">
                    <a:moveTo>
                      <a:pt x="756" y="468"/>
                    </a:moveTo>
                    <a:cubicBezTo>
                      <a:pt x="720" y="504"/>
                      <a:pt x="576" y="360"/>
                      <a:pt x="576" y="540"/>
                    </a:cubicBezTo>
                    <a:cubicBezTo>
                      <a:pt x="576" y="720"/>
                      <a:pt x="720" y="576"/>
                      <a:pt x="756" y="612"/>
                    </a:cubicBezTo>
                    <a:cubicBezTo>
                      <a:pt x="792" y="648"/>
                      <a:pt x="756" y="900"/>
                      <a:pt x="756" y="900"/>
                    </a:cubicBezTo>
                    <a:cubicBezTo>
                      <a:pt x="756" y="900"/>
                      <a:pt x="504" y="936"/>
                      <a:pt x="468" y="900"/>
                    </a:cubicBezTo>
                    <a:cubicBezTo>
                      <a:pt x="432" y="864"/>
                      <a:pt x="576" y="720"/>
                      <a:pt x="396" y="720"/>
                    </a:cubicBezTo>
                    <a:cubicBezTo>
                      <a:pt x="216" y="720"/>
                      <a:pt x="360" y="864"/>
                      <a:pt x="324" y="900"/>
                    </a:cubicBezTo>
                    <a:cubicBezTo>
                      <a:pt x="288" y="936"/>
                      <a:pt x="36" y="900"/>
                      <a:pt x="36" y="900"/>
                    </a:cubicBezTo>
                    <a:cubicBezTo>
                      <a:pt x="36" y="900"/>
                      <a:pt x="0" y="648"/>
                      <a:pt x="36" y="612"/>
                    </a:cubicBezTo>
                    <a:cubicBezTo>
                      <a:pt x="72" y="576"/>
                      <a:pt x="216" y="720"/>
                      <a:pt x="216" y="540"/>
                    </a:cubicBezTo>
                    <a:cubicBezTo>
                      <a:pt x="216" y="360"/>
                      <a:pt x="72" y="504"/>
                      <a:pt x="36" y="468"/>
                    </a:cubicBezTo>
                    <a:cubicBezTo>
                      <a:pt x="0" y="432"/>
                      <a:pt x="36" y="180"/>
                      <a:pt x="36" y="180"/>
                    </a:cubicBezTo>
                    <a:cubicBezTo>
                      <a:pt x="36" y="180"/>
                      <a:pt x="288" y="216"/>
                      <a:pt x="324" y="180"/>
                    </a:cubicBezTo>
                    <a:cubicBezTo>
                      <a:pt x="360" y="144"/>
                      <a:pt x="216" y="0"/>
                      <a:pt x="396" y="0"/>
                    </a:cubicBezTo>
                    <a:cubicBezTo>
                      <a:pt x="576" y="0"/>
                      <a:pt x="432" y="144"/>
                      <a:pt x="468" y="180"/>
                    </a:cubicBezTo>
                    <a:cubicBezTo>
                      <a:pt x="504" y="216"/>
                      <a:pt x="756" y="180"/>
                      <a:pt x="756" y="180"/>
                    </a:cubicBezTo>
                    <a:cubicBezTo>
                      <a:pt x="756" y="180"/>
                      <a:pt x="792" y="432"/>
                      <a:pt x="756"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7" name="Freeform 20"/>
              <p:cNvSpPr>
                <a:spLocks/>
              </p:cNvSpPr>
              <p:nvPr/>
            </p:nvSpPr>
            <p:spPr bwMode="auto">
              <a:xfrm>
                <a:off x="2682221" y="2257149"/>
                <a:ext cx="1312863" cy="1312863"/>
              </a:xfrm>
              <a:custGeom>
                <a:avLst/>
                <a:gdLst/>
                <a:ahLst/>
                <a:cxnLst>
                  <a:cxn ang="0">
                    <a:pos x="900" y="468"/>
                  </a:cxn>
                  <a:cxn ang="0">
                    <a:pos x="1080" y="540"/>
                  </a:cxn>
                  <a:cxn ang="0">
                    <a:pos x="900" y="612"/>
                  </a:cxn>
                  <a:cxn ang="0">
                    <a:pos x="900" y="900"/>
                  </a:cxn>
                  <a:cxn ang="0">
                    <a:pos x="612" y="900"/>
                  </a:cxn>
                  <a:cxn ang="0">
                    <a:pos x="540" y="108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1080" h="1080">
                    <a:moveTo>
                      <a:pt x="900" y="468"/>
                    </a:moveTo>
                    <a:cubicBezTo>
                      <a:pt x="936" y="504"/>
                      <a:pt x="1080" y="360"/>
                      <a:pt x="1080" y="540"/>
                    </a:cubicBezTo>
                    <a:cubicBezTo>
                      <a:pt x="1080" y="720"/>
                      <a:pt x="936" y="576"/>
                      <a:pt x="900" y="612"/>
                    </a:cubicBezTo>
                    <a:cubicBezTo>
                      <a:pt x="864" y="648"/>
                      <a:pt x="900" y="900"/>
                      <a:pt x="900" y="900"/>
                    </a:cubicBezTo>
                    <a:cubicBezTo>
                      <a:pt x="900" y="900"/>
                      <a:pt x="648" y="864"/>
                      <a:pt x="612" y="900"/>
                    </a:cubicBezTo>
                    <a:cubicBezTo>
                      <a:pt x="576" y="936"/>
                      <a:pt x="720" y="1080"/>
                      <a:pt x="540" y="1080"/>
                    </a:cubicBezTo>
                    <a:cubicBezTo>
                      <a:pt x="360" y="1080"/>
                      <a:pt x="504" y="936"/>
                      <a:pt x="468" y="900"/>
                    </a:cubicBezTo>
                    <a:cubicBezTo>
                      <a:pt x="432" y="864"/>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864"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8" name="Freeform 22"/>
              <p:cNvSpPr>
                <a:spLocks/>
              </p:cNvSpPr>
              <p:nvPr/>
            </p:nvSpPr>
            <p:spPr bwMode="auto">
              <a:xfrm>
                <a:off x="5302956" y="2432171"/>
                <a:ext cx="1311275" cy="962025"/>
              </a:xfrm>
              <a:custGeom>
                <a:avLst/>
                <a:gdLst/>
                <a:ahLst/>
                <a:cxnLst>
                  <a:cxn ang="0">
                    <a:pos x="900" y="324"/>
                  </a:cxn>
                  <a:cxn ang="0">
                    <a:pos x="1080" y="396"/>
                  </a:cxn>
                  <a:cxn ang="0">
                    <a:pos x="900" y="468"/>
                  </a:cxn>
                  <a:cxn ang="0">
                    <a:pos x="900" y="756"/>
                  </a:cxn>
                  <a:cxn ang="0">
                    <a:pos x="612" y="756"/>
                  </a:cxn>
                  <a:cxn ang="0">
                    <a:pos x="540" y="576"/>
                  </a:cxn>
                  <a:cxn ang="0">
                    <a:pos x="468" y="756"/>
                  </a:cxn>
                  <a:cxn ang="0">
                    <a:pos x="180" y="756"/>
                  </a:cxn>
                  <a:cxn ang="0">
                    <a:pos x="180" y="468"/>
                  </a:cxn>
                  <a:cxn ang="0">
                    <a:pos x="0" y="396"/>
                  </a:cxn>
                  <a:cxn ang="0">
                    <a:pos x="180" y="324"/>
                  </a:cxn>
                  <a:cxn ang="0">
                    <a:pos x="180" y="36"/>
                  </a:cxn>
                  <a:cxn ang="0">
                    <a:pos x="468" y="36"/>
                  </a:cxn>
                  <a:cxn ang="0">
                    <a:pos x="540" y="216"/>
                  </a:cxn>
                  <a:cxn ang="0">
                    <a:pos x="612" y="36"/>
                  </a:cxn>
                  <a:cxn ang="0">
                    <a:pos x="900" y="36"/>
                  </a:cxn>
                  <a:cxn ang="0">
                    <a:pos x="900" y="324"/>
                  </a:cxn>
                </a:cxnLst>
                <a:rect l="0" t="0" r="r" b="b"/>
                <a:pathLst>
                  <a:path w="1080" h="792">
                    <a:moveTo>
                      <a:pt x="900" y="324"/>
                    </a:moveTo>
                    <a:cubicBezTo>
                      <a:pt x="936" y="360"/>
                      <a:pt x="1080" y="216"/>
                      <a:pt x="1080" y="396"/>
                    </a:cubicBezTo>
                    <a:cubicBezTo>
                      <a:pt x="1080" y="576"/>
                      <a:pt x="936" y="432"/>
                      <a:pt x="900" y="468"/>
                    </a:cubicBezTo>
                    <a:cubicBezTo>
                      <a:pt x="864" y="504"/>
                      <a:pt x="900" y="756"/>
                      <a:pt x="900" y="756"/>
                    </a:cubicBezTo>
                    <a:cubicBezTo>
                      <a:pt x="900" y="756"/>
                      <a:pt x="648" y="792"/>
                      <a:pt x="612" y="756"/>
                    </a:cubicBezTo>
                    <a:cubicBezTo>
                      <a:pt x="576" y="720"/>
                      <a:pt x="720" y="576"/>
                      <a:pt x="540" y="576"/>
                    </a:cubicBezTo>
                    <a:cubicBezTo>
                      <a:pt x="360" y="576"/>
                      <a:pt x="504" y="720"/>
                      <a:pt x="468" y="756"/>
                    </a:cubicBezTo>
                    <a:cubicBezTo>
                      <a:pt x="432" y="792"/>
                      <a:pt x="180" y="756"/>
                      <a:pt x="180" y="756"/>
                    </a:cubicBezTo>
                    <a:cubicBezTo>
                      <a:pt x="180" y="756"/>
                      <a:pt x="216" y="504"/>
                      <a:pt x="180" y="468"/>
                    </a:cubicBezTo>
                    <a:cubicBezTo>
                      <a:pt x="144" y="432"/>
                      <a:pt x="0" y="576"/>
                      <a:pt x="0" y="396"/>
                    </a:cubicBezTo>
                    <a:cubicBezTo>
                      <a:pt x="0" y="216"/>
                      <a:pt x="144" y="360"/>
                      <a:pt x="180" y="324"/>
                    </a:cubicBezTo>
                    <a:cubicBezTo>
                      <a:pt x="216" y="288"/>
                      <a:pt x="180" y="36"/>
                      <a:pt x="180" y="36"/>
                    </a:cubicBezTo>
                    <a:cubicBezTo>
                      <a:pt x="180" y="36"/>
                      <a:pt x="432" y="0"/>
                      <a:pt x="468" y="36"/>
                    </a:cubicBezTo>
                    <a:cubicBezTo>
                      <a:pt x="504" y="72"/>
                      <a:pt x="360" y="216"/>
                      <a:pt x="540" y="216"/>
                    </a:cubicBezTo>
                    <a:cubicBezTo>
                      <a:pt x="720" y="216"/>
                      <a:pt x="576" y="72"/>
                      <a:pt x="612" y="36"/>
                    </a:cubicBezTo>
                    <a:cubicBezTo>
                      <a:pt x="648" y="0"/>
                      <a:pt x="900" y="36"/>
                      <a:pt x="900" y="36"/>
                    </a:cubicBezTo>
                    <a:cubicBezTo>
                      <a:pt x="900" y="36"/>
                      <a:pt x="864" y="288"/>
                      <a:pt x="900" y="324"/>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59" name="Freeform 19"/>
              <p:cNvSpPr>
                <a:spLocks/>
              </p:cNvSpPr>
              <p:nvPr/>
            </p:nvSpPr>
            <p:spPr bwMode="auto">
              <a:xfrm rot="10800000">
                <a:off x="3732012" y="2431774"/>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sp>
            <p:nvSpPr>
              <p:cNvPr id="260" name="Freeform 19"/>
              <p:cNvSpPr>
                <a:spLocks/>
              </p:cNvSpPr>
              <p:nvPr/>
            </p:nvSpPr>
            <p:spPr bwMode="auto">
              <a:xfrm rot="16200000">
                <a:off x="1807849" y="2431377"/>
                <a:ext cx="1136650" cy="1138238"/>
              </a:xfrm>
              <a:custGeom>
                <a:avLst/>
                <a:gdLst/>
                <a:ahLst/>
                <a:cxnLst>
                  <a:cxn ang="0">
                    <a:pos x="900" y="468"/>
                  </a:cxn>
                  <a:cxn ang="0">
                    <a:pos x="720" y="540"/>
                  </a:cxn>
                  <a:cxn ang="0">
                    <a:pos x="900" y="612"/>
                  </a:cxn>
                  <a:cxn ang="0">
                    <a:pos x="900" y="900"/>
                  </a:cxn>
                  <a:cxn ang="0">
                    <a:pos x="612" y="900"/>
                  </a:cxn>
                  <a:cxn ang="0">
                    <a:pos x="540" y="720"/>
                  </a:cxn>
                  <a:cxn ang="0">
                    <a:pos x="468" y="900"/>
                  </a:cxn>
                  <a:cxn ang="0">
                    <a:pos x="180" y="900"/>
                  </a:cxn>
                  <a:cxn ang="0">
                    <a:pos x="180" y="612"/>
                  </a:cxn>
                  <a:cxn ang="0">
                    <a:pos x="0" y="540"/>
                  </a:cxn>
                  <a:cxn ang="0">
                    <a:pos x="180" y="468"/>
                  </a:cxn>
                  <a:cxn ang="0">
                    <a:pos x="180" y="180"/>
                  </a:cxn>
                  <a:cxn ang="0">
                    <a:pos x="468" y="180"/>
                  </a:cxn>
                  <a:cxn ang="0">
                    <a:pos x="540" y="0"/>
                  </a:cxn>
                  <a:cxn ang="0">
                    <a:pos x="612" y="180"/>
                  </a:cxn>
                  <a:cxn ang="0">
                    <a:pos x="900" y="180"/>
                  </a:cxn>
                  <a:cxn ang="0">
                    <a:pos x="900" y="468"/>
                  </a:cxn>
                </a:cxnLst>
                <a:rect l="0" t="0" r="r" b="b"/>
                <a:pathLst>
                  <a:path w="936" h="936">
                    <a:moveTo>
                      <a:pt x="900" y="468"/>
                    </a:moveTo>
                    <a:cubicBezTo>
                      <a:pt x="864" y="504"/>
                      <a:pt x="720" y="360"/>
                      <a:pt x="720" y="540"/>
                    </a:cubicBezTo>
                    <a:cubicBezTo>
                      <a:pt x="720" y="720"/>
                      <a:pt x="864" y="576"/>
                      <a:pt x="900" y="612"/>
                    </a:cubicBezTo>
                    <a:cubicBezTo>
                      <a:pt x="936" y="648"/>
                      <a:pt x="900" y="900"/>
                      <a:pt x="900" y="900"/>
                    </a:cubicBezTo>
                    <a:cubicBezTo>
                      <a:pt x="900" y="900"/>
                      <a:pt x="648" y="936"/>
                      <a:pt x="612" y="900"/>
                    </a:cubicBezTo>
                    <a:cubicBezTo>
                      <a:pt x="576" y="864"/>
                      <a:pt x="720" y="720"/>
                      <a:pt x="540" y="720"/>
                    </a:cubicBezTo>
                    <a:cubicBezTo>
                      <a:pt x="360" y="720"/>
                      <a:pt x="504" y="864"/>
                      <a:pt x="468" y="900"/>
                    </a:cubicBezTo>
                    <a:cubicBezTo>
                      <a:pt x="432" y="936"/>
                      <a:pt x="180" y="900"/>
                      <a:pt x="180" y="900"/>
                    </a:cubicBezTo>
                    <a:cubicBezTo>
                      <a:pt x="180" y="900"/>
                      <a:pt x="216" y="648"/>
                      <a:pt x="180" y="612"/>
                    </a:cubicBezTo>
                    <a:cubicBezTo>
                      <a:pt x="144" y="576"/>
                      <a:pt x="0" y="720"/>
                      <a:pt x="0" y="540"/>
                    </a:cubicBezTo>
                    <a:cubicBezTo>
                      <a:pt x="0" y="360"/>
                      <a:pt x="144" y="504"/>
                      <a:pt x="180" y="468"/>
                    </a:cubicBezTo>
                    <a:cubicBezTo>
                      <a:pt x="216" y="432"/>
                      <a:pt x="180" y="180"/>
                      <a:pt x="180" y="180"/>
                    </a:cubicBezTo>
                    <a:cubicBezTo>
                      <a:pt x="180" y="180"/>
                      <a:pt x="432" y="216"/>
                      <a:pt x="468" y="180"/>
                    </a:cubicBezTo>
                    <a:cubicBezTo>
                      <a:pt x="504" y="144"/>
                      <a:pt x="360" y="0"/>
                      <a:pt x="540" y="0"/>
                    </a:cubicBezTo>
                    <a:cubicBezTo>
                      <a:pt x="720" y="0"/>
                      <a:pt x="576" y="144"/>
                      <a:pt x="612" y="180"/>
                    </a:cubicBezTo>
                    <a:cubicBezTo>
                      <a:pt x="648" y="216"/>
                      <a:pt x="900" y="180"/>
                      <a:pt x="900" y="180"/>
                    </a:cubicBezTo>
                    <a:cubicBezTo>
                      <a:pt x="900" y="180"/>
                      <a:pt x="936" y="432"/>
                      <a:pt x="900" y="468"/>
                    </a:cubicBezTo>
                    <a:close/>
                  </a:path>
                </a:pathLst>
              </a:custGeom>
              <a:solidFill>
                <a:srgbClr val="00B0F0"/>
              </a:solidFill>
              <a:ln>
                <a:solidFill>
                  <a:schemeClr val="bg2"/>
                </a:solidFill>
                <a:headEnd/>
                <a:tailEn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de-DE"/>
              </a:p>
            </p:txBody>
          </p:sp>
        </p:grpSp>
        <p:sp>
          <p:nvSpPr>
            <p:cNvPr id="220" name="Gleichschenkliges Dreieck 219"/>
            <p:cNvSpPr/>
            <p:nvPr/>
          </p:nvSpPr>
          <p:spPr>
            <a:xfrm>
              <a:off x="307880" y="4789109"/>
              <a:ext cx="1492016" cy="609600"/>
            </a:xfrm>
            <a:prstGeom prst="triangle">
              <a:avLst/>
            </a:prstGeom>
            <a:solidFill>
              <a:srgbClr val="C00000"/>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grpSp>
      <p:sp>
        <p:nvSpPr>
          <p:cNvPr id="261" name="Textplatzhalter 1"/>
          <p:cNvSpPr txBox="1">
            <a:spLocks/>
          </p:cNvSpPr>
          <p:nvPr/>
        </p:nvSpPr>
        <p:spPr>
          <a:xfrm>
            <a:off x="5257800" y="1524000"/>
            <a:ext cx="3733800" cy="4724400"/>
          </a:xfrm>
          <a:prstGeom prst="rect">
            <a:avLst/>
          </a:prstGeom>
        </p:spPr>
        <p:txBody>
          <a:bodyPr/>
          <a:lstStyle>
            <a:lvl1pPr marL="342900" indent="-342900">
              <a:spcBef>
                <a:spcPts val="500"/>
              </a:spcBef>
              <a:buSzPct val="100000"/>
              <a:buFont typeface="Wingdings" panose="05000000000000000000" pitchFamily="2" charset="2"/>
              <a:buChar char="§"/>
              <a:defRPr sz="2000">
                <a:solidFill>
                  <a:srgbClr val="002569"/>
                </a:solidFill>
                <a:latin typeface="Arial Bold"/>
                <a:ea typeface="Arial Bold"/>
                <a:cs typeface="Arial Bold"/>
                <a:sym typeface="Arial Bold"/>
              </a:defRPr>
            </a:lvl1pPr>
            <a:lvl2pPr marL="768927" indent="-311727">
              <a:spcBef>
                <a:spcPts val="500"/>
              </a:spcBef>
              <a:buSzPct val="100000"/>
              <a:buFont typeface="Symbol" panose="05050102010706020507" pitchFamily="18" charset="2"/>
              <a:buChar char="-"/>
              <a:defRPr sz="1800">
                <a:solidFill>
                  <a:srgbClr val="002569"/>
                </a:solidFill>
                <a:latin typeface="Arial Bold"/>
                <a:ea typeface="Arial Bold"/>
                <a:cs typeface="Arial Bold"/>
                <a:sym typeface="Arial Bold"/>
              </a:defRPr>
            </a:lvl2pPr>
            <a:lvl3pPr marL="1188719" indent="-274319">
              <a:spcBef>
                <a:spcPts val="500"/>
              </a:spcBef>
              <a:buSzPct val="100000"/>
              <a:buFontTx/>
              <a:buChar char="►"/>
              <a:defRPr sz="16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16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16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dirty="0"/>
              <a:t>Assignment of tasks on WG-level is essential to motivate the community</a:t>
            </a:r>
          </a:p>
          <a:p>
            <a:pPr defTabSz="914400"/>
            <a:r>
              <a:rPr lang="en-US" dirty="0"/>
              <a:t>WG-level tasks may close different parts in several action items</a:t>
            </a:r>
          </a:p>
          <a:p>
            <a:pPr defTabSz="914400"/>
            <a:r>
              <a:rPr lang="en-US" dirty="0"/>
              <a:t>WG-level tasks may allow generalization: </a:t>
            </a:r>
            <a:br>
              <a:rPr lang="en-US" dirty="0"/>
            </a:br>
            <a:r>
              <a:rPr lang="en-US" dirty="0"/>
              <a:t>Added value for CEOS!</a:t>
            </a:r>
          </a:p>
          <a:p>
            <a:pPr defTabSz="914400"/>
            <a:r>
              <a:rPr lang="en-US" dirty="0"/>
              <a:t>WG-level tasking allows to elevate internal cooperation.</a:t>
            </a:r>
          </a:p>
          <a:p>
            <a:pPr defTabSz="914400"/>
            <a:r>
              <a:rPr lang="en-US" dirty="0"/>
              <a:t>WG-level tasks may be used otherwise than for Carbon: win-win!</a:t>
            </a:r>
          </a:p>
        </p:txBody>
      </p:sp>
      <p:sp>
        <p:nvSpPr>
          <p:cNvPr id="262" name="Shape 3"/>
          <p:cNvSpPr/>
          <p:nvPr/>
        </p:nvSpPr>
        <p:spPr>
          <a:xfrm>
            <a:off x="1981201" y="190714"/>
            <a:ext cx="5486400" cy="600164"/>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a:solidFill>
                  <a:srgbClr val="FFFFFF"/>
                </a:solidFill>
                <a:latin typeface="Proxima Nova Regular"/>
                <a:ea typeface="Proxima Nova Regular"/>
                <a:cs typeface="Proxima Nova Regular"/>
                <a:sym typeface="Proxima Nova Regular"/>
              </a:rPr>
              <a:t>WGCV/WGISS </a:t>
            </a:r>
            <a:r>
              <a:rPr lang="de-DE" sz="1500" dirty="0" err="1">
                <a:solidFill>
                  <a:srgbClr val="FFFFFF"/>
                </a:solidFill>
                <a:latin typeface="Proxima Nova Regular"/>
                <a:ea typeface="Proxima Nova Regular"/>
                <a:cs typeface="Proxima Nova Regular"/>
                <a:sym typeface="Proxima Nova Regular"/>
              </a:rPr>
              <a:t>process</a:t>
            </a:r>
            <a:r>
              <a:rPr lang="de-DE" sz="1500" dirty="0">
                <a:solidFill>
                  <a:srgbClr val="FFFFFF"/>
                </a:solidFill>
                <a:latin typeface="Proxima Nova Regular"/>
                <a:ea typeface="Proxima Nova Regular"/>
                <a:cs typeface="Proxima Nova Regular"/>
                <a:sym typeface="Proxima Nova Regular"/>
              </a:rPr>
              <a:t> </a:t>
            </a:r>
            <a:r>
              <a:rPr lang="de-DE" sz="1500" dirty="0" err="1">
                <a:solidFill>
                  <a:srgbClr val="FFFFFF"/>
                </a:solidFill>
                <a:latin typeface="Proxima Nova Regular"/>
                <a:ea typeface="Proxima Nova Regular"/>
                <a:cs typeface="Proxima Nova Regular"/>
                <a:sym typeface="Proxima Nova Regular"/>
              </a:rPr>
              <a:t>blue</a:t>
            </a:r>
            <a:r>
              <a:rPr lang="de-DE" sz="1500" dirty="0">
                <a:solidFill>
                  <a:srgbClr val="FFFFFF"/>
                </a:solidFill>
                <a:latin typeface="Proxima Nova Regular"/>
                <a:ea typeface="Proxima Nova Regular"/>
                <a:cs typeface="Proxima Nova Regular"/>
                <a:sym typeface="Proxima Nova Regular"/>
              </a:rPr>
              <a:t> </a:t>
            </a:r>
            <a:r>
              <a:rPr lang="de-DE" sz="1500" dirty="0" err="1">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a:solidFill>
                  <a:srgbClr val="FFFFFF"/>
                </a:solidFill>
                <a:latin typeface="Proxima Nova Regular"/>
                <a:ea typeface="Proxima Nova Regular"/>
                <a:cs typeface="Proxima Nova Regular"/>
                <a:sym typeface="Proxima Nova Regular"/>
              </a:rPr>
              <a:t>CEOS Carbon Village</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735986084"/>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Pre-requisites to form a “CEOS Carbon Village”</a:t>
            </a:r>
          </a:p>
        </p:txBody>
      </p:sp>
      <p:sp>
        <p:nvSpPr>
          <p:cNvPr id="3" name="Content Placeholder 2"/>
          <p:cNvSpPr>
            <a:spLocks noGrp="1"/>
          </p:cNvSpPr>
          <p:nvPr>
            <p:ph sz="half" idx="11"/>
          </p:nvPr>
        </p:nvSpPr>
        <p:spPr>
          <a:xfrm>
            <a:off x="76200" y="1600200"/>
            <a:ext cx="8991600" cy="4572000"/>
          </a:xfrm>
        </p:spPr>
        <p:txBody>
          <a:bodyPr/>
          <a:lstStyle/>
          <a:p>
            <a:r>
              <a:rPr lang="en-US" dirty="0"/>
              <a:t>Action items must be derivable to WG-related tasks/sub-tasks/items</a:t>
            </a:r>
          </a:p>
          <a:p>
            <a:r>
              <a:rPr lang="en-US" dirty="0"/>
              <a:t>Tasks of a action item, the sub-tasks of a task, and the items of a sub-task do not necessarily need to relate to one WG</a:t>
            </a:r>
          </a:p>
          <a:p>
            <a:r>
              <a:rPr lang="en-US" dirty="0"/>
              <a:t>WG-related tasks shall be defined in detail by the WG</a:t>
            </a:r>
          </a:p>
          <a:p>
            <a:r>
              <a:rPr lang="en-US" dirty="0"/>
              <a:t>Thorough task definition is needed because:</a:t>
            </a:r>
          </a:p>
          <a:p>
            <a:pPr lvl="1"/>
            <a:r>
              <a:rPr lang="en-US" dirty="0"/>
              <a:t>A WG needs to build a win-win situation (Scientists like to publish)</a:t>
            </a:r>
          </a:p>
          <a:p>
            <a:pPr lvl="1"/>
            <a:r>
              <a:rPr lang="en-US" dirty="0"/>
              <a:t>Break-down of tasks can provide a hint to </a:t>
            </a:r>
            <a:r>
              <a:rPr lang="en-US" b="1" u="sng" dirty="0"/>
              <a:t>missing opportunities</a:t>
            </a:r>
            <a:r>
              <a:rPr lang="en-US" dirty="0"/>
              <a:t>. </a:t>
            </a:r>
          </a:p>
          <a:p>
            <a:r>
              <a:rPr lang="en-US" dirty="0"/>
              <a:t>Guideline: Find “generic” items which are easy to generalize and that allow a CEOS deliverable</a:t>
            </a:r>
          </a:p>
          <a:p>
            <a:r>
              <a:rPr lang="en-US" dirty="0"/>
              <a:t>A well-defined break-down process has been introduced</a:t>
            </a:r>
          </a:p>
          <a:p>
            <a:r>
              <a:rPr lang="en-US" dirty="0"/>
              <a:t>Key is the proper analysis at beginning: better than routine delegation to avoid missing opportunities and bad back-tracing</a:t>
            </a:r>
          </a:p>
          <a:p>
            <a:r>
              <a:rPr lang="en-US" dirty="0"/>
              <a:t>Potential for different other “CEOS Villages” are seen </a:t>
            </a:r>
            <a:br>
              <a:rPr lang="en-US" dirty="0"/>
            </a:br>
            <a:r>
              <a:rPr lang="en-US" dirty="0"/>
              <a:t>(Climate, ARD, LSI, etc……)</a:t>
            </a:r>
          </a:p>
          <a:p>
            <a:endParaRPr lang="en-US" dirty="0"/>
          </a:p>
        </p:txBody>
      </p:sp>
    </p:spTree>
    <p:extLst>
      <p:ext uri="{BB962C8B-B14F-4D97-AF65-F5344CB8AC3E}">
        <p14:creationId xmlns:p14="http://schemas.microsoft.com/office/powerpoint/2010/main" val="165198519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Example of draft WGCV Action under Validation category</a:t>
            </a:r>
            <a:endParaRPr lang="fr-CH" dirty="0"/>
          </a:p>
          <a:p>
            <a:r>
              <a:rPr lang="fr-CH" dirty="0" err="1"/>
              <a:t>Addresses</a:t>
            </a:r>
            <a:r>
              <a:rPr lang="fr-CH" dirty="0"/>
              <a:t> portions of CA-27, CA-32, CA-34, CA-35</a:t>
            </a:r>
            <a:endParaRPr lang="en-US" dirty="0"/>
          </a:p>
          <a:p>
            <a:endParaRPr lang="en-US" dirty="0"/>
          </a:p>
        </p:txBody>
      </p:sp>
      <p:sp>
        <p:nvSpPr>
          <p:cNvPr id="3" name="Content Placeholder 2"/>
          <p:cNvSpPr>
            <a:spLocks noGrp="1"/>
          </p:cNvSpPr>
          <p:nvPr>
            <p:ph sz="half" idx="11"/>
          </p:nvPr>
        </p:nvSpPr>
        <p:spPr/>
        <p:txBody>
          <a:bodyPr/>
          <a:lstStyle/>
          <a:p>
            <a:r>
              <a:rPr lang="fr-CH" dirty="0"/>
              <a:t>WGCV-CA-02 – </a:t>
            </a:r>
            <a:r>
              <a:rPr lang="fr-CH" dirty="0" err="1"/>
              <a:t>Work</a:t>
            </a:r>
            <a:r>
              <a:rPr lang="fr-CH" dirty="0"/>
              <a:t> </a:t>
            </a:r>
            <a:r>
              <a:rPr lang="fr-CH" dirty="0" err="1"/>
              <a:t>with</a:t>
            </a:r>
            <a:r>
              <a:rPr lang="fr-CH" dirty="0"/>
              <a:t> CEOS SEO to </a:t>
            </a:r>
            <a:r>
              <a:rPr lang="en-US" dirty="0"/>
              <a:t>develop an online platform to make available WGCV results of </a:t>
            </a:r>
            <a:r>
              <a:rPr lang="en-US" dirty="0" err="1"/>
              <a:t>intercomparison</a:t>
            </a:r>
            <a:r>
              <a:rPr lang="en-US" dirty="0"/>
              <a:t> of carbon products while ensuring a</a:t>
            </a:r>
            <a:r>
              <a:rPr lang="fr-CH" dirty="0"/>
              <a:t> </a:t>
            </a:r>
            <a:r>
              <a:rPr lang="fr-CH" dirty="0" err="1"/>
              <a:t>common</a:t>
            </a:r>
            <a:r>
              <a:rPr lang="fr-CH" dirty="0"/>
              <a:t> set of </a:t>
            </a:r>
            <a:r>
              <a:rPr lang="fr-CH" dirty="0" err="1"/>
              <a:t>reference</a:t>
            </a:r>
            <a:r>
              <a:rPr lang="fr-CH" dirty="0"/>
              <a:t> data, </a:t>
            </a:r>
            <a:r>
              <a:rPr lang="fr-CH" dirty="0" err="1"/>
              <a:t>methods</a:t>
            </a:r>
            <a:r>
              <a:rPr lang="fr-CH" dirty="0"/>
              <a:t> and output </a:t>
            </a:r>
            <a:r>
              <a:rPr lang="fr-CH" dirty="0" err="1"/>
              <a:t>reporting</a:t>
            </a:r>
            <a:r>
              <a:rPr lang="fr-CH" dirty="0"/>
              <a:t>, and </a:t>
            </a:r>
            <a:r>
              <a:rPr lang="fr-CH" dirty="0" err="1"/>
              <a:t>allowing</a:t>
            </a:r>
            <a:r>
              <a:rPr lang="fr-CH" dirty="0"/>
              <a:t> data </a:t>
            </a:r>
            <a:r>
              <a:rPr lang="fr-CH" dirty="0" err="1"/>
              <a:t>product</a:t>
            </a:r>
            <a:r>
              <a:rPr lang="fr-CH" dirty="0"/>
              <a:t> </a:t>
            </a:r>
            <a:r>
              <a:rPr lang="fr-CH" dirty="0" err="1"/>
              <a:t>subsets</a:t>
            </a:r>
            <a:r>
              <a:rPr lang="fr-CH" dirty="0"/>
              <a:t> to </a:t>
            </a:r>
            <a:r>
              <a:rPr lang="fr-CH" dirty="0" err="1"/>
              <a:t>be</a:t>
            </a:r>
            <a:r>
              <a:rPr lang="fr-CH" dirty="0"/>
              <a:t> </a:t>
            </a:r>
            <a:r>
              <a:rPr lang="fr-CH" dirty="0" err="1"/>
              <a:t>automatically</a:t>
            </a:r>
            <a:r>
              <a:rPr lang="fr-CH" dirty="0"/>
              <a:t> </a:t>
            </a:r>
            <a:r>
              <a:rPr lang="fr-CH" dirty="0" err="1"/>
              <a:t>pushed</a:t>
            </a:r>
            <a:r>
              <a:rPr lang="fr-CH" dirty="0"/>
              <a:t> </a:t>
            </a:r>
            <a:r>
              <a:rPr lang="fr-CH" dirty="0" err="1"/>
              <a:t>from</a:t>
            </a:r>
            <a:r>
              <a:rPr lang="fr-CH" dirty="0"/>
              <a:t> data catalogues </a:t>
            </a:r>
            <a:r>
              <a:rPr lang="en-US" dirty="0"/>
              <a:t>to inventory results of validation/database input against requirements and  suggested maturity of products. </a:t>
            </a:r>
          </a:p>
          <a:p>
            <a:r>
              <a:rPr lang="en-US" dirty="0"/>
              <a:t>Cross cutting topic across many of the subgroups</a:t>
            </a:r>
          </a:p>
          <a:p>
            <a:pPr lvl="1"/>
            <a:r>
              <a:rPr lang="en-US" dirty="0"/>
              <a:t>Make use of IVOS efforts in </a:t>
            </a:r>
            <a:r>
              <a:rPr lang="en-US" dirty="0" err="1"/>
              <a:t>cal</a:t>
            </a:r>
            <a:r>
              <a:rPr lang="en-US" dirty="0"/>
              <a:t>/</a:t>
            </a:r>
            <a:r>
              <a:rPr lang="en-US" dirty="0" err="1"/>
              <a:t>val</a:t>
            </a:r>
            <a:r>
              <a:rPr lang="en-US" dirty="0"/>
              <a:t> portal as well as LPV web site</a:t>
            </a:r>
          </a:p>
          <a:p>
            <a:pPr lvl="1"/>
            <a:r>
              <a:rPr lang="en-US" dirty="0"/>
              <a:t>Leverage sub group expertise in reference data sets and </a:t>
            </a:r>
            <a:r>
              <a:rPr lang="en-US" dirty="0" err="1"/>
              <a:t>intercomparisons</a:t>
            </a:r>
            <a:endParaRPr lang="en-US" dirty="0"/>
          </a:p>
          <a:p>
            <a:r>
              <a:rPr lang="en-US" dirty="0"/>
              <a:t>Activities related to this is already happening in many of the sub groups</a:t>
            </a:r>
          </a:p>
          <a:p>
            <a:pPr marL="457200" lvl="1" indent="0">
              <a:buNone/>
            </a:pPr>
            <a:endParaRPr lang="en-US" dirty="0"/>
          </a:p>
        </p:txBody>
      </p:sp>
    </p:spTree>
    <p:extLst>
      <p:ext uri="{BB962C8B-B14F-4D97-AF65-F5344CB8AC3E}">
        <p14:creationId xmlns:p14="http://schemas.microsoft.com/office/powerpoint/2010/main" val="36910542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Example of draft WGCV Action under Organizational category - </a:t>
            </a:r>
            <a:r>
              <a:rPr lang="fr-CH" dirty="0" err="1"/>
              <a:t>Addresses</a:t>
            </a:r>
            <a:r>
              <a:rPr lang="fr-CH" dirty="0"/>
              <a:t> portions of CA-14, CA-22</a:t>
            </a:r>
            <a:endParaRPr lang="en-US" dirty="0"/>
          </a:p>
        </p:txBody>
      </p:sp>
      <p:sp>
        <p:nvSpPr>
          <p:cNvPr id="3" name="Content Placeholder 2"/>
          <p:cNvSpPr>
            <a:spLocks noGrp="1"/>
          </p:cNvSpPr>
          <p:nvPr>
            <p:ph sz="half" idx="11"/>
          </p:nvPr>
        </p:nvSpPr>
        <p:spPr/>
        <p:txBody>
          <a:bodyPr/>
          <a:lstStyle/>
          <a:p>
            <a:r>
              <a:rPr lang="en-US" dirty="0"/>
              <a:t>WGCV-CA-08 - Recommend approach for coordinating inputs from multiple organizations to develop definitions for products, validation success, etc. that are suitable across the range of WGs and VCs based on the process developed for LAI, where a common definition was accepted by GCOS, GTOS and CEOS.</a:t>
            </a:r>
          </a:p>
          <a:p>
            <a:r>
              <a:rPr lang="en-US" dirty="0"/>
              <a:t>Cross cutting topic across many of the subgroups</a:t>
            </a:r>
          </a:p>
          <a:p>
            <a:pPr lvl="1"/>
            <a:r>
              <a:rPr lang="en-US" dirty="0"/>
              <a:t>Clearly an LPV dominated activity with reference to LAI</a:t>
            </a:r>
          </a:p>
          <a:p>
            <a:pPr lvl="1"/>
            <a:r>
              <a:rPr lang="en-US" dirty="0"/>
              <a:t>Make use of IVOS and LPV work on protocols and terminology</a:t>
            </a:r>
          </a:p>
          <a:p>
            <a:pPr lvl="1"/>
            <a:r>
              <a:rPr lang="en-US" dirty="0"/>
              <a:t>Many of the sub groups in WGCV already have contact with </a:t>
            </a:r>
          </a:p>
          <a:p>
            <a:r>
              <a:rPr lang="en-US" dirty="0"/>
              <a:t>Activities related to this is already happening just need to track results and interactions better</a:t>
            </a:r>
          </a:p>
          <a:p>
            <a:endParaRPr lang="en-US" dirty="0"/>
          </a:p>
          <a:p>
            <a:endParaRPr lang="en-US" dirty="0"/>
          </a:p>
        </p:txBody>
      </p:sp>
    </p:spTree>
    <p:extLst>
      <p:ext uri="{BB962C8B-B14F-4D97-AF65-F5344CB8AC3E}">
        <p14:creationId xmlns:p14="http://schemas.microsoft.com/office/powerpoint/2010/main" val="362349981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Next steps</a:t>
            </a:r>
          </a:p>
        </p:txBody>
      </p:sp>
      <p:sp>
        <p:nvSpPr>
          <p:cNvPr id="3" name="Content Placeholder 2"/>
          <p:cNvSpPr>
            <a:spLocks noGrp="1"/>
          </p:cNvSpPr>
          <p:nvPr>
            <p:ph sz="half" idx="11"/>
          </p:nvPr>
        </p:nvSpPr>
        <p:spPr>
          <a:xfrm>
            <a:off x="152400" y="1905000"/>
            <a:ext cx="8839200" cy="4572000"/>
          </a:xfrm>
        </p:spPr>
        <p:txBody>
          <a:bodyPr/>
          <a:lstStyle/>
          <a:p>
            <a:r>
              <a:rPr lang="en-US" dirty="0"/>
              <a:t>Complete  distillation of the WGCV CAs to remove overlap</a:t>
            </a:r>
          </a:p>
          <a:p>
            <a:pPr lvl="1"/>
            <a:r>
              <a:rPr lang="en-US" dirty="0"/>
              <a:t>Identify Carbon Strategy Actions covered</a:t>
            </a:r>
          </a:p>
          <a:p>
            <a:pPr lvl="1"/>
            <a:r>
              <a:rPr lang="en-US" dirty="0"/>
              <a:t>Determine Subgroups relevant to actions</a:t>
            </a:r>
          </a:p>
          <a:p>
            <a:pPr lvl="1"/>
            <a:r>
              <a:rPr lang="en-US" dirty="0"/>
              <a:t>Propose responsible parties for actions</a:t>
            </a:r>
          </a:p>
          <a:p>
            <a:r>
              <a:rPr lang="en-US" dirty="0"/>
              <a:t>Present list of actions to WGCV plenary</a:t>
            </a:r>
          </a:p>
          <a:p>
            <a:r>
              <a:rPr lang="en-US" dirty="0"/>
              <a:t>Assign responsible parties and begin closing actions</a:t>
            </a:r>
          </a:p>
          <a:p>
            <a:r>
              <a:rPr lang="en-US" dirty="0"/>
              <a:t>Current efforts are under the WGCV Vice Chair</a:t>
            </a:r>
          </a:p>
          <a:p>
            <a:pPr lvl="1"/>
            <a:r>
              <a:rPr lang="en-US" dirty="0"/>
              <a:t>Current chair will take over task of closing actions after November</a:t>
            </a:r>
          </a:p>
          <a:p>
            <a:pPr lvl="1"/>
            <a:r>
              <a:rPr lang="en-US" dirty="0"/>
              <a:t>Advantage is that current Chair was part of the Carbon Task Group</a:t>
            </a:r>
          </a:p>
          <a:p>
            <a:pPr lvl="1"/>
            <a:endParaRPr lang="en-US" dirty="0"/>
          </a:p>
        </p:txBody>
      </p:sp>
    </p:spTree>
    <p:extLst>
      <p:ext uri="{BB962C8B-B14F-4D97-AF65-F5344CB8AC3E}">
        <p14:creationId xmlns:p14="http://schemas.microsoft.com/office/powerpoint/2010/main" val="168339417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0" y="1143000"/>
            <a:ext cx="5667703" cy="1315928"/>
          </a:xfrm>
        </p:spPr>
        <p:txBody>
          <a:bodyPr/>
          <a:lstStyle/>
          <a:p>
            <a:r>
              <a:rPr lang="en-US" dirty="0"/>
              <a:t>Important to continue looking towards the topics addressed in the Carbon Strategy document</a:t>
            </a:r>
          </a:p>
        </p:txBody>
      </p:sp>
      <p:pic>
        <p:nvPicPr>
          <p:cNvPr id="10242" name="Picture 2" descr="C:\Users\Kurt DM4\Desktop\DSCN8325.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8463" b="20762"/>
          <a:stretch/>
        </p:blipFill>
        <p:spPr bwMode="auto">
          <a:xfrm>
            <a:off x="28903" y="2306528"/>
            <a:ext cx="5638800" cy="257027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EOS Carbon Strategy Cover P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3692" y="1142999"/>
            <a:ext cx="3480309" cy="472440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a:spLocks noGrp="1"/>
          </p:cNvSpPr>
          <p:nvPr>
            <p:ph sz="half" idx="11"/>
          </p:nvPr>
        </p:nvSpPr>
        <p:spPr>
          <a:xfrm>
            <a:off x="152400" y="4876800"/>
            <a:ext cx="5511292" cy="1600200"/>
          </a:xfrm>
        </p:spPr>
        <p:txBody>
          <a:bodyPr/>
          <a:lstStyle/>
          <a:p>
            <a:r>
              <a:rPr lang="de-DE" dirty="0"/>
              <a:t>Specifically, there are a set of action items identified in the document</a:t>
            </a:r>
          </a:p>
          <a:p>
            <a:r>
              <a:rPr lang="de-DE" dirty="0"/>
              <a:t>Many of those have direct and indirect relationship </a:t>
            </a:r>
            <a:r>
              <a:rPr lang="de-DE" dirty="0" err="1"/>
              <a:t>to</a:t>
            </a:r>
            <a:r>
              <a:rPr lang="de-DE" dirty="0"/>
              <a:t> WGCV </a:t>
            </a:r>
            <a:r>
              <a:rPr lang="de-DE" dirty="0" err="1"/>
              <a:t>and</a:t>
            </a:r>
            <a:r>
              <a:rPr lang="de-DE" dirty="0"/>
              <a:t> IVOS</a:t>
            </a:r>
            <a:endParaRPr lang="en-US" dirty="0"/>
          </a:p>
        </p:txBody>
      </p:sp>
    </p:spTree>
    <p:extLst>
      <p:ext uri="{BB962C8B-B14F-4D97-AF65-F5344CB8AC3E}">
        <p14:creationId xmlns:p14="http://schemas.microsoft.com/office/powerpoint/2010/main" val="2768136406"/>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85800" y="3429000"/>
            <a:ext cx="8305800" cy="762000"/>
          </a:xfrm>
        </p:spPr>
        <p:txBody>
          <a:bodyPr/>
          <a:lstStyle/>
          <a:p>
            <a:r>
              <a:rPr lang="en-US" sz="3200" dirty="0"/>
              <a:t>WGCV-related Carbon Actions</a:t>
            </a:r>
          </a:p>
        </p:txBody>
      </p:sp>
    </p:spTree>
    <p:extLst>
      <p:ext uri="{BB962C8B-B14F-4D97-AF65-F5344CB8AC3E}">
        <p14:creationId xmlns:p14="http://schemas.microsoft.com/office/powerpoint/2010/main" val="100313197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CA-01</a:t>
            </a:r>
          </a:p>
        </p:txBody>
      </p:sp>
      <p:sp>
        <p:nvSpPr>
          <p:cNvPr id="3" name="Content Placeholder 2"/>
          <p:cNvSpPr>
            <a:spLocks noGrp="1"/>
          </p:cNvSpPr>
          <p:nvPr>
            <p:ph sz="half" idx="11"/>
          </p:nvPr>
        </p:nvSpPr>
        <p:spPr/>
        <p:txBody>
          <a:bodyPr/>
          <a:lstStyle/>
          <a:p>
            <a:r>
              <a:rPr lang="en-US" dirty="0"/>
              <a:t>CEOS Member Agencies with interests in missions and data products for forest canopy height and aboveground biomass will sponsor or co-sponsor one or more workshops (and require a written report) to define the scientific and policy requirements to quantify aboveground carbon storage in vegetation</a:t>
            </a:r>
          </a:p>
          <a:p>
            <a:r>
              <a:rPr lang="en-US" dirty="0"/>
              <a:t>These meetings should involve the key international science, applications, and remote sensing communities in specifying the technical foundation and scientific requirements for as well as the societal benefits of future missions to quantify aboveground carbon storage in vegetation globally</a:t>
            </a:r>
          </a:p>
          <a:p>
            <a:r>
              <a:rPr lang="en-US" dirty="0"/>
              <a:t>The workshops should consider these requirements in the context of the added value to be derived from coordinated mission planning and associated data compilation activities both in the future and by exploiting archive data.</a:t>
            </a:r>
          </a:p>
        </p:txBody>
      </p:sp>
    </p:spTree>
    <p:extLst>
      <p:ext uri="{BB962C8B-B14F-4D97-AF65-F5344CB8AC3E}">
        <p14:creationId xmlns:p14="http://schemas.microsoft.com/office/powerpoint/2010/main" val="184444304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CA-05</a:t>
            </a:r>
          </a:p>
        </p:txBody>
      </p:sp>
      <p:sp>
        <p:nvSpPr>
          <p:cNvPr id="3" name="Content Placeholder 2"/>
          <p:cNvSpPr>
            <a:spLocks noGrp="1"/>
          </p:cNvSpPr>
          <p:nvPr>
            <p:ph sz="half" idx="11"/>
          </p:nvPr>
        </p:nvSpPr>
        <p:spPr/>
        <p:txBody>
          <a:bodyPr/>
          <a:lstStyle/>
          <a:p>
            <a:r>
              <a:rPr lang="en-US" dirty="0"/>
              <a:t>CEOS Agencies with interests in and/or mandates for developing multi-sensor, multi-mission time series data products for the land (and ocean) will strive to ensure consistent, well-calibrated, bias-free satellite time-series carbon products are produced and continued into the future</a:t>
            </a:r>
          </a:p>
          <a:p>
            <a:r>
              <a:rPr lang="en-US" dirty="0"/>
              <a:t>They will coordinate their efforts in consultation with relevant CEOS WGs and VCs to ensure appropriate merging of data and products from multiple sensors. </a:t>
            </a:r>
          </a:p>
        </p:txBody>
      </p:sp>
    </p:spTree>
    <p:extLst>
      <p:ext uri="{BB962C8B-B14F-4D97-AF65-F5344CB8AC3E}">
        <p14:creationId xmlns:p14="http://schemas.microsoft.com/office/powerpoint/2010/main" val="148781490"/>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CA-07</a:t>
            </a:r>
          </a:p>
        </p:txBody>
      </p:sp>
      <p:sp>
        <p:nvSpPr>
          <p:cNvPr id="3" name="Content Placeholder 2"/>
          <p:cNvSpPr>
            <a:spLocks noGrp="1"/>
          </p:cNvSpPr>
          <p:nvPr>
            <p:ph sz="half" idx="11"/>
          </p:nvPr>
        </p:nvSpPr>
        <p:spPr/>
        <p:txBody>
          <a:bodyPr/>
          <a:lstStyle/>
          <a:p>
            <a:r>
              <a:rPr lang="en-US" dirty="0"/>
              <a:t>CEOS and CEOS Agencies will encourage national and international agencies to improve and expand upon the availability of the in situ observations needed for the calibration and validation of satellite land data products used for carbon science</a:t>
            </a:r>
          </a:p>
          <a:p>
            <a:r>
              <a:rPr lang="en-US" dirty="0"/>
              <a:t>This will include coordinating with national and international agencies collecting in situ data to 1) assess the quality and coverage (spatial and temporal) of validation data and 2) employ design features that entice data sharing and provide safeguards. </a:t>
            </a:r>
          </a:p>
        </p:txBody>
      </p:sp>
    </p:spTree>
    <p:extLst>
      <p:ext uri="{BB962C8B-B14F-4D97-AF65-F5344CB8AC3E}">
        <p14:creationId xmlns:p14="http://schemas.microsoft.com/office/powerpoint/2010/main" val="3493387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CA-08</a:t>
            </a:r>
          </a:p>
        </p:txBody>
      </p:sp>
      <p:sp>
        <p:nvSpPr>
          <p:cNvPr id="7" name="Content Placeholder 6"/>
          <p:cNvSpPr>
            <a:spLocks noGrp="1"/>
          </p:cNvSpPr>
          <p:nvPr>
            <p:ph sz="half" idx="11"/>
          </p:nvPr>
        </p:nvSpPr>
        <p:spPr/>
        <p:txBody>
          <a:bodyPr/>
          <a:lstStyle/>
          <a:p>
            <a:r>
              <a:rPr lang="en-US" dirty="0"/>
              <a:t>The CEOS WGCV's Land Product Validation (LPV) Subgroup will continue its work to validate satellite land data products and expand the number of land variables addressed as priorities are identified and available resources permit, and where no other body takes responsibility (e.g., GOFC-GOLD). </a:t>
            </a:r>
          </a:p>
        </p:txBody>
      </p:sp>
    </p:spTree>
    <p:extLst>
      <p:ext uri="{BB962C8B-B14F-4D97-AF65-F5344CB8AC3E}">
        <p14:creationId xmlns:p14="http://schemas.microsoft.com/office/powerpoint/2010/main" val="212833004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CA-09</a:t>
            </a:r>
          </a:p>
        </p:txBody>
      </p:sp>
      <p:sp>
        <p:nvSpPr>
          <p:cNvPr id="3" name="Content Placeholder 2"/>
          <p:cNvSpPr>
            <a:spLocks noGrp="1"/>
          </p:cNvSpPr>
          <p:nvPr>
            <p:ph sz="half" idx="11"/>
          </p:nvPr>
        </p:nvSpPr>
        <p:spPr/>
        <p:txBody>
          <a:bodyPr/>
          <a:lstStyle/>
          <a:p>
            <a:r>
              <a:rPr lang="en-US" dirty="0"/>
              <a:t>CEOS WGCV and its relevant subgroups, in consultation with the CEOS Carbon Subgroup (recommended in Carbon-Action-38), will organize and coordinate carbon data product </a:t>
            </a:r>
            <a:r>
              <a:rPr lang="en-US" dirty="0" err="1"/>
              <a:t>intercomparison</a:t>
            </a:r>
            <a:r>
              <a:rPr lang="en-US" dirty="0"/>
              <a:t> activities as they are identified as priorities for CEOS action and in coordination with the wider carbon cycle science community. </a:t>
            </a:r>
          </a:p>
        </p:txBody>
      </p:sp>
    </p:spTree>
    <p:extLst>
      <p:ext uri="{BB962C8B-B14F-4D97-AF65-F5344CB8AC3E}">
        <p14:creationId xmlns:p14="http://schemas.microsoft.com/office/powerpoint/2010/main" val="180596132"/>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CA-14</a:t>
            </a:r>
          </a:p>
        </p:txBody>
      </p:sp>
      <p:sp>
        <p:nvSpPr>
          <p:cNvPr id="3" name="Content Placeholder 2"/>
          <p:cNvSpPr>
            <a:spLocks noGrp="1"/>
          </p:cNvSpPr>
          <p:nvPr>
            <p:ph sz="half" idx="11"/>
          </p:nvPr>
        </p:nvSpPr>
        <p:spPr/>
        <p:txBody>
          <a:bodyPr/>
          <a:lstStyle/>
          <a:p>
            <a:r>
              <a:rPr lang="en-US" dirty="0"/>
              <a:t>The CEOS WGCV, in close consultation with the relevant VCs (that are doing some of this work now), will establish a subgroup dealing with validation and error characterization of ocean carbon-relevant products analogous to the Land Product Validation Subgroup. </a:t>
            </a:r>
          </a:p>
        </p:txBody>
      </p:sp>
    </p:spTree>
    <p:extLst>
      <p:ext uri="{BB962C8B-B14F-4D97-AF65-F5344CB8AC3E}">
        <p14:creationId xmlns:p14="http://schemas.microsoft.com/office/powerpoint/2010/main" val="1611667763"/>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CA-20</a:t>
            </a:r>
          </a:p>
        </p:txBody>
      </p:sp>
      <p:sp>
        <p:nvSpPr>
          <p:cNvPr id="3" name="Content Placeholder 2"/>
          <p:cNvSpPr>
            <a:spLocks noGrp="1"/>
          </p:cNvSpPr>
          <p:nvPr>
            <p:ph sz="half" idx="11"/>
          </p:nvPr>
        </p:nvSpPr>
        <p:spPr/>
        <p:txBody>
          <a:bodyPr/>
          <a:lstStyle/>
          <a:p>
            <a:r>
              <a:rPr lang="en-US" dirty="0"/>
              <a:t>The CEOS Atmospheric Composition VC, in cooperation with the CEOS WGCV Atmospheric Composition Subgroup, will provide coordination and support for the cross calibration of all  satellite CO2- and CH4-measuring  sensors, coordinate their observations, and cross validate their CO2 and CH4 products against accepted international standards, so that they can be integrated into single continuous global climate record </a:t>
            </a:r>
          </a:p>
        </p:txBody>
      </p:sp>
    </p:spTree>
    <p:extLst>
      <p:ext uri="{BB962C8B-B14F-4D97-AF65-F5344CB8AC3E}">
        <p14:creationId xmlns:p14="http://schemas.microsoft.com/office/powerpoint/2010/main" val="1646399823"/>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CA-22</a:t>
            </a:r>
          </a:p>
        </p:txBody>
      </p:sp>
      <p:sp>
        <p:nvSpPr>
          <p:cNvPr id="3" name="Content Placeholder 2"/>
          <p:cNvSpPr>
            <a:spLocks noGrp="1"/>
          </p:cNvSpPr>
          <p:nvPr>
            <p:ph sz="half" idx="11"/>
          </p:nvPr>
        </p:nvSpPr>
        <p:spPr/>
        <p:txBody>
          <a:bodyPr/>
          <a:lstStyle/>
          <a:p>
            <a:r>
              <a:rPr lang="en-US" dirty="0"/>
              <a:t>CEOS Agencies engaged in development of carbon products will coordinate to achieve compatibility, comparability and consistency of carbon products across all relevant domains (land, oceans and inland waters, and atmosphere, as appropriate), in consultation with relevant CEOS VCs and WGs. </a:t>
            </a:r>
          </a:p>
        </p:txBody>
      </p:sp>
    </p:spTree>
    <p:extLst>
      <p:ext uri="{BB962C8B-B14F-4D97-AF65-F5344CB8AC3E}">
        <p14:creationId xmlns:p14="http://schemas.microsoft.com/office/powerpoint/2010/main" val="250655150"/>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CA-24</a:t>
            </a:r>
          </a:p>
        </p:txBody>
      </p:sp>
      <p:sp>
        <p:nvSpPr>
          <p:cNvPr id="3" name="Content Placeholder 2"/>
          <p:cNvSpPr>
            <a:spLocks noGrp="1"/>
          </p:cNvSpPr>
          <p:nvPr>
            <p:ph sz="half" idx="11"/>
          </p:nvPr>
        </p:nvSpPr>
        <p:spPr/>
        <p:txBody>
          <a:bodyPr/>
          <a:lstStyle/>
          <a:p>
            <a:r>
              <a:rPr lang="en-US" dirty="0"/>
              <a:t>The CEOS Carbon Subgroup (recommended in Carbon-Action-38)  will work to encourage the production and availability of high-quality, consistent long time series data products based on multiple sensors and missions for carbon and climate science and for model-data and data-data </a:t>
            </a:r>
            <a:r>
              <a:rPr lang="en-US" dirty="0" err="1"/>
              <a:t>intercomparison</a:t>
            </a:r>
            <a:r>
              <a:rPr lang="en-US" dirty="0"/>
              <a:t> exercises. </a:t>
            </a:r>
          </a:p>
        </p:txBody>
      </p:sp>
    </p:spTree>
    <p:extLst>
      <p:ext uri="{BB962C8B-B14F-4D97-AF65-F5344CB8AC3E}">
        <p14:creationId xmlns:p14="http://schemas.microsoft.com/office/powerpoint/2010/main" val="3799662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Background</a:t>
            </a:r>
          </a:p>
        </p:txBody>
      </p:sp>
      <p:sp>
        <p:nvSpPr>
          <p:cNvPr id="3" name="Content Placeholder 2"/>
          <p:cNvSpPr>
            <a:spLocks noGrp="1"/>
          </p:cNvSpPr>
          <p:nvPr>
            <p:ph sz="half" idx="11"/>
          </p:nvPr>
        </p:nvSpPr>
        <p:spPr>
          <a:xfrm>
            <a:off x="0" y="1905000"/>
            <a:ext cx="8839200" cy="4572000"/>
          </a:xfrm>
        </p:spPr>
        <p:txBody>
          <a:bodyPr/>
          <a:lstStyle/>
          <a:p>
            <a:r>
              <a:rPr lang="en-US" dirty="0"/>
              <a:t>Ad-Hoc Carbon Strategy Implementation Study Team was established In April 2014</a:t>
            </a:r>
          </a:p>
          <a:p>
            <a:pPr lvl="1"/>
            <a:r>
              <a:rPr lang="en-US" dirty="0"/>
              <a:t>Determine appropriate way to implement the recommended actions of the </a:t>
            </a:r>
            <a:r>
              <a:rPr lang="en-US" i="1" dirty="0"/>
              <a:t>CEOS Strategy for Carbon Observations from Space</a:t>
            </a:r>
          </a:p>
          <a:p>
            <a:pPr lvl="1"/>
            <a:r>
              <a:rPr lang="en-US" dirty="0"/>
              <a:t>Identify tasks and appropriate CEOS Entities to take them forward</a:t>
            </a:r>
          </a:p>
          <a:p>
            <a:r>
              <a:rPr lang="en-US" dirty="0"/>
              <a:t>Results were endorsed at the 28</a:t>
            </a:r>
            <a:r>
              <a:rPr lang="en-US" baseline="30000" dirty="0"/>
              <a:t>th</a:t>
            </a:r>
            <a:r>
              <a:rPr lang="en-US" dirty="0"/>
              <a:t> CEOS Plenary (Oct. 2014)</a:t>
            </a:r>
          </a:p>
        </p:txBody>
      </p:sp>
    </p:spTree>
    <p:extLst>
      <p:ext uri="{BB962C8B-B14F-4D97-AF65-F5344CB8AC3E}">
        <p14:creationId xmlns:p14="http://schemas.microsoft.com/office/powerpoint/2010/main" val="3798460753"/>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CA-26</a:t>
            </a:r>
          </a:p>
        </p:txBody>
      </p:sp>
      <p:sp>
        <p:nvSpPr>
          <p:cNvPr id="3" name="Content Placeholder 2"/>
          <p:cNvSpPr>
            <a:spLocks noGrp="1"/>
          </p:cNvSpPr>
          <p:nvPr>
            <p:ph sz="half" idx="11"/>
          </p:nvPr>
        </p:nvSpPr>
        <p:spPr/>
        <p:txBody>
          <a:bodyPr/>
          <a:lstStyle/>
          <a:p>
            <a:r>
              <a:rPr lang="en-US" dirty="0"/>
              <a:t>The CEOS Carbon Subgroup (recommended in Carbon-Action-38), in consultation with the CEOS WGCV, will encourage comparison of protocols for the generation of carbon products from satellite data and  recommend adoption of the best protocols by CEOS agencies to ensure long-term consistent datasets relevant to carbon cycle community needs. </a:t>
            </a:r>
          </a:p>
          <a:p>
            <a:r>
              <a:rPr lang="en-US" dirty="0"/>
              <a:t>This work shall include accounting for ancillary data dependence (e.g., land cover, aerosol, cloud, DEM, reanalysis products, etc.) such that there is consistency across individual products and variables. </a:t>
            </a:r>
          </a:p>
        </p:txBody>
      </p:sp>
    </p:spTree>
    <p:extLst>
      <p:ext uri="{BB962C8B-B14F-4D97-AF65-F5344CB8AC3E}">
        <p14:creationId xmlns:p14="http://schemas.microsoft.com/office/powerpoint/2010/main" val="1320255701"/>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CA-27</a:t>
            </a:r>
          </a:p>
        </p:txBody>
      </p:sp>
      <p:sp>
        <p:nvSpPr>
          <p:cNvPr id="3" name="Content Placeholder 2"/>
          <p:cNvSpPr>
            <a:spLocks noGrp="1"/>
          </p:cNvSpPr>
          <p:nvPr>
            <p:ph sz="half" idx="11"/>
          </p:nvPr>
        </p:nvSpPr>
        <p:spPr/>
        <p:txBody>
          <a:bodyPr/>
          <a:lstStyle/>
          <a:p>
            <a:r>
              <a:rPr lang="en-US" dirty="0"/>
              <a:t>CEOS Agencies will make publicly available all information necessary to document the accuracy, clarity, and traceability of the satellite data and data products they produce. </a:t>
            </a:r>
          </a:p>
        </p:txBody>
      </p:sp>
    </p:spTree>
    <p:extLst>
      <p:ext uri="{BB962C8B-B14F-4D97-AF65-F5344CB8AC3E}">
        <p14:creationId xmlns:p14="http://schemas.microsoft.com/office/powerpoint/2010/main" val="1488088991"/>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CA-31</a:t>
            </a:r>
          </a:p>
        </p:txBody>
      </p:sp>
      <p:sp>
        <p:nvSpPr>
          <p:cNvPr id="3" name="Content Placeholder 2"/>
          <p:cNvSpPr>
            <a:spLocks noGrp="1"/>
          </p:cNvSpPr>
          <p:nvPr>
            <p:ph sz="half" idx="11"/>
          </p:nvPr>
        </p:nvSpPr>
        <p:spPr/>
        <p:txBody>
          <a:bodyPr/>
          <a:lstStyle/>
          <a:p>
            <a:r>
              <a:rPr lang="en-US" dirty="0"/>
              <a:t>CEOS through its WGCV and relevant VCs will strengthen its mechanisms for product validation by establishing validation methodologies, protocols and benchmark datasets. </a:t>
            </a:r>
          </a:p>
        </p:txBody>
      </p:sp>
    </p:spTree>
    <p:extLst>
      <p:ext uri="{BB962C8B-B14F-4D97-AF65-F5344CB8AC3E}">
        <p14:creationId xmlns:p14="http://schemas.microsoft.com/office/powerpoint/2010/main" val="937024461"/>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CA-32</a:t>
            </a:r>
          </a:p>
        </p:txBody>
      </p:sp>
      <p:sp>
        <p:nvSpPr>
          <p:cNvPr id="3" name="Content Placeholder 2"/>
          <p:cNvSpPr>
            <a:spLocks noGrp="1"/>
          </p:cNvSpPr>
          <p:nvPr>
            <p:ph sz="half" idx="11"/>
          </p:nvPr>
        </p:nvSpPr>
        <p:spPr/>
        <p:txBody>
          <a:bodyPr/>
          <a:lstStyle/>
          <a:p>
            <a:r>
              <a:rPr lang="en-US" dirty="0"/>
              <a:t>For each of the relevant variables in each of the domains CEOS will work with the carbon science community to assess the current provision of validation data in terms of quality (defined by protocols (e.g., WGCV LAI protocol) and or maturity matrices (e.g., WG Climate)) and spatial and temporal coverage.  </a:t>
            </a:r>
          </a:p>
          <a:p>
            <a:r>
              <a:rPr lang="en-US" dirty="0"/>
              <a:t>This work should identify potential additional sources and develop a strategy to improve global in situ data distributions in relation to satellite validation and model parameterization. </a:t>
            </a:r>
          </a:p>
          <a:p>
            <a:r>
              <a:rPr lang="en-US" dirty="0"/>
              <a:t>It should also exploit existing infrastructures to develop key intensive collection sites. </a:t>
            </a:r>
          </a:p>
        </p:txBody>
      </p:sp>
    </p:spTree>
    <p:extLst>
      <p:ext uri="{BB962C8B-B14F-4D97-AF65-F5344CB8AC3E}">
        <p14:creationId xmlns:p14="http://schemas.microsoft.com/office/powerpoint/2010/main" val="77271914"/>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CA-33</a:t>
            </a:r>
          </a:p>
        </p:txBody>
      </p:sp>
      <p:sp>
        <p:nvSpPr>
          <p:cNvPr id="3" name="Content Placeholder 2"/>
          <p:cNvSpPr>
            <a:spLocks noGrp="1"/>
          </p:cNvSpPr>
          <p:nvPr>
            <p:ph sz="half" idx="11"/>
          </p:nvPr>
        </p:nvSpPr>
        <p:spPr/>
        <p:txBody>
          <a:bodyPr/>
          <a:lstStyle/>
          <a:p>
            <a:r>
              <a:rPr lang="en-US" dirty="0"/>
              <a:t>CEOS will reinforce the mechanisms already in place in CEOS for all domains (WGCV, and VCs, and WG Climate) and clarify their responsibilities to ensure </a:t>
            </a:r>
            <a:r>
              <a:rPr lang="en-US" dirty="0" err="1"/>
              <a:t>intercomparison</a:t>
            </a:r>
            <a:r>
              <a:rPr lang="en-US" dirty="0"/>
              <a:t> activities are well-coordinated and effective. </a:t>
            </a:r>
          </a:p>
        </p:txBody>
      </p:sp>
    </p:spTree>
    <p:extLst>
      <p:ext uri="{BB962C8B-B14F-4D97-AF65-F5344CB8AC3E}">
        <p14:creationId xmlns:p14="http://schemas.microsoft.com/office/powerpoint/2010/main" val="1402626714"/>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CA-34</a:t>
            </a:r>
          </a:p>
        </p:txBody>
      </p:sp>
      <p:sp>
        <p:nvSpPr>
          <p:cNvPr id="3" name="Content Placeholder 2"/>
          <p:cNvSpPr>
            <a:spLocks noGrp="1"/>
          </p:cNvSpPr>
          <p:nvPr>
            <p:ph sz="half" idx="11"/>
          </p:nvPr>
        </p:nvSpPr>
        <p:spPr/>
        <p:txBody>
          <a:bodyPr/>
          <a:lstStyle/>
          <a:p>
            <a:r>
              <a:rPr lang="en-US" dirty="0"/>
              <a:t>Individual CEOS Agencies producing the same (or similar) carbon data products will cooperate to ensure that their products are compared to the other relevant products and, if technically feasible, ensure efforts are made so that their products can be used quantitatively with these other products. </a:t>
            </a:r>
          </a:p>
        </p:txBody>
      </p:sp>
    </p:spTree>
    <p:extLst>
      <p:ext uri="{BB962C8B-B14F-4D97-AF65-F5344CB8AC3E}">
        <p14:creationId xmlns:p14="http://schemas.microsoft.com/office/powerpoint/2010/main" val="1181282281"/>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CA-35</a:t>
            </a:r>
          </a:p>
        </p:txBody>
      </p:sp>
      <p:sp>
        <p:nvSpPr>
          <p:cNvPr id="3" name="Content Placeholder 2"/>
          <p:cNvSpPr>
            <a:spLocks noGrp="1"/>
          </p:cNvSpPr>
          <p:nvPr>
            <p:ph sz="half" idx="11"/>
          </p:nvPr>
        </p:nvSpPr>
        <p:spPr/>
        <p:txBody>
          <a:bodyPr/>
          <a:lstStyle/>
          <a:p>
            <a:r>
              <a:rPr lang="en-US" dirty="0"/>
              <a:t>The CEOS Carbon Subgroup (recommended in Carbon-Action-38) will develop guidelines for appropriate data use of satellite data and data products.  </a:t>
            </a:r>
          </a:p>
          <a:p>
            <a:r>
              <a:rPr lang="en-US" dirty="0"/>
              <a:t>This will require improved interactions between the carbon cycle community and the satellite community; comprehensive review of the current use of data products, including current data limitations; and reconciliation of methodological differences and spatial compatibility.  </a:t>
            </a:r>
          </a:p>
          <a:p>
            <a:r>
              <a:rPr lang="en-US" dirty="0"/>
              <a:t>Such interactions may include co-sponsorship of joint workshops targeting specific data needs and investment in community product assessments, especially for key </a:t>
            </a:r>
            <a:r>
              <a:rPr lang="en-US" dirty="0" err="1"/>
              <a:t>intercomparison</a:t>
            </a:r>
            <a:r>
              <a:rPr lang="en-US" dirty="0"/>
              <a:t> exercises </a:t>
            </a:r>
          </a:p>
        </p:txBody>
      </p:sp>
    </p:spTree>
    <p:extLst>
      <p:ext uri="{BB962C8B-B14F-4D97-AF65-F5344CB8AC3E}">
        <p14:creationId xmlns:p14="http://schemas.microsoft.com/office/powerpoint/2010/main" val="892181043"/>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CA-38</a:t>
            </a:r>
          </a:p>
        </p:txBody>
      </p:sp>
      <p:sp>
        <p:nvSpPr>
          <p:cNvPr id="3" name="Content Placeholder 2"/>
          <p:cNvSpPr>
            <a:spLocks noGrp="1"/>
          </p:cNvSpPr>
          <p:nvPr>
            <p:ph sz="half" idx="11"/>
          </p:nvPr>
        </p:nvSpPr>
        <p:spPr/>
        <p:txBody>
          <a:bodyPr/>
          <a:lstStyle/>
          <a:p>
            <a:r>
              <a:rPr lang="en-US" dirty="0"/>
              <a:t>CEOS will establish a group to be responsible for carbon activities within CEOS and for advancing the findings and recommendations of this report.  </a:t>
            </a:r>
          </a:p>
          <a:p>
            <a:r>
              <a:rPr lang="en-US" dirty="0"/>
              <a:t>This group will take responsibility for overseeing, coordinating, and reporting on the actions identified in this report.  </a:t>
            </a:r>
          </a:p>
          <a:p>
            <a:r>
              <a:rPr lang="en-US" dirty="0"/>
              <a:t>It is recommended that CEOS establish a Carbon Subgroup within the CEOS WG on Climate as a most efficient way of implementing this action (this recommended group will hereafter be referred to as the “Carbon Subgroup”).  The Carbon Subgroup will report to (and through) the WG Climate.  </a:t>
            </a:r>
          </a:p>
          <a:p>
            <a:r>
              <a:rPr lang="en-US" dirty="0"/>
              <a:t>It will establish strong working relationships with all relevant VCs and CEOS WGs, especially the WGCV. </a:t>
            </a:r>
          </a:p>
        </p:txBody>
      </p:sp>
    </p:spTree>
    <p:extLst>
      <p:ext uri="{BB962C8B-B14F-4D97-AF65-F5344CB8AC3E}">
        <p14:creationId xmlns:p14="http://schemas.microsoft.com/office/powerpoint/2010/main" val="122485610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nhaltsplatzhalter 3"/>
          <p:cNvGraphicFramePr>
            <a:graphicFrameLocks noChangeAspect="1"/>
          </p:cNvGraphicFramePr>
          <p:nvPr>
            <p:extLst>
              <p:ext uri="{D42A27DB-BD31-4B8C-83A1-F6EECF244321}">
                <p14:modId xmlns:p14="http://schemas.microsoft.com/office/powerpoint/2010/main" val="359764630"/>
              </p:ext>
            </p:extLst>
          </p:nvPr>
        </p:nvGraphicFramePr>
        <p:xfrm>
          <a:off x="-750940" y="1447800"/>
          <a:ext cx="5786285"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m 8"/>
          <p:cNvGraphicFramePr/>
          <p:nvPr>
            <p:extLst>
              <p:ext uri="{D42A27DB-BD31-4B8C-83A1-F6EECF244321}">
                <p14:modId xmlns:p14="http://schemas.microsoft.com/office/powerpoint/2010/main" val="955720595"/>
              </p:ext>
            </p:extLst>
          </p:nvPr>
        </p:nvGraphicFramePr>
        <p:xfrm>
          <a:off x="4876800" y="1295400"/>
          <a:ext cx="4724400" cy="3733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3" name="Pfeil nach links und rechts 12"/>
          <p:cNvSpPr/>
          <p:nvPr/>
        </p:nvSpPr>
        <p:spPr>
          <a:xfrm>
            <a:off x="3733800" y="4371741"/>
            <a:ext cx="1828800" cy="733659"/>
          </a:xfrm>
          <a:prstGeom prst="leftRightArrow">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US" dirty="0"/>
              <a:t>Translation?</a:t>
            </a:r>
            <a:endParaRPr kumimoji="0" lang="en-US" sz="1800" b="0" i="0" u="none" strike="noStrike" cap="none" spc="0" normalizeH="0" baseline="0" dirty="0">
              <a:ln>
                <a:noFill/>
              </a:ln>
              <a:solidFill>
                <a:srgbClr val="002569"/>
              </a:solidFill>
              <a:effectLst/>
              <a:uFillTx/>
            </a:endParaRPr>
          </a:p>
        </p:txBody>
      </p:sp>
      <p:sp>
        <p:nvSpPr>
          <p:cNvPr id="12" name="Textplatzhalter 1"/>
          <p:cNvSpPr txBox="1">
            <a:spLocks/>
          </p:cNvSpPr>
          <p:nvPr/>
        </p:nvSpPr>
        <p:spPr>
          <a:xfrm>
            <a:off x="228600" y="4800600"/>
            <a:ext cx="3886200" cy="14478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a:t>Defines requirements / tasks</a:t>
            </a:r>
          </a:p>
          <a:p>
            <a:pPr defTabSz="914400"/>
            <a:r>
              <a:rPr lang="en-US"/>
              <a:t>Expects deliverables</a:t>
            </a:r>
          </a:p>
          <a:p>
            <a:pPr defTabSz="914400"/>
            <a:r>
              <a:rPr lang="en-US"/>
              <a:t>Works on best effort</a:t>
            </a:r>
          </a:p>
          <a:p>
            <a:pPr defTabSz="914400"/>
            <a:r>
              <a:rPr lang="en-US"/>
              <a:t>“top-down”</a:t>
            </a:r>
            <a:endParaRPr lang="en-US" dirty="0"/>
          </a:p>
        </p:txBody>
      </p:sp>
      <p:sp>
        <p:nvSpPr>
          <p:cNvPr id="15" name="Textplatzhalter 1"/>
          <p:cNvSpPr txBox="1">
            <a:spLocks/>
          </p:cNvSpPr>
          <p:nvPr/>
        </p:nvSpPr>
        <p:spPr>
          <a:xfrm>
            <a:off x="5410200" y="5105400"/>
            <a:ext cx="3886200" cy="1447800"/>
          </a:xfrm>
          <a:prstGeom prst="rect">
            <a:avLst/>
          </a:prstGeom>
        </p:spPr>
        <p:txBody>
          <a:bodyPr/>
          <a:lstStyle>
            <a:lvl1pPr marL="342900" indent="-342900">
              <a:spcBef>
                <a:spcPts val="500"/>
              </a:spcBef>
              <a:buSzPct val="100000"/>
              <a:buFont typeface="Wingdings" panose="05000000000000000000" pitchFamily="2" charset="2"/>
              <a:buChar char="§"/>
              <a:defRPr sz="2000">
                <a:solidFill>
                  <a:srgbClr val="002569"/>
                </a:solidFill>
                <a:latin typeface="Arial Bold"/>
                <a:ea typeface="Arial Bold"/>
                <a:cs typeface="Arial Bold"/>
                <a:sym typeface="Arial Bold"/>
              </a:defRPr>
            </a:lvl1pPr>
            <a:lvl2pPr marL="768927" indent="-311727">
              <a:spcBef>
                <a:spcPts val="500"/>
              </a:spcBef>
              <a:buSzPct val="100000"/>
              <a:buFont typeface="Symbol" panose="05050102010706020507" pitchFamily="18" charset="2"/>
              <a:buChar char="-"/>
              <a:defRPr sz="1800">
                <a:solidFill>
                  <a:srgbClr val="002569"/>
                </a:solidFill>
                <a:latin typeface="Arial Bold"/>
                <a:ea typeface="Arial Bold"/>
                <a:cs typeface="Arial Bold"/>
                <a:sym typeface="Arial Bold"/>
              </a:defRPr>
            </a:lvl2pPr>
            <a:lvl3pPr marL="1188719" indent="-274319">
              <a:spcBef>
                <a:spcPts val="500"/>
              </a:spcBef>
              <a:buSzPct val="100000"/>
              <a:buFontTx/>
              <a:buChar char="►"/>
              <a:defRPr sz="16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16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16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dirty="0"/>
              <a:t>Community-related ideas</a:t>
            </a:r>
          </a:p>
          <a:p>
            <a:pPr defTabSz="914400"/>
            <a:r>
              <a:rPr lang="en-US" dirty="0"/>
              <a:t>Diversified output</a:t>
            </a:r>
          </a:p>
          <a:p>
            <a:pPr defTabSz="914400"/>
            <a:r>
              <a:rPr lang="en-US" dirty="0"/>
              <a:t>Available resources</a:t>
            </a:r>
          </a:p>
          <a:p>
            <a:pPr defTabSz="914400"/>
            <a:r>
              <a:rPr lang="en-US" dirty="0"/>
              <a:t>“bottom-up”</a:t>
            </a:r>
          </a:p>
        </p:txBody>
      </p:sp>
    </p:spTree>
    <p:extLst>
      <p:ext uri="{BB962C8B-B14F-4D97-AF65-F5344CB8AC3E}">
        <p14:creationId xmlns:p14="http://schemas.microsoft.com/office/powerpoint/2010/main" val="142020182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0" y="1143000"/>
            <a:ext cx="8305800" cy="76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None/>
            </a:pPr>
            <a:r>
              <a:rPr lang="en-US" sz="2000" dirty="0"/>
              <a:t>14 actions from Carbon Strategy report  are related to WGCV</a:t>
            </a:r>
          </a:p>
        </p:txBody>
      </p:sp>
      <p:sp>
        <p:nvSpPr>
          <p:cNvPr id="5" name="Content Placeholder 2"/>
          <p:cNvSpPr txBox="1">
            <a:spLocks/>
          </p:cNvSpPr>
          <p:nvPr/>
        </p:nvSpPr>
        <p:spPr>
          <a:xfrm>
            <a:off x="4495800" y="1676400"/>
            <a:ext cx="4495800" cy="45720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endParaRPr lang="de-DE" dirty="0"/>
          </a:p>
          <a:p>
            <a:pPr defTabSz="914400"/>
            <a:endParaRPr lang="de-DE" dirty="0"/>
          </a:p>
          <a:p>
            <a:pPr marL="457200" indent="-457200" defTabSz="914400">
              <a:buFont typeface="+mj-lt"/>
              <a:buAutoNum type="arabicPeriod"/>
            </a:pPr>
            <a:r>
              <a:rPr lang="de-DE" sz="2000" dirty="0"/>
              <a:t>The </a:t>
            </a:r>
            <a:r>
              <a:rPr lang="de-DE" sz="2000" dirty="0" err="1"/>
              <a:t>view</a:t>
            </a:r>
            <a:r>
              <a:rPr lang="de-DE" sz="2000" dirty="0"/>
              <a:t> </a:t>
            </a:r>
            <a:r>
              <a:rPr lang="de-DE" sz="2000" dirty="0" err="1"/>
              <a:t>by</a:t>
            </a:r>
            <a:r>
              <a:rPr lang="de-DE" sz="2000" dirty="0"/>
              <a:t> SIT </a:t>
            </a:r>
            <a:r>
              <a:rPr lang="de-DE" sz="2000" dirty="0" err="1"/>
              <a:t>is</a:t>
            </a:r>
            <a:r>
              <a:rPr lang="de-DE" sz="2000" dirty="0"/>
              <a:t> a </a:t>
            </a:r>
            <a:r>
              <a:rPr lang="de-DE" sz="2000" dirty="0" err="1"/>
              <a:t>list</a:t>
            </a:r>
            <a:r>
              <a:rPr lang="de-DE" sz="2000" dirty="0"/>
              <a:t> </a:t>
            </a:r>
            <a:r>
              <a:rPr lang="de-DE" sz="2000" dirty="0" err="1"/>
              <a:t>of</a:t>
            </a:r>
            <a:r>
              <a:rPr lang="de-DE" sz="2000" dirty="0"/>
              <a:t> </a:t>
            </a:r>
            <a:r>
              <a:rPr lang="de-DE" sz="2000" dirty="0" err="1"/>
              <a:t>actions</a:t>
            </a:r>
            <a:endParaRPr lang="de-DE" sz="2000" dirty="0"/>
          </a:p>
          <a:p>
            <a:pPr marL="457200" indent="-457200" defTabSz="914400">
              <a:buFont typeface="+mj-lt"/>
              <a:buAutoNum type="arabicPeriod"/>
            </a:pPr>
            <a:r>
              <a:rPr lang="de-DE" sz="2000" dirty="0" err="1"/>
              <a:t>Recognized</a:t>
            </a:r>
            <a:r>
              <a:rPr lang="de-DE" sz="2000" dirty="0"/>
              <a:t> </a:t>
            </a:r>
            <a:r>
              <a:rPr lang="de-DE" sz="2000" dirty="0" err="1"/>
              <a:t>that</a:t>
            </a:r>
            <a:r>
              <a:rPr lang="de-DE" sz="2000" dirty="0"/>
              <a:t> </a:t>
            </a:r>
            <a:r>
              <a:rPr lang="de-DE" sz="2000" dirty="0" err="1"/>
              <a:t>there</a:t>
            </a:r>
            <a:r>
              <a:rPr lang="de-DE" sz="2000" dirty="0"/>
              <a:t> </a:t>
            </a:r>
            <a:r>
              <a:rPr lang="de-DE" sz="2000" dirty="0" err="1"/>
              <a:t>is</a:t>
            </a:r>
            <a:r>
              <a:rPr lang="de-DE" sz="2000" dirty="0"/>
              <a:t> </a:t>
            </a:r>
            <a:r>
              <a:rPr lang="de-DE" sz="2000" dirty="0" err="1"/>
              <a:t>some</a:t>
            </a:r>
            <a:r>
              <a:rPr lang="de-DE" sz="2000" dirty="0"/>
              <a:t> </a:t>
            </a:r>
            <a:r>
              <a:rPr lang="de-DE" sz="2000" dirty="0" err="1"/>
              <a:t>overlap</a:t>
            </a:r>
            <a:r>
              <a:rPr lang="de-DE" sz="2000" dirty="0"/>
              <a:t> but still </a:t>
            </a:r>
            <a:r>
              <a:rPr lang="de-DE" sz="2000" dirty="0" err="1"/>
              <a:t>handled</a:t>
            </a:r>
            <a:r>
              <a:rPr lang="de-DE" sz="2000" dirty="0"/>
              <a:t> </a:t>
            </a:r>
            <a:r>
              <a:rPr lang="de-DE" sz="2000" dirty="0" err="1"/>
              <a:t>as</a:t>
            </a:r>
            <a:r>
              <a:rPr lang="de-DE" sz="2000" dirty="0"/>
              <a:t> </a:t>
            </a:r>
            <a:r>
              <a:rPr lang="de-DE" sz="2000" dirty="0" err="1"/>
              <a:t>discrete</a:t>
            </a:r>
            <a:r>
              <a:rPr lang="de-DE" sz="2000" dirty="0"/>
              <a:t> </a:t>
            </a:r>
            <a:r>
              <a:rPr lang="de-DE" sz="2000" dirty="0" err="1"/>
              <a:t>set</a:t>
            </a:r>
            <a:r>
              <a:rPr lang="de-DE" sz="2000" dirty="0"/>
              <a:t> </a:t>
            </a:r>
            <a:r>
              <a:rPr lang="de-DE" sz="2000" dirty="0" err="1"/>
              <a:t>of</a:t>
            </a:r>
            <a:r>
              <a:rPr lang="de-DE" sz="2000" dirty="0"/>
              <a:t> </a:t>
            </a:r>
            <a:r>
              <a:rPr lang="de-DE" sz="2000" dirty="0" err="1"/>
              <a:t>items</a:t>
            </a:r>
            <a:endParaRPr lang="de-DE" sz="2000" dirty="0"/>
          </a:p>
          <a:p>
            <a:pPr marL="457200" indent="-457200" defTabSz="914400">
              <a:buFont typeface="+mj-lt"/>
              <a:buAutoNum type="arabicPeriod"/>
            </a:pPr>
            <a:r>
              <a:rPr lang="de-DE" sz="2000" dirty="0" err="1"/>
              <a:t>Easier</a:t>
            </a:r>
            <a:r>
              <a:rPr lang="de-DE" sz="2000" dirty="0"/>
              <a:t> </a:t>
            </a:r>
            <a:r>
              <a:rPr lang="de-DE" sz="2000" dirty="0" err="1"/>
              <a:t>to</a:t>
            </a:r>
            <a:r>
              <a:rPr lang="de-DE" sz="2000" dirty="0"/>
              <a:t> </a:t>
            </a:r>
            <a:r>
              <a:rPr lang="de-DE" sz="2000" dirty="0" err="1"/>
              <a:t>track</a:t>
            </a:r>
            <a:r>
              <a:rPr lang="de-DE" sz="2000" dirty="0"/>
              <a:t> at </a:t>
            </a:r>
            <a:r>
              <a:rPr lang="de-DE" sz="2000" dirty="0" err="1"/>
              <a:t>the</a:t>
            </a:r>
            <a:r>
              <a:rPr lang="de-DE" sz="2000" dirty="0"/>
              <a:t> SIT </a:t>
            </a:r>
            <a:r>
              <a:rPr lang="de-DE" sz="2000" dirty="0" err="1"/>
              <a:t>level</a:t>
            </a:r>
            <a:endParaRPr lang="de-DE" sz="2000" dirty="0"/>
          </a:p>
          <a:p>
            <a:pPr marL="457200" indent="-457200" defTabSz="914400">
              <a:buFont typeface="+mj-lt"/>
              <a:buAutoNum type="arabicPeriod"/>
            </a:pPr>
            <a:r>
              <a:rPr lang="de-DE" sz="2000" dirty="0"/>
              <a:t>More </a:t>
            </a:r>
            <a:r>
              <a:rPr lang="de-DE" sz="2000" dirty="0" err="1"/>
              <a:t>difficult</a:t>
            </a:r>
            <a:r>
              <a:rPr lang="de-DE" sz="2000" dirty="0"/>
              <a:t> </a:t>
            </a:r>
            <a:r>
              <a:rPr lang="de-DE" sz="2000" dirty="0" err="1"/>
              <a:t>to</a:t>
            </a:r>
            <a:r>
              <a:rPr lang="de-DE" sz="2000" dirty="0"/>
              <a:t> handle at </a:t>
            </a:r>
            <a:r>
              <a:rPr lang="de-DE" sz="2000" dirty="0" err="1"/>
              <a:t>the</a:t>
            </a:r>
            <a:r>
              <a:rPr lang="de-DE" sz="2000" dirty="0"/>
              <a:t> WGCV </a:t>
            </a:r>
            <a:r>
              <a:rPr lang="de-DE" sz="2000" dirty="0" err="1"/>
              <a:t>level</a:t>
            </a:r>
            <a:endParaRPr lang="en-US" sz="2000" dirty="0"/>
          </a:p>
        </p:txBody>
      </p:sp>
      <p:sp>
        <p:nvSpPr>
          <p:cNvPr id="6" name="Rectangle 5"/>
          <p:cNvSpPr/>
          <p:nvPr/>
        </p:nvSpPr>
        <p:spPr>
          <a:xfrm>
            <a:off x="304800" y="1905000"/>
            <a:ext cx="3962400" cy="457200"/>
          </a:xfrm>
          <a:prstGeom prst="rect">
            <a:avLst/>
          </a:prstGeom>
          <a:solidFill>
            <a:schemeClr val="bg2">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7" name="Rectangle 9"/>
          <p:cNvSpPr/>
          <p:nvPr/>
        </p:nvSpPr>
        <p:spPr>
          <a:xfrm>
            <a:off x="304800" y="2514600"/>
            <a:ext cx="3962400" cy="457200"/>
          </a:xfrm>
          <a:prstGeom prst="rect">
            <a:avLst/>
          </a:prstGeom>
          <a:solidFill>
            <a:schemeClr val="accent1">
              <a:lumMod val="40000"/>
              <a:lumOff val="6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8" name="Rectangle 10"/>
          <p:cNvSpPr/>
          <p:nvPr/>
        </p:nvSpPr>
        <p:spPr>
          <a:xfrm>
            <a:off x="304800" y="3124200"/>
            <a:ext cx="3962400" cy="457200"/>
          </a:xfrm>
          <a:prstGeom prst="rect">
            <a:avLst/>
          </a:prstGeom>
          <a:solidFill>
            <a:schemeClr val="tx1">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9" name="Rectangle 11"/>
          <p:cNvSpPr/>
          <p:nvPr/>
        </p:nvSpPr>
        <p:spPr>
          <a:xfrm>
            <a:off x="304800" y="4648200"/>
            <a:ext cx="3962400" cy="457200"/>
          </a:xfrm>
          <a:prstGeom prst="rect">
            <a:avLst/>
          </a:prstGeom>
          <a:solidFill>
            <a:schemeClr val="accent6">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0" name="Rectangle 12"/>
          <p:cNvSpPr/>
          <p:nvPr/>
        </p:nvSpPr>
        <p:spPr>
          <a:xfrm>
            <a:off x="304800" y="5257800"/>
            <a:ext cx="3962400" cy="457200"/>
          </a:xfrm>
          <a:prstGeom prst="rect">
            <a:avLst/>
          </a:prstGeom>
          <a:solidFill>
            <a:srgbClr val="D0F4C6"/>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1" name="Rectangle 13"/>
          <p:cNvSpPr/>
          <p:nvPr/>
        </p:nvSpPr>
        <p:spPr>
          <a:xfrm>
            <a:off x="304800" y="5867400"/>
            <a:ext cx="3962400" cy="457200"/>
          </a:xfrm>
          <a:prstGeom prst="rect">
            <a:avLst/>
          </a:prstGeom>
          <a:solidFill>
            <a:srgbClr val="E7F47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2" name="TextBox 8"/>
          <p:cNvSpPr txBox="1"/>
          <p:nvPr/>
        </p:nvSpPr>
        <p:spPr>
          <a:xfrm>
            <a:off x="2133600" y="3524073"/>
            <a:ext cx="1066800" cy="120032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sz="2400" dirty="0"/>
              <a:t> </a:t>
            </a:r>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kumimoji="0" lang="en-US" sz="2400" b="0" i="0" u="none" strike="noStrike" cap="none" spc="0" normalizeH="0" dirty="0">
                <a:ln>
                  <a:noFill/>
                </a:ln>
                <a:solidFill>
                  <a:srgbClr val="002569"/>
                </a:solidFill>
                <a:effectLst/>
                <a:uFillTx/>
              </a:rPr>
              <a:t> </a:t>
            </a:r>
          </a:p>
          <a:p>
            <a:pPr marL="285750" marR="0" indent="-285750" algn="l" defTabSz="457200" rtl="0" fontAlgn="auto" latinLnBrk="1" hangingPunct="0">
              <a:lnSpc>
                <a:spcPct val="100000"/>
              </a:lnSpc>
              <a:spcBef>
                <a:spcPts val="0"/>
              </a:spcBef>
              <a:spcAft>
                <a:spcPts val="0"/>
              </a:spcAft>
              <a:buClrTx/>
              <a:buSzTx/>
              <a:buFont typeface="Arial" panose="020B0604020202020204" pitchFamily="34" charset="0"/>
              <a:buChar char="•"/>
              <a:tabLst/>
            </a:pPr>
            <a:r>
              <a:rPr lang="en-US" sz="2400" dirty="0"/>
              <a:t> </a:t>
            </a:r>
            <a:endParaRPr kumimoji="0" lang="en-US" sz="2400" b="0" i="0" u="none" strike="noStrike" cap="none" spc="0" normalizeH="0" baseline="0" dirty="0">
              <a:ln>
                <a:noFill/>
              </a:ln>
              <a:solidFill>
                <a:srgbClr val="002569"/>
              </a:solidFill>
              <a:effectLst/>
              <a:uFillTx/>
            </a:endParaRPr>
          </a:p>
        </p:txBody>
      </p:sp>
      <p:sp>
        <p:nvSpPr>
          <p:cNvPr id="13" name="TextBox 14"/>
          <p:cNvSpPr txBox="1"/>
          <p:nvPr/>
        </p:nvSpPr>
        <p:spPr>
          <a:xfrm>
            <a:off x="1524000" y="1905000"/>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A</a:t>
            </a:r>
          </a:p>
        </p:txBody>
      </p:sp>
      <p:sp>
        <p:nvSpPr>
          <p:cNvPr id="14" name="TextBox 16"/>
          <p:cNvSpPr txBox="1"/>
          <p:nvPr/>
        </p:nvSpPr>
        <p:spPr>
          <a:xfrm>
            <a:off x="1524000" y="2510137"/>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B</a:t>
            </a:r>
          </a:p>
        </p:txBody>
      </p:sp>
      <p:sp>
        <p:nvSpPr>
          <p:cNvPr id="15" name="TextBox 17"/>
          <p:cNvSpPr txBox="1"/>
          <p:nvPr/>
        </p:nvSpPr>
        <p:spPr>
          <a:xfrm>
            <a:off x="1524000" y="3119737"/>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C</a:t>
            </a:r>
          </a:p>
        </p:txBody>
      </p:sp>
      <p:sp>
        <p:nvSpPr>
          <p:cNvPr id="16" name="TextBox 18"/>
          <p:cNvSpPr txBox="1"/>
          <p:nvPr/>
        </p:nvSpPr>
        <p:spPr>
          <a:xfrm>
            <a:off x="1524000" y="5862937"/>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N</a:t>
            </a:r>
          </a:p>
        </p:txBody>
      </p:sp>
      <p:sp>
        <p:nvSpPr>
          <p:cNvPr id="17" name="TextBox 19"/>
          <p:cNvSpPr txBox="1"/>
          <p:nvPr/>
        </p:nvSpPr>
        <p:spPr>
          <a:xfrm>
            <a:off x="1524000" y="5253337"/>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M</a:t>
            </a:r>
          </a:p>
        </p:txBody>
      </p:sp>
      <p:sp>
        <p:nvSpPr>
          <p:cNvPr id="18" name="TextBox 20"/>
          <p:cNvSpPr txBox="1"/>
          <p:nvPr/>
        </p:nvSpPr>
        <p:spPr>
          <a:xfrm>
            <a:off x="1524000" y="4648200"/>
            <a:ext cx="15240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002569"/>
                </a:solidFill>
                <a:effectLst/>
                <a:uFillTx/>
              </a:rPr>
              <a:t>Action L</a:t>
            </a:r>
          </a:p>
        </p:txBody>
      </p:sp>
      <p:sp>
        <p:nvSpPr>
          <p:cNvPr id="19" name="Shape 3"/>
          <p:cNvSpPr/>
          <p:nvPr/>
        </p:nvSpPr>
        <p:spPr>
          <a:xfrm>
            <a:off x="1981201" y="190714"/>
            <a:ext cx="5486400" cy="600164"/>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p>
            <a:pPr lvl="0" defTabSz="914400">
              <a:defRPr>
                <a:solidFill>
                  <a:srgbClr val="000000"/>
                </a:solidFill>
              </a:defRPr>
            </a:pPr>
            <a:r>
              <a:rPr lang="de-DE" sz="1500" dirty="0">
                <a:solidFill>
                  <a:srgbClr val="FFFFFF"/>
                </a:solidFill>
                <a:latin typeface="Proxima Nova Regular"/>
                <a:ea typeface="Proxima Nova Regular"/>
                <a:cs typeface="Proxima Nova Regular"/>
                <a:sym typeface="Proxima Nova Regular"/>
              </a:rPr>
              <a:t>WGCV/WGISS </a:t>
            </a:r>
            <a:r>
              <a:rPr lang="de-DE" sz="1500" dirty="0" err="1">
                <a:solidFill>
                  <a:srgbClr val="FFFFFF"/>
                </a:solidFill>
                <a:latin typeface="Proxima Nova Regular"/>
                <a:ea typeface="Proxima Nova Regular"/>
                <a:cs typeface="Proxima Nova Regular"/>
                <a:sym typeface="Proxima Nova Regular"/>
              </a:rPr>
              <a:t>process</a:t>
            </a:r>
            <a:r>
              <a:rPr lang="de-DE" sz="1500" dirty="0">
                <a:solidFill>
                  <a:srgbClr val="FFFFFF"/>
                </a:solidFill>
                <a:latin typeface="Proxima Nova Regular"/>
                <a:ea typeface="Proxima Nova Regular"/>
                <a:cs typeface="Proxima Nova Regular"/>
                <a:sym typeface="Proxima Nova Regular"/>
              </a:rPr>
              <a:t> </a:t>
            </a:r>
            <a:r>
              <a:rPr lang="de-DE" sz="1500" dirty="0" err="1">
                <a:solidFill>
                  <a:srgbClr val="FFFFFF"/>
                </a:solidFill>
                <a:latin typeface="Proxima Nova Regular"/>
                <a:ea typeface="Proxima Nova Regular"/>
                <a:cs typeface="Proxima Nova Regular"/>
                <a:sym typeface="Proxima Nova Regular"/>
              </a:rPr>
              <a:t>blue</a:t>
            </a:r>
            <a:r>
              <a:rPr lang="de-DE" sz="1500" dirty="0">
                <a:solidFill>
                  <a:srgbClr val="FFFFFF"/>
                </a:solidFill>
                <a:latin typeface="Proxima Nova Regular"/>
                <a:ea typeface="Proxima Nova Regular"/>
                <a:cs typeface="Proxima Nova Regular"/>
                <a:sym typeface="Proxima Nova Regular"/>
              </a:rPr>
              <a:t> </a:t>
            </a:r>
            <a:r>
              <a:rPr lang="de-DE" sz="1500" dirty="0" err="1">
                <a:solidFill>
                  <a:srgbClr val="FFFFFF"/>
                </a:solidFill>
                <a:latin typeface="Proxima Nova Regular"/>
                <a:ea typeface="Proxima Nova Regular"/>
                <a:cs typeface="Proxima Nova Regular"/>
                <a:sym typeface="Proxima Nova Regular"/>
              </a:rPr>
              <a:t>print</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400" dirty="0">
                <a:solidFill>
                  <a:srgbClr val="FFFFFF"/>
                </a:solidFill>
                <a:latin typeface="Proxima Nova Regular"/>
                <a:ea typeface="Proxima Nova Regular"/>
                <a:cs typeface="Proxima Nova Regular"/>
                <a:sym typeface="Proxima Nova Regular"/>
              </a:rPr>
              <a:t>CEOS Carbon action items / WGCV</a:t>
            </a:r>
            <a:endParaRPr sz="24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539527147"/>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0" y="1143000"/>
            <a:ext cx="8991600" cy="1066800"/>
          </a:xfrm>
        </p:spPr>
        <p:txBody>
          <a:bodyPr/>
          <a:lstStyle/>
          <a:p>
            <a:r>
              <a:rPr lang="en-US" b="1" i="1" dirty="0"/>
              <a:t>Find process to form balance or win-win between (CEOS) challenges offered to a VC/WG and group-internal defined activities.</a:t>
            </a:r>
          </a:p>
          <a:p>
            <a:endParaRPr lang="en-US" dirty="0"/>
          </a:p>
        </p:txBody>
      </p:sp>
      <p:sp>
        <p:nvSpPr>
          <p:cNvPr id="5" name="Content Placeholder 4"/>
          <p:cNvSpPr>
            <a:spLocks noGrp="1"/>
          </p:cNvSpPr>
          <p:nvPr>
            <p:ph sz="half" idx="11"/>
          </p:nvPr>
        </p:nvSpPr>
        <p:spPr>
          <a:xfrm>
            <a:off x="0" y="2209800"/>
            <a:ext cx="8839200" cy="4267200"/>
          </a:xfrm>
        </p:spPr>
        <p:txBody>
          <a:bodyPr/>
          <a:lstStyle/>
          <a:p>
            <a:r>
              <a:rPr lang="en-US" dirty="0"/>
              <a:t>Action items, tasks, etc. defined in studies or to a CEOS body, do not necessarily translate 1:1 to activities in a specific CEOS body.</a:t>
            </a:r>
          </a:p>
          <a:p>
            <a:r>
              <a:rPr lang="en-US" dirty="0"/>
              <a:t>You have to motivate somebody to do the work</a:t>
            </a:r>
          </a:p>
          <a:p>
            <a:r>
              <a:rPr lang="en-US" dirty="0"/>
              <a:t>Find resources (not only funds, but also the right people)</a:t>
            </a:r>
          </a:p>
          <a:p>
            <a:r>
              <a:rPr lang="en-US" dirty="0"/>
              <a:t>Tailor adequately the tasks for your VC/WG</a:t>
            </a:r>
          </a:p>
          <a:p>
            <a:r>
              <a:rPr lang="en-US" dirty="0"/>
              <a:t>Don’t miss any opportunity by routine delegation</a:t>
            </a:r>
          </a:p>
          <a:p>
            <a:pPr marL="0" indent="0">
              <a:buNone/>
            </a:pPr>
            <a:endParaRPr lang="en-US" dirty="0"/>
          </a:p>
          <a:p>
            <a:pPr>
              <a:buFont typeface="Wingdings" panose="05000000000000000000" pitchFamily="2" charset="2"/>
              <a:buChar char=""/>
            </a:pPr>
            <a:r>
              <a:rPr lang="en-US" b="1" i="1" dirty="0">
                <a:solidFill>
                  <a:srgbClr val="C00000"/>
                </a:solidFill>
              </a:rPr>
              <a:t>Case Study: Carbon action items related to WGCV</a:t>
            </a:r>
          </a:p>
        </p:txBody>
      </p:sp>
    </p:spTree>
    <p:extLst>
      <p:ext uri="{BB962C8B-B14F-4D97-AF65-F5344CB8AC3E}">
        <p14:creationId xmlns:p14="http://schemas.microsoft.com/office/powerpoint/2010/main" val="110968244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14 Actions are related to WGCV</a:t>
            </a:r>
          </a:p>
        </p:txBody>
      </p:sp>
      <p:sp>
        <p:nvSpPr>
          <p:cNvPr id="4" name="Oval 3"/>
          <p:cNvSpPr/>
          <p:nvPr/>
        </p:nvSpPr>
        <p:spPr>
          <a:xfrm>
            <a:off x="21491" y="1756523"/>
            <a:ext cx="4800600" cy="4114800"/>
          </a:xfrm>
          <a:prstGeom prst="ellipse">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5" name="Content Placeholder 2"/>
          <p:cNvSpPr>
            <a:spLocks noGrp="1"/>
          </p:cNvSpPr>
          <p:nvPr>
            <p:ph sz="half" idx="11"/>
          </p:nvPr>
        </p:nvSpPr>
        <p:spPr>
          <a:xfrm>
            <a:off x="4800600" y="1447800"/>
            <a:ext cx="4191000" cy="4800600"/>
          </a:xfrm>
        </p:spPr>
        <p:txBody>
          <a:bodyPr/>
          <a:lstStyle/>
          <a:p>
            <a:r>
              <a:rPr lang="de-DE" dirty="0"/>
              <a:t>Treating the actions as a discrete set is not efficient</a:t>
            </a:r>
          </a:p>
          <a:p>
            <a:pPr lvl="1"/>
            <a:r>
              <a:rPr lang="de-DE" dirty="0"/>
              <a:t>Limited resources for WGCV members</a:t>
            </a:r>
          </a:p>
          <a:p>
            <a:pPr lvl="1"/>
            <a:r>
              <a:rPr lang="de-DE" dirty="0"/>
              <a:t>There is significant overlap in some of the actions</a:t>
            </a:r>
          </a:p>
          <a:p>
            <a:r>
              <a:rPr lang="de-DE" dirty="0"/>
              <a:t>Necessary to develop an efficient way to close the Carbon Actions</a:t>
            </a:r>
          </a:p>
          <a:p>
            <a:r>
              <a:rPr lang="de-DE" dirty="0"/>
              <a:t>Identifying the overlap allows progress on multiple Carbon Actions through completion of a single WGCV </a:t>
            </a:r>
            <a:r>
              <a:rPr lang="de-DE" dirty="0" err="1"/>
              <a:t>action</a:t>
            </a:r>
            <a:endParaRPr lang="de-DE" dirty="0"/>
          </a:p>
          <a:p>
            <a:pPr lvl="1"/>
            <a:endParaRPr lang="de-DE" dirty="0"/>
          </a:p>
          <a:p>
            <a:endParaRPr lang="de-DE" dirty="0"/>
          </a:p>
          <a:p>
            <a:pPr lvl="1"/>
            <a:endParaRPr lang="de-DE" dirty="0"/>
          </a:p>
        </p:txBody>
      </p:sp>
      <p:grpSp>
        <p:nvGrpSpPr>
          <p:cNvPr id="8" name="Group 7"/>
          <p:cNvGrpSpPr/>
          <p:nvPr/>
        </p:nvGrpSpPr>
        <p:grpSpPr>
          <a:xfrm>
            <a:off x="1864202" y="2526424"/>
            <a:ext cx="1905000" cy="533400"/>
            <a:chOff x="5486400" y="4648200"/>
            <a:chExt cx="1905000" cy="533400"/>
          </a:xfrm>
        </p:grpSpPr>
        <p:sp>
          <p:nvSpPr>
            <p:cNvPr id="6" name="Oval 5"/>
            <p:cNvSpPr/>
            <p:nvPr/>
          </p:nvSpPr>
          <p:spPr>
            <a:xfrm>
              <a:off x="5486400" y="4648200"/>
              <a:ext cx="1905000" cy="533400"/>
            </a:xfrm>
            <a:prstGeom prst="ellipse">
              <a:avLst/>
            </a:prstGeom>
            <a:solidFill>
              <a:srgbClr val="E7F47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7" name="TextBox 6"/>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N</a:t>
              </a:r>
              <a:endParaRPr kumimoji="0" lang="en-US" sz="1800" b="1" i="0" u="none" strike="noStrike" cap="none" spc="0" normalizeH="0" baseline="0" dirty="0">
                <a:ln>
                  <a:noFill/>
                </a:ln>
                <a:solidFill>
                  <a:srgbClr val="002569"/>
                </a:solidFill>
                <a:effectLst/>
                <a:uFillTx/>
              </a:endParaRPr>
            </a:p>
          </p:txBody>
        </p:sp>
      </p:grpSp>
      <p:sp>
        <p:nvSpPr>
          <p:cNvPr id="9" name="TextBox 8"/>
          <p:cNvSpPr txBox="1"/>
          <p:nvPr/>
        </p:nvSpPr>
        <p:spPr>
          <a:xfrm>
            <a:off x="175652" y="2847009"/>
            <a:ext cx="2019300" cy="40010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FF0000"/>
                </a:solidFill>
                <a:effectLst/>
                <a:uFillTx/>
              </a:rPr>
              <a:t>Carbon Actions</a:t>
            </a:r>
          </a:p>
        </p:txBody>
      </p:sp>
      <p:grpSp>
        <p:nvGrpSpPr>
          <p:cNvPr id="10" name="Group 9"/>
          <p:cNvGrpSpPr/>
          <p:nvPr/>
        </p:nvGrpSpPr>
        <p:grpSpPr>
          <a:xfrm>
            <a:off x="281677" y="3461265"/>
            <a:ext cx="1905000" cy="533400"/>
            <a:chOff x="5486400" y="4648200"/>
            <a:chExt cx="1905000" cy="533400"/>
          </a:xfrm>
        </p:grpSpPr>
        <p:sp>
          <p:nvSpPr>
            <p:cNvPr id="11" name="Oval 10"/>
            <p:cNvSpPr/>
            <p:nvPr/>
          </p:nvSpPr>
          <p:spPr>
            <a:xfrm>
              <a:off x="5486400" y="4648200"/>
              <a:ext cx="1905000" cy="533400"/>
            </a:xfrm>
            <a:prstGeom prst="ellipse">
              <a:avLst/>
            </a:prstGeom>
            <a:solidFill>
              <a:schemeClr val="bg1">
                <a:lumMod val="20000"/>
                <a:lumOff val="80000"/>
              </a:schemeClr>
            </a:solidFill>
            <a:ln w="25400" cap="flat">
              <a:solidFill>
                <a:schemeClr val="bg1">
                  <a:lumMod val="20000"/>
                  <a:lumOff val="80000"/>
                </a:schemeClr>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2" name="TextBox 11"/>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B</a:t>
              </a:r>
              <a:endParaRPr kumimoji="0" lang="en-US" sz="1800" b="1" i="0" u="none" strike="noStrike" cap="none" spc="0" normalizeH="0" baseline="0" dirty="0">
                <a:ln>
                  <a:noFill/>
                </a:ln>
                <a:solidFill>
                  <a:srgbClr val="002569"/>
                </a:solidFill>
                <a:effectLst/>
                <a:uFillTx/>
              </a:endParaRPr>
            </a:p>
          </p:txBody>
        </p:sp>
      </p:grpSp>
      <p:grpSp>
        <p:nvGrpSpPr>
          <p:cNvPr id="16" name="Group 15"/>
          <p:cNvGrpSpPr/>
          <p:nvPr/>
        </p:nvGrpSpPr>
        <p:grpSpPr>
          <a:xfrm>
            <a:off x="50845" y="3913944"/>
            <a:ext cx="1905000" cy="533400"/>
            <a:chOff x="5486400" y="4648200"/>
            <a:chExt cx="1905000" cy="533400"/>
          </a:xfrm>
        </p:grpSpPr>
        <p:sp>
          <p:nvSpPr>
            <p:cNvPr id="17" name="Oval 16"/>
            <p:cNvSpPr/>
            <p:nvPr/>
          </p:nvSpPr>
          <p:spPr>
            <a:xfrm>
              <a:off x="5486400" y="4648200"/>
              <a:ext cx="1905000" cy="533400"/>
            </a:xfrm>
            <a:prstGeom prst="ellipse">
              <a:avLst/>
            </a:prstGeom>
            <a:solidFill>
              <a:srgbClr val="EEE2E3"/>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18" name="TextBox 17"/>
            <p:cNvSpPr txBox="1"/>
            <p:nvPr/>
          </p:nvSpPr>
          <p:spPr>
            <a:xfrm>
              <a:off x="5918245" y="4730235"/>
              <a:ext cx="1066957"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M</a:t>
              </a:r>
              <a:endParaRPr kumimoji="0" lang="en-US" sz="1800" b="1" i="0" u="none" strike="noStrike" cap="none" spc="0" normalizeH="0" baseline="0" dirty="0">
                <a:ln>
                  <a:noFill/>
                </a:ln>
                <a:solidFill>
                  <a:srgbClr val="002569"/>
                </a:solidFill>
                <a:effectLst/>
                <a:uFillTx/>
              </a:endParaRPr>
            </a:p>
          </p:txBody>
        </p:sp>
      </p:grpSp>
      <p:grpSp>
        <p:nvGrpSpPr>
          <p:cNvPr id="19" name="Group 18"/>
          <p:cNvGrpSpPr/>
          <p:nvPr/>
        </p:nvGrpSpPr>
        <p:grpSpPr>
          <a:xfrm>
            <a:off x="1905000" y="4948325"/>
            <a:ext cx="1905000" cy="533400"/>
            <a:chOff x="5486400" y="4648200"/>
            <a:chExt cx="1905000" cy="533400"/>
          </a:xfrm>
        </p:grpSpPr>
        <p:sp>
          <p:nvSpPr>
            <p:cNvPr id="20" name="Oval 19"/>
            <p:cNvSpPr/>
            <p:nvPr/>
          </p:nvSpPr>
          <p:spPr>
            <a:xfrm>
              <a:off x="5486400" y="4648200"/>
              <a:ext cx="1905000" cy="533400"/>
            </a:xfrm>
            <a:prstGeom prst="ellipse">
              <a:avLst/>
            </a:prstGeom>
            <a:solidFill>
              <a:srgbClr val="DBFDF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21" name="TextBox 20"/>
            <p:cNvSpPr txBox="1"/>
            <p:nvPr/>
          </p:nvSpPr>
          <p:spPr>
            <a:xfrm>
              <a:off x="5918245" y="4730235"/>
              <a:ext cx="1015661"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L</a:t>
              </a:r>
              <a:endParaRPr kumimoji="0" lang="en-US" sz="1800" b="1" i="0" u="none" strike="noStrike" cap="none" spc="0" normalizeH="0" baseline="0" dirty="0">
                <a:ln>
                  <a:noFill/>
                </a:ln>
                <a:solidFill>
                  <a:srgbClr val="002569"/>
                </a:solidFill>
                <a:effectLst/>
                <a:uFillTx/>
              </a:endParaRPr>
            </a:p>
          </p:txBody>
        </p:sp>
      </p:grpSp>
      <p:grpSp>
        <p:nvGrpSpPr>
          <p:cNvPr id="22" name="Group 21"/>
          <p:cNvGrpSpPr/>
          <p:nvPr/>
        </p:nvGrpSpPr>
        <p:grpSpPr>
          <a:xfrm>
            <a:off x="2186677" y="2180298"/>
            <a:ext cx="1905000" cy="533400"/>
            <a:chOff x="5486400" y="4648200"/>
            <a:chExt cx="1905000" cy="533400"/>
          </a:xfrm>
        </p:grpSpPr>
        <p:sp>
          <p:nvSpPr>
            <p:cNvPr id="23" name="Oval 22"/>
            <p:cNvSpPr/>
            <p:nvPr/>
          </p:nvSpPr>
          <p:spPr>
            <a:xfrm>
              <a:off x="5486400" y="4648200"/>
              <a:ext cx="1905000" cy="533400"/>
            </a:xfrm>
            <a:prstGeom prst="ellipse">
              <a:avLst/>
            </a:prstGeom>
            <a:solidFill>
              <a:srgbClr val="FCEDEA"/>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24" name="TextBox 23"/>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K</a:t>
              </a:r>
              <a:endParaRPr kumimoji="0" lang="en-US" sz="1800" b="1" i="0" u="none" strike="noStrike" cap="none" spc="0" normalizeH="0" baseline="0" dirty="0">
                <a:ln>
                  <a:noFill/>
                </a:ln>
                <a:solidFill>
                  <a:srgbClr val="002569"/>
                </a:solidFill>
                <a:effectLst/>
                <a:uFillTx/>
              </a:endParaRPr>
            </a:p>
          </p:txBody>
        </p:sp>
      </p:grpSp>
      <p:grpSp>
        <p:nvGrpSpPr>
          <p:cNvPr id="25" name="Group 24"/>
          <p:cNvGrpSpPr/>
          <p:nvPr/>
        </p:nvGrpSpPr>
        <p:grpSpPr>
          <a:xfrm>
            <a:off x="812845" y="2194750"/>
            <a:ext cx="1905000" cy="533400"/>
            <a:chOff x="5486400" y="4648200"/>
            <a:chExt cx="1905000" cy="533400"/>
          </a:xfrm>
        </p:grpSpPr>
        <p:sp>
          <p:nvSpPr>
            <p:cNvPr id="26" name="Oval 25"/>
            <p:cNvSpPr/>
            <p:nvPr/>
          </p:nvSpPr>
          <p:spPr>
            <a:xfrm>
              <a:off x="5486400" y="4648200"/>
              <a:ext cx="1905000" cy="533400"/>
            </a:xfrm>
            <a:prstGeom prst="ellipse">
              <a:avLst/>
            </a:prstGeom>
            <a:solidFill>
              <a:srgbClr val="B7E2E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27" name="TextBox 26"/>
            <p:cNvSpPr txBox="1"/>
            <p:nvPr/>
          </p:nvSpPr>
          <p:spPr>
            <a:xfrm>
              <a:off x="5918245" y="4730235"/>
              <a:ext cx="1002837"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J</a:t>
              </a:r>
              <a:endParaRPr kumimoji="0" lang="en-US" sz="1800" b="1" i="0" u="none" strike="noStrike" cap="none" spc="0" normalizeH="0" baseline="0" dirty="0">
                <a:ln>
                  <a:noFill/>
                </a:ln>
                <a:solidFill>
                  <a:srgbClr val="002569"/>
                </a:solidFill>
                <a:effectLst/>
                <a:uFillTx/>
              </a:endParaRPr>
            </a:p>
          </p:txBody>
        </p:sp>
      </p:grpSp>
      <p:grpSp>
        <p:nvGrpSpPr>
          <p:cNvPr id="28" name="Group 27"/>
          <p:cNvGrpSpPr/>
          <p:nvPr/>
        </p:nvGrpSpPr>
        <p:grpSpPr>
          <a:xfrm>
            <a:off x="1520588" y="1756523"/>
            <a:ext cx="1905000" cy="533400"/>
            <a:chOff x="5486400" y="4648200"/>
            <a:chExt cx="1905000" cy="533400"/>
          </a:xfrm>
        </p:grpSpPr>
        <p:sp>
          <p:nvSpPr>
            <p:cNvPr id="29" name="Oval 28"/>
            <p:cNvSpPr/>
            <p:nvPr/>
          </p:nvSpPr>
          <p:spPr>
            <a:xfrm>
              <a:off x="5486400" y="4648200"/>
              <a:ext cx="1905000" cy="533400"/>
            </a:xfrm>
            <a:prstGeom prst="ellipse">
              <a:avLst/>
            </a:prstGeom>
            <a:solidFill>
              <a:srgbClr val="E4BADE"/>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0" name="TextBox 29"/>
            <p:cNvSpPr txBox="1"/>
            <p:nvPr/>
          </p:nvSpPr>
          <p:spPr>
            <a:xfrm>
              <a:off x="5918245" y="4730235"/>
              <a:ext cx="938716"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I</a:t>
              </a:r>
              <a:endParaRPr kumimoji="0" lang="en-US" sz="1800" b="1" i="0" u="none" strike="noStrike" cap="none" spc="0" normalizeH="0" baseline="0" dirty="0">
                <a:ln>
                  <a:noFill/>
                </a:ln>
                <a:solidFill>
                  <a:srgbClr val="002569"/>
                </a:solidFill>
                <a:effectLst/>
                <a:uFillTx/>
              </a:endParaRPr>
            </a:p>
          </p:txBody>
        </p:sp>
      </p:grpSp>
      <p:grpSp>
        <p:nvGrpSpPr>
          <p:cNvPr id="31" name="Group 30"/>
          <p:cNvGrpSpPr/>
          <p:nvPr/>
        </p:nvGrpSpPr>
        <p:grpSpPr>
          <a:xfrm>
            <a:off x="2640194" y="2832538"/>
            <a:ext cx="1905000" cy="533400"/>
            <a:chOff x="5486400" y="4648200"/>
            <a:chExt cx="1905000" cy="533400"/>
          </a:xfrm>
        </p:grpSpPr>
        <p:sp>
          <p:nvSpPr>
            <p:cNvPr id="32" name="Oval 31"/>
            <p:cNvSpPr/>
            <p:nvPr/>
          </p:nvSpPr>
          <p:spPr>
            <a:xfrm>
              <a:off x="5486400" y="4648200"/>
              <a:ext cx="1905000" cy="533400"/>
            </a:xfrm>
            <a:prstGeom prst="ellipse">
              <a:avLst/>
            </a:prstGeom>
            <a:solidFill>
              <a:srgbClr val="D0F4C6"/>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3" name="TextBox 32"/>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H</a:t>
              </a:r>
              <a:endParaRPr kumimoji="0" lang="en-US" sz="1800" b="1" i="0" u="none" strike="noStrike" cap="none" spc="0" normalizeH="0" baseline="0" dirty="0">
                <a:ln>
                  <a:noFill/>
                </a:ln>
                <a:solidFill>
                  <a:srgbClr val="002569"/>
                </a:solidFill>
                <a:effectLst/>
                <a:uFillTx/>
              </a:endParaRPr>
            </a:p>
          </p:txBody>
        </p:sp>
      </p:grpSp>
      <p:grpSp>
        <p:nvGrpSpPr>
          <p:cNvPr id="34" name="Group 33"/>
          <p:cNvGrpSpPr/>
          <p:nvPr/>
        </p:nvGrpSpPr>
        <p:grpSpPr>
          <a:xfrm>
            <a:off x="1524000" y="5334000"/>
            <a:ext cx="1905000" cy="533400"/>
            <a:chOff x="5486400" y="4648200"/>
            <a:chExt cx="1905000" cy="533400"/>
          </a:xfrm>
        </p:grpSpPr>
        <p:sp>
          <p:nvSpPr>
            <p:cNvPr id="35" name="Oval 34"/>
            <p:cNvSpPr/>
            <p:nvPr/>
          </p:nvSpPr>
          <p:spPr>
            <a:xfrm>
              <a:off x="5486400" y="4648200"/>
              <a:ext cx="1905000" cy="533400"/>
            </a:xfrm>
            <a:prstGeom prst="ellipse">
              <a:avLst/>
            </a:prstGeom>
            <a:solidFill>
              <a:schemeClr val="accent5">
                <a:lumMod val="9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6" name="TextBox 35"/>
            <p:cNvSpPr txBox="1"/>
            <p:nvPr/>
          </p:nvSpPr>
          <p:spPr>
            <a:xfrm>
              <a:off x="5918245" y="4730235"/>
              <a:ext cx="1054133"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G</a:t>
              </a:r>
              <a:endParaRPr kumimoji="0" lang="en-US" sz="1800" b="1" i="0" u="none" strike="noStrike" cap="none" spc="0" normalizeH="0" baseline="0" dirty="0">
                <a:ln>
                  <a:noFill/>
                </a:ln>
                <a:solidFill>
                  <a:srgbClr val="002569"/>
                </a:solidFill>
                <a:effectLst/>
                <a:uFillTx/>
              </a:endParaRPr>
            </a:p>
          </p:txBody>
        </p:sp>
      </p:grpSp>
      <p:grpSp>
        <p:nvGrpSpPr>
          <p:cNvPr id="37" name="Group 36"/>
          <p:cNvGrpSpPr/>
          <p:nvPr/>
        </p:nvGrpSpPr>
        <p:grpSpPr>
          <a:xfrm>
            <a:off x="3073354" y="3224192"/>
            <a:ext cx="1473154" cy="1576398"/>
            <a:chOff x="5486400" y="4648200"/>
            <a:chExt cx="1473154" cy="533400"/>
          </a:xfrm>
        </p:grpSpPr>
        <p:sp>
          <p:nvSpPr>
            <p:cNvPr id="38" name="Oval 37"/>
            <p:cNvSpPr/>
            <p:nvPr/>
          </p:nvSpPr>
          <p:spPr>
            <a:xfrm>
              <a:off x="5486400" y="4648200"/>
              <a:ext cx="1473154" cy="533400"/>
            </a:xfrm>
            <a:prstGeom prst="ellipse">
              <a:avLst/>
            </a:prstGeom>
            <a:solidFill>
              <a:schemeClr val="accent4">
                <a:lumMod val="10000"/>
                <a:lumOff val="9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9" name="TextBox 38"/>
            <p:cNvSpPr txBox="1"/>
            <p:nvPr/>
          </p:nvSpPr>
          <p:spPr>
            <a:xfrm>
              <a:off x="5867537" y="4863838"/>
              <a:ext cx="1041309" cy="1249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D</a:t>
              </a:r>
              <a:endParaRPr kumimoji="0" lang="en-US" sz="1800" b="1" i="0" u="none" strike="noStrike" cap="none" spc="0" normalizeH="0" baseline="0" dirty="0">
                <a:ln>
                  <a:noFill/>
                </a:ln>
                <a:solidFill>
                  <a:srgbClr val="002569"/>
                </a:solidFill>
                <a:effectLst/>
                <a:uFillTx/>
              </a:endParaRPr>
            </a:p>
          </p:txBody>
        </p:sp>
      </p:grpSp>
      <p:grpSp>
        <p:nvGrpSpPr>
          <p:cNvPr id="43" name="Group 42"/>
          <p:cNvGrpSpPr/>
          <p:nvPr/>
        </p:nvGrpSpPr>
        <p:grpSpPr>
          <a:xfrm>
            <a:off x="1743401" y="3276600"/>
            <a:ext cx="1905000" cy="533400"/>
            <a:chOff x="5486400" y="4648200"/>
            <a:chExt cx="1905000" cy="533400"/>
          </a:xfrm>
        </p:grpSpPr>
        <p:sp>
          <p:nvSpPr>
            <p:cNvPr id="44" name="Oval 43"/>
            <p:cNvSpPr/>
            <p:nvPr/>
          </p:nvSpPr>
          <p:spPr>
            <a:xfrm>
              <a:off x="5486400" y="4648200"/>
              <a:ext cx="1905000" cy="533400"/>
            </a:xfrm>
            <a:prstGeom prst="ellipse">
              <a:avLst/>
            </a:prstGeom>
            <a:solidFill>
              <a:schemeClr val="accent1">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45" name="TextBox 44"/>
            <p:cNvSpPr txBox="1"/>
            <p:nvPr/>
          </p:nvSpPr>
          <p:spPr>
            <a:xfrm>
              <a:off x="5918245" y="4730235"/>
              <a:ext cx="1015661"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F</a:t>
              </a:r>
              <a:endParaRPr kumimoji="0" lang="en-US" sz="1800" b="1" i="0" u="none" strike="noStrike" cap="none" spc="0" normalizeH="0" baseline="0" dirty="0">
                <a:ln>
                  <a:noFill/>
                </a:ln>
                <a:solidFill>
                  <a:srgbClr val="002569"/>
                </a:solidFill>
                <a:effectLst/>
                <a:uFillTx/>
              </a:endParaRPr>
            </a:p>
          </p:txBody>
        </p:sp>
      </p:grpSp>
      <p:grpSp>
        <p:nvGrpSpPr>
          <p:cNvPr id="46" name="Group 45"/>
          <p:cNvGrpSpPr/>
          <p:nvPr/>
        </p:nvGrpSpPr>
        <p:grpSpPr>
          <a:xfrm>
            <a:off x="1598884" y="3660380"/>
            <a:ext cx="1905000" cy="984611"/>
            <a:chOff x="5486400" y="4648200"/>
            <a:chExt cx="1905000" cy="533400"/>
          </a:xfrm>
        </p:grpSpPr>
        <p:sp>
          <p:nvSpPr>
            <p:cNvPr id="47" name="Oval 46"/>
            <p:cNvSpPr/>
            <p:nvPr/>
          </p:nvSpPr>
          <p:spPr>
            <a:xfrm>
              <a:off x="5486400" y="4648200"/>
              <a:ext cx="1905000" cy="533400"/>
            </a:xfrm>
            <a:prstGeom prst="ellipse">
              <a:avLst/>
            </a:prstGeom>
            <a:solidFill>
              <a:schemeClr val="tx1">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48" name="TextBox 47"/>
            <p:cNvSpPr txBox="1"/>
            <p:nvPr/>
          </p:nvSpPr>
          <p:spPr>
            <a:xfrm>
              <a:off x="5981837" y="4812270"/>
              <a:ext cx="1041309" cy="20008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C</a:t>
              </a:r>
              <a:endParaRPr kumimoji="0" lang="en-US" sz="1800" b="1" i="0" u="none" strike="noStrike" cap="none" spc="0" normalizeH="0" baseline="0" dirty="0">
                <a:ln>
                  <a:noFill/>
                </a:ln>
                <a:solidFill>
                  <a:srgbClr val="002569"/>
                </a:solidFill>
                <a:effectLst/>
                <a:uFillTx/>
              </a:endParaRPr>
            </a:p>
          </p:txBody>
        </p:sp>
      </p:grpSp>
      <p:grpSp>
        <p:nvGrpSpPr>
          <p:cNvPr id="49" name="Group 48"/>
          <p:cNvGrpSpPr/>
          <p:nvPr/>
        </p:nvGrpSpPr>
        <p:grpSpPr>
          <a:xfrm>
            <a:off x="646385" y="4419600"/>
            <a:ext cx="1905000" cy="533400"/>
            <a:chOff x="5486400" y="4648200"/>
            <a:chExt cx="1905000" cy="533400"/>
          </a:xfrm>
        </p:grpSpPr>
        <p:sp>
          <p:nvSpPr>
            <p:cNvPr id="50" name="Oval 49"/>
            <p:cNvSpPr/>
            <p:nvPr/>
          </p:nvSpPr>
          <p:spPr>
            <a:xfrm>
              <a:off x="5486400" y="4648200"/>
              <a:ext cx="1905000" cy="533400"/>
            </a:xfrm>
            <a:prstGeom prst="ellipse">
              <a:avLst/>
            </a:prstGeom>
            <a:solidFill>
              <a:srgbClr val="E7F470"/>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51" name="TextBox 50"/>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A</a:t>
              </a:r>
              <a:endParaRPr kumimoji="0" lang="en-US" sz="1800" b="1" i="0" u="none" strike="noStrike" cap="none" spc="0" normalizeH="0" baseline="0" dirty="0">
                <a:ln>
                  <a:noFill/>
                </a:ln>
                <a:solidFill>
                  <a:srgbClr val="002569"/>
                </a:solidFill>
                <a:effectLst/>
                <a:uFillTx/>
              </a:endParaRPr>
            </a:p>
          </p:txBody>
        </p:sp>
      </p:grpSp>
      <p:grpSp>
        <p:nvGrpSpPr>
          <p:cNvPr id="40" name="Group 39"/>
          <p:cNvGrpSpPr/>
          <p:nvPr/>
        </p:nvGrpSpPr>
        <p:grpSpPr>
          <a:xfrm>
            <a:off x="2094321" y="4337565"/>
            <a:ext cx="1905000" cy="533400"/>
            <a:chOff x="5486400" y="4648200"/>
            <a:chExt cx="1905000" cy="533400"/>
          </a:xfrm>
        </p:grpSpPr>
        <p:sp>
          <p:nvSpPr>
            <p:cNvPr id="41" name="Oval 40"/>
            <p:cNvSpPr/>
            <p:nvPr/>
          </p:nvSpPr>
          <p:spPr>
            <a:xfrm>
              <a:off x="5486400" y="4648200"/>
              <a:ext cx="1905000" cy="533400"/>
            </a:xfrm>
            <a:prstGeom prst="ellipse">
              <a:avLst/>
            </a:prstGeom>
            <a:solidFill>
              <a:schemeClr val="accent2">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42" name="TextBox 41"/>
            <p:cNvSpPr txBox="1"/>
            <p:nvPr/>
          </p:nvSpPr>
          <p:spPr>
            <a:xfrm>
              <a:off x="5918245" y="4730235"/>
              <a:ext cx="1028485"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E</a:t>
              </a:r>
              <a:endParaRPr kumimoji="0" lang="en-US" sz="1800" b="1" i="0" u="none" strike="noStrike" cap="none" spc="0" normalizeH="0" baseline="0" dirty="0">
                <a:ln>
                  <a:noFill/>
                </a:ln>
                <a:solidFill>
                  <a:srgbClr val="002569"/>
                </a:solidFill>
                <a:effectLst/>
                <a:uFillTx/>
              </a:endParaRPr>
            </a:p>
          </p:txBody>
        </p:sp>
      </p:grpSp>
    </p:spTree>
    <p:extLst>
      <p:ext uri="{BB962C8B-B14F-4D97-AF65-F5344CB8AC3E}">
        <p14:creationId xmlns:p14="http://schemas.microsoft.com/office/powerpoint/2010/main" val="39153810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Identifying where the actions fit within the Subgroup will be essential to optimizing effort</a:t>
            </a:r>
          </a:p>
        </p:txBody>
      </p:sp>
      <p:sp>
        <p:nvSpPr>
          <p:cNvPr id="12" name="Freeform 11"/>
          <p:cNvSpPr/>
          <p:nvPr/>
        </p:nvSpPr>
        <p:spPr>
          <a:xfrm>
            <a:off x="161685" y="2057400"/>
            <a:ext cx="4218939" cy="451807"/>
          </a:xfrm>
          <a:custGeom>
            <a:avLst/>
            <a:gdLst>
              <a:gd name="connsiteX0" fmla="*/ 0 w 4218939"/>
              <a:gd name="connsiteY0" fmla="*/ 0 h 451807"/>
              <a:gd name="connsiteX1" fmla="*/ 4218939 w 4218939"/>
              <a:gd name="connsiteY1" fmla="*/ 0 h 451807"/>
              <a:gd name="connsiteX2" fmla="*/ 4218939 w 4218939"/>
              <a:gd name="connsiteY2" fmla="*/ 451807 h 451807"/>
              <a:gd name="connsiteX3" fmla="*/ 0 w 4218939"/>
              <a:gd name="connsiteY3" fmla="*/ 451807 h 451807"/>
              <a:gd name="connsiteX4" fmla="*/ 0 w 4218939"/>
              <a:gd name="connsiteY4" fmla="*/ 0 h 451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8939" h="451807">
                <a:moveTo>
                  <a:pt x="0" y="0"/>
                </a:moveTo>
                <a:lnTo>
                  <a:pt x="4218939" y="0"/>
                </a:lnTo>
                <a:lnTo>
                  <a:pt x="4218939" y="451807"/>
                </a:lnTo>
                <a:lnTo>
                  <a:pt x="0" y="451807"/>
                </a:lnTo>
                <a:lnTo>
                  <a:pt x="0" y="0"/>
                </a:lnTo>
                <a:close/>
              </a:path>
            </a:pathLst>
          </a:custGeom>
          <a:solidFill>
            <a:srgbClr val="002060"/>
          </a:solidFill>
        </p:spPr>
        <p:style>
          <a:lnRef idx="0">
            <a:schemeClr val="accen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hueOff val="0"/>
              <a:satOff val="0"/>
              <a:lumOff val="0"/>
              <a:alphaOff val="0"/>
            </a:schemeClr>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a:solidFill>
                  <a:schemeClr val="tx2">
                    <a:lumMod val="20000"/>
                    <a:lumOff val="80000"/>
                  </a:schemeClr>
                </a:solidFill>
              </a:rPr>
              <a:t>CEOS-WGCV</a:t>
            </a:r>
          </a:p>
        </p:txBody>
      </p:sp>
      <p:sp>
        <p:nvSpPr>
          <p:cNvPr id="13" name="Freeform 12"/>
          <p:cNvSpPr/>
          <p:nvPr/>
        </p:nvSpPr>
        <p:spPr>
          <a:xfrm>
            <a:off x="3657600" y="2667000"/>
            <a:ext cx="702469" cy="1107330"/>
          </a:xfrm>
          <a:custGeom>
            <a:avLst/>
            <a:gdLst>
              <a:gd name="connsiteX0" fmla="*/ 0 w 702469"/>
              <a:gd name="connsiteY0" fmla="*/ 0 h 1107330"/>
              <a:gd name="connsiteX1" fmla="*/ 702469 w 702469"/>
              <a:gd name="connsiteY1" fmla="*/ 0 h 1107330"/>
              <a:gd name="connsiteX2" fmla="*/ 702469 w 702469"/>
              <a:gd name="connsiteY2" fmla="*/ 1107330 h 1107330"/>
              <a:gd name="connsiteX3" fmla="*/ 0 w 702469"/>
              <a:gd name="connsiteY3" fmla="*/ 1107330 h 1107330"/>
              <a:gd name="connsiteX4" fmla="*/ 0 w 702469"/>
              <a:gd name="connsiteY4" fmla="*/ 0 h 11073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107330">
                <a:moveTo>
                  <a:pt x="0" y="0"/>
                </a:moveTo>
                <a:lnTo>
                  <a:pt x="702469" y="0"/>
                </a:lnTo>
                <a:lnTo>
                  <a:pt x="702469" y="1107330"/>
                </a:lnTo>
                <a:lnTo>
                  <a:pt x="0" y="1107330"/>
                </a:lnTo>
                <a:lnTo>
                  <a:pt x="0" y="0"/>
                </a:lnTo>
                <a:close/>
              </a:path>
            </a:pathLst>
          </a:custGeom>
          <a:solidFill>
            <a:schemeClr val="accent1">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t>ACSG</a:t>
            </a:r>
          </a:p>
        </p:txBody>
      </p:sp>
      <p:sp>
        <p:nvSpPr>
          <p:cNvPr id="14" name="Freeform 13"/>
          <p:cNvSpPr/>
          <p:nvPr/>
        </p:nvSpPr>
        <p:spPr>
          <a:xfrm>
            <a:off x="3657600" y="3962400"/>
            <a:ext cx="702469" cy="1093255"/>
          </a:xfrm>
          <a:custGeom>
            <a:avLst/>
            <a:gdLst>
              <a:gd name="connsiteX0" fmla="*/ 0 w 702469"/>
              <a:gd name="connsiteY0" fmla="*/ 0 h 1093255"/>
              <a:gd name="connsiteX1" fmla="*/ 702469 w 702469"/>
              <a:gd name="connsiteY1" fmla="*/ 0 h 1093255"/>
              <a:gd name="connsiteX2" fmla="*/ 702469 w 702469"/>
              <a:gd name="connsiteY2" fmla="*/ 1093255 h 1093255"/>
              <a:gd name="connsiteX3" fmla="*/ 0 w 702469"/>
              <a:gd name="connsiteY3" fmla="*/ 1093255 h 1093255"/>
              <a:gd name="connsiteX4" fmla="*/ 0 w 702469"/>
              <a:gd name="connsiteY4" fmla="*/ 0 h 1093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093255">
                <a:moveTo>
                  <a:pt x="0" y="0"/>
                </a:moveTo>
                <a:lnTo>
                  <a:pt x="702469" y="0"/>
                </a:lnTo>
                <a:lnTo>
                  <a:pt x="702469" y="1093255"/>
                </a:lnTo>
                <a:lnTo>
                  <a:pt x="0" y="1093255"/>
                </a:lnTo>
                <a:lnTo>
                  <a:pt x="0" y="0"/>
                </a:lnTo>
                <a:close/>
              </a:path>
            </a:pathLst>
          </a:custGeom>
          <a:solidFill>
            <a:schemeClr val="accent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solidFill>
                  <a:schemeClr val="tx2">
                    <a:lumMod val="20000"/>
                    <a:lumOff val="80000"/>
                  </a:schemeClr>
                </a:solidFill>
              </a:rPr>
              <a:t>LPV</a:t>
            </a:r>
          </a:p>
        </p:txBody>
      </p:sp>
      <p:sp>
        <p:nvSpPr>
          <p:cNvPr id="15" name="Freeform 14"/>
          <p:cNvSpPr/>
          <p:nvPr/>
        </p:nvSpPr>
        <p:spPr>
          <a:xfrm>
            <a:off x="3662044" y="5279304"/>
            <a:ext cx="702469" cy="1093255"/>
          </a:xfrm>
          <a:custGeom>
            <a:avLst/>
            <a:gdLst>
              <a:gd name="connsiteX0" fmla="*/ 0 w 702469"/>
              <a:gd name="connsiteY0" fmla="*/ 0 h 1093255"/>
              <a:gd name="connsiteX1" fmla="*/ 702469 w 702469"/>
              <a:gd name="connsiteY1" fmla="*/ 0 h 1093255"/>
              <a:gd name="connsiteX2" fmla="*/ 702469 w 702469"/>
              <a:gd name="connsiteY2" fmla="*/ 1093255 h 1093255"/>
              <a:gd name="connsiteX3" fmla="*/ 0 w 702469"/>
              <a:gd name="connsiteY3" fmla="*/ 1093255 h 1093255"/>
              <a:gd name="connsiteX4" fmla="*/ 0 w 702469"/>
              <a:gd name="connsiteY4" fmla="*/ 0 h 1093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093255">
                <a:moveTo>
                  <a:pt x="0" y="0"/>
                </a:moveTo>
                <a:lnTo>
                  <a:pt x="702469" y="0"/>
                </a:lnTo>
                <a:lnTo>
                  <a:pt x="702469" y="1093255"/>
                </a:lnTo>
                <a:lnTo>
                  <a:pt x="0" y="1093255"/>
                </a:lnTo>
                <a:lnTo>
                  <a:pt x="0" y="0"/>
                </a:lnTo>
                <a:close/>
              </a:path>
            </a:pathLst>
          </a:custGeom>
          <a:pattFill prst="trellis">
            <a:fgClr>
              <a:schemeClr val="accent6"/>
            </a:fgClr>
            <a:bgClr>
              <a:schemeClr val="bg1"/>
            </a:bgClr>
          </a:patt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solidFill>
                  <a:schemeClr val="tx2">
                    <a:lumMod val="20000"/>
                    <a:lumOff val="80000"/>
                  </a:schemeClr>
                </a:solidFill>
              </a:rPr>
              <a:t>TM</a:t>
            </a:r>
          </a:p>
        </p:txBody>
      </p:sp>
      <p:sp>
        <p:nvSpPr>
          <p:cNvPr id="16" name="Freeform 15"/>
          <p:cNvSpPr/>
          <p:nvPr/>
        </p:nvSpPr>
        <p:spPr>
          <a:xfrm>
            <a:off x="244893" y="5334000"/>
            <a:ext cx="702469" cy="1093255"/>
          </a:xfrm>
          <a:custGeom>
            <a:avLst/>
            <a:gdLst>
              <a:gd name="connsiteX0" fmla="*/ 0 w 702469"/>
              <a:gd name="connsiteY0" fmla="*/ 0 h 1093255"/>
              <a:gd name="connsiteX1" fmla="*/ 702469 w 702469"/>
              <a:gd name="connsiteY1" fmla="*/ 0 h 1093255"/>
              <a:gd name="connsiteX2" fmla="*/ 702469 w 702469"/>
              <a:gd name="connsiteY2" fmla="*/ 1093255 h 1093255"/>
              <a:gd name="connsiteX3" fmla="*/ 0 w 702469"/>
              <a:gd name="connsiteY3" fmla="*/ 1093255 h 1093255"/>
              <a:gd name="connsiteX4" fmla="*/ 0 w 702469"/>
              <a:gd name="connsiteY4" fmla="*/ 0 h 1093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093255">
                <a:moveTo>
                  <a:pt x="0" y="0"/>
                </a:moveTo>
                <a:lnTo>
                  <a:pt x="702469" y="0"/>
                </a:lnTo>
                <a:lnTo>
                  <a:pt x="702469" y="1093255"/>
                </a:lnTo>
                <a:lnTo>
                  <a:pt x="0" y="1093255"/>
                </a:lnTo>
                <a:lnTo>
                  <a:pt x="0" y="0"/>
                </a:lnTo>
                <a:close/>
              </a:path>
            </a:pathLst>
          </a:custGeom>
          <a:solidFill>
            <a:schemeClr val="accent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solidFill>
                  <a:schemeClr val="tx2">
                    <a:lumMod val="20000"/>
                    <a:lumOff val="80000"/>
                  </a:schemeClr>
                </a:solidFill>
              </a:rPr>
              <a:t>IVOS</a:t>
            </a:r>
          </a:p>
        </p:txBody>
      </p:sp>
      <p:sp>
        <p:nvSpPr>
          <p:cNvPr id="17" name="Freeform 16"/>
          <p:cNvSpPr/>
          <p:nvPr/>
        </p:nvSpPr>
        <p:spPr>
          <a:xfrm>
            <a:off x="1316903" y="5308207"/>
            <a:ext cx="702469" cy="1093255"/>
          </a:xfrm>
          <a:custGeom>
            <a:avLst/>
            <a:gdLst>
              <a:gd name="connsiteX0" fmla="*/ 0 w 702469"/>
              <a:gd name="connsiteY0" fmla="*/ 0 h 1093255"/>
              <a:gd name="connsiteX1" fmla="*/ 702469 w 702469"/>
              <a:gd name="connsiteY1" fmla="*/ 0 h 1093255"/>
              <a:gd name="connsiteX2" fmla="*/ 702469 w 702469"/>
              <a:gd name="connsiteY2" fmla="*/ 1093255 h 1093255"/>
              <a:gd name="connsiteX3" fmla="*/ 0 w 702469"/>
              <a:gd name="connsiteY3" fmla="*/ 1093255 h 1093255"/>
              <a:gd name="connsiteX4" fmla="*/ 0 w 702469"/>
              <a:gd name="connsiteY4" fmla="*/ 0 h 1093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093255">
                <a:moveTo>
                  <a:pt x="0" y="0"/>
                </a:moveTo>
                <a:lnTo>
                  <a:pt x="702469" y="0"/>
                </a:lnTo>
                <a:lnTo>
                  <a:pt x="702469" y="1093255"/>
                </a:lnTo>
                <a:lnTo>
                  <a:pt x="0" y="1093255"/>
                </a:lnTo>
                <a:lnTo>
                  <a:pt x="0" y="0"/>
                </a:lnTo>
                <a:close/>
              </a:path>
            </a:pathLst>
          </a:custGeom>
          <a:solidFill>
            <a:schemeClr val="accent5">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solidFill>
                  <a:schemeClr val="tx2">
                    <a:lumMod val="20000"/>
                    <a:lumOff val="80000"/>
                  </a:schemeClr>
                </a:solidFill>
              </a:rPr>
              <a:t>MW</a:t>
            </a:r>
          </a:p>
        </p:txBody>
      </p:sp>
      <p:sp>
        <p:nvSpPr>
          <p:cNvPr id="18" name="Freeform 17"/>
          <p:cNvSpPr/>
          <p:nvPr/>
        </p:nvSpPr>
        <p:spPr>
          <a:xfrm>
            <a:off x="2476637" y="5308206"/>
            <a:ext cx="702469" cy="1093255"/>
          </a:xfrm>
          <a:custGeom>
            <a:avLst/>
            <a:gdLst>
              <a:gd name="connsiteX0" fmla="*/ 0 w 702469"/>
              <a:gd name="connsiteY0" fmla="*/ 0 h 1093255"/>
              <a:gd name="connsiteX1" fmla="*/ 702469 w 702469"/>
              <a:gd name="connsiteY1" fmla="*/ 0 h 1093255"/>
              <a:gd name="connsiteX2" fmla="*/ 702469 w 702469"/>
              <a:gd name="connsiteY2" fmla="*/ 1093255 h 1093255"/>
              <a:gd name="connsiteX3" fmla="*/ 0 w 702469"/>
              <a:gd name="connsiteY3" fmla="*/ 1093255 h 1093255"/>
              <a:gd name="connsiteX4" fmla="*/ 0 w 702469"/>
              <a:gd name="connsiteY4" fmla="*/ 0 h 1093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469" h="1093255">
                <a:moveTo>
                  <a:pt x="0" y="0"/>
                </a:moveTo>
                <a:lnTo>
                  <a:pt x="702469" y="0"/>
                </a:lnTo>
                <a:lnTo>
                  <a:pt x="702469" y="1093255"/>
                </a:lnTo>
                <a:lnTo>
                  <a:pt x="0" y="1093255"/>
                </a:lnTo>
                <a:lnTo>
                  <a:pt x="0" y="0"/>
                </a:lnTo>
                <a:close/>
              </a:path>
            </a:pathLst>
          </a:custGeom>
          <a:solidFill>
            <a:schemeClr val="accent3">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solidFill>
                  <a:schemeClr val="tx2">
                    <a:lumMod val="20000"/>
                    <a:lumOff val="80000"/>
                  </a:schemeClr>
                </a:solidFill>
              </a:rPr>
              <a:t>SAR</a:t>
            </a:r>
          </a:p>
        </p:txBody>
      </p:sp>
      <p:grpSp>
        <p:nvGrpSpPr>
          <p:cNvPr id="20" name="Group 19"/>
          <p:cNvGrpSpPr/>
          <p:nvPr/>
        </p:nvGrpSpPr>
        <p:grpSpPr>
          <a:xfrm>
            <a:off x="1141686" y="2667000"/>
            <a:ext cx="1905000" cy="533400"/>
            <a:chOff x="5486400" y="4648200"/>
            <a:chExt cx="1905000" cy="533400"/>
          </a:xfrm>
        </p:grpSpPr>
        <p:sp>
          <p:nvSpPr>
            <p:cNvPr id="21" name="Oval 20"/>
            <p:cNvSpPr/>
            <p:nvPr/>
          </p:nvSpPr>
          <p:spPr>
            <a:xfrm>
              <a:off x="5486400" y="4648200"/>
              <a:ext cx="1905000" cy="533400"/>
            </a:xfrm>
            <a:prstGeom prst="ellipse">
              <a:avLst/>
            </a:prstGeom>
            <a:solidFill>
              <a:srgbClr val="D0F4C6"/>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22" name="TextBox 21"/>
            <p:cNvSpPr txBox="1"/>
            <p:nvPr/>
          </p:nvSpPr>
          <p:spPr>
            <a:xfrm>
              <a:off x="5918245" y="4730235"/>
              <a:ext cx="104130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H</a:t>
              </a:r>
              <a:endParaRPr kumimoji="0" lang="en-US" sz="1800" b="1" i="0" u="none" strike="noStrike" cap="none" spc="0" normalizeH="0" baseline="0" dirty="0">
                <a:ln>
                  <a:noFill/>
                </a:ln>
                <a:solidFill>
                  <a:srgbClr val="002569"/>
                </a:solidFill>
                <a:effectLst/>
                <a:uFillTx/>
              </a:endParaRPr>
            </a:p>
          </p:txBody>
        </p:sp>
      </p:grpSp>
      <p:grpSp>
        <p:nvGrpSpPr>
          <p:cNvPr id="23" name="Group 22"/>
          <p:cNvGrpSpPr/>
          <p:nvPr/>
        </p:nvGrpSpPr>
        <p:grpSpPr>
          <a:xfrm>
            <a:off x="1574846" y="3058654"/>
            <a:ext cx="1473154" cy="1576398"/>
            <a:chOff x="5486400" y="4648200"/>
            <a:chExt cx="1473154" cy="533400"/>
          </a:xfrm>
        </p:grpSpPr>
        <p:sp>
          <p:nvSpPr>
            <p:cNvPr id="24" name="Oval 23"/>
            <p:cNvSpPr/>
            <p:nvPr/>
          </p:nvSpPr>
          <p:spPr>
            <a:xfrm>
              <a:off x="5486400" y="4648200"/>
              <a:ext cx="1473154" cy="533400"/>
            </a:xfrm>
            <a:prstGeom prst="ellipse">
              <a:avLst/>
            </a:prstGeom>
            <a:solidFill>
              <a:schemeClr val="accent4">
                <a:lumMod val="10000"/>
                <a:lumOff val="9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25" name="TextBox 24"/>
            <p:cNvSpPr txBox="1"/>
            <p:nvPr/>
          </p:nvSpPr>
          <p:spPr>
            <a:xfrm>
              <a:off x="5689645" y="4829028"/>
              <a:ext cx="1041309" cy="1249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D</a:t>
              </a:r>
              <a:endParaRPr kumimoji="0" lang="en-US" sz="1800" b="1" i="0" u="none" strike="noStrike" cap="none" spc="0" normalizeH="0" baseline="0" dirty="0">
                <a:ln>
                  <a:noFill/>
                </a:ln>
                <a:solidFill>
                  <a:srgbClr val="002569"/>
                </a:solidFill>
                <a:effectLst/>
                <a:uFillTx/>
              </a:endParaRPr>
            </a:p>
          </p:txBody>
        </p:sp>
      </p:grpSp>
      <p:grpSp>
        <p:nvGrpSpPr>
          <p:cNvPr id="26" name="Group 25"/>
          <p:cNvGrpSpPr/>
          <p:nvPr/>
        </p:nvGrpSpPr>
        <p:grpSpPr>
          <a:xfrm>
            <a:off x="244893" y="3111062"/>
            <a:ext cx="1905000" cy="533400"/>
            <a:chOff x="5486400" y="4648200"/>
            <a:chExt cx="1905000" cy="533400"/>
          </a:xfrm>
        </p:grpSpPr>
        <p:sp>
          <p:nvSpPr>
            <p:cNvPr id="27" name="Oval 26"/>
            <p:cNvSpPr/>
            <p:nvPr/>
          </p:nvSpPr>
          <p:spPr>
            <a:xfrm>
              <a:off x="5486400" y="4648200"/>
              <a:ext cx="1905000" cy="533400"/>
            </a:xfrm>
            <a:prstGeom prst="ellipse">
              <a:avLst/>
            </a:prstGeom>
            <a:solidFill>
              <a:schemeClr val="accent1">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28" name="TextBox 27"/>
            <p:cNvSpPr txBox="1"/>
            <p:nvPr/>
          </p:nvSpPr>
          <p:spPr>
            <a:xfrm>
              <a:off x="5918245" y="4730235"/>
              <a:ext cx="1015661"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F</a:t>
              </a:r>
              <a:endParaRPr kumimoji="0" lang="en-US" sz="1800" b="1" i="0" u="none" strike="noStrike" cap="none" spc="0" normalizeH="0" baseline="0" dirty="0">
                <a:ln>
                  <a:noFill/>
                </a:ln>
                <a:solidFill>
                  <a:srgbClr val="002569"/>
                </a:solidFill>
                <a:effectLst/>
                <a:uFillTx/>
              </a:endParaRPr>
            </a:p>
          </p:txBody>
        </p:sp>
      </p:grpSp>
      <p:grpSp>
        <p:nvGrpSpPr>
          <p:cNvPr id="29" name="Group 28"/>
          <p:cNvGrpSpPr/>
          <p:nvPr/>
        </p:nvGrpSpPr>
        <p:grpSpPr>
          <a:xfrm>
            <a:off x="609600" y="3962400"/>
            <a:ext cx="1905000" cy="533400"/>
            <a:chOff x="5486400" y="4648200"/>
            <a:chExt cx="1905000" cy="533400"/>
          </a:xfrm>
        </p:grpSpPr>
        <p:sp>
          <p:nvSpPr>
            <p:cNvPr id="30" name="Oval 29"/>
            <p:cNvSpPr/>
            <p:nvPr/>
          </p:nvSpPr>
          <p:spPr>
            <a:xfrm>
              <a:off x="5486400" y="4648200"/>
              <a:ext cx="1905000" cy="533400"/>
            </a:xfrm>
            <a:prstGeom prst="ellipse">
              <a:avLst/>
            </a:prstGeom>
            <a:solidFill>
              <a:schemeClr val="accent2">
                <a:lumMod val="20000"/>
                <a:lumOff val="80000"/>
              </a:schemeClr>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1" name="TextBox 30"/>
            <p:cNvSpPr txBox="1"/>
            <p:nvPr/>
          </p:nvSpPr>
          <p:spPr>
            <a:xfrm>
              <a:off x="5918245" y="4730235"/>
              <a:ext cx="1028485"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2569"/>
                  </a:solidFill>
                  <a:effectLst/>
                  <a:uFillTx/>
                </a:rPr>
                <a:t>Action</a:t>
              </a:r>
              <a:r>
                <a:rPr kumimoji="0" lang="en-US" sz="1800" b="1" i="0" u="none" strike="noStrike" cap="none" spc="0" normalizeH="0" dirty="0">
                  <a:ln>
                    <a:noFill/>
                  </a:ln>
                  <a:solidFill>
                    <a:srgbClr val="002569"/>
                  </a:solidFill>
                  <a:effectLst/>
                  <a:uFillTx/>
                </a:rPr>
                <a:t> E</a:t>
              </a:r>
              <a:endParaRPr kumimoji="0" lang="en-US" sz="1800" b="1" i="0" u="none" strike="noStrike" cap="none" spc="0" normalizeH="0" baseline="0" dirty="0">
                <a:ln>
                  <a:noFill/>
                </a:ln>
                <a:solidFill>
                  <a:srgbClr val="002569"/>
                </a:solidFill>
                <a:effectLst/>
                <a:uFillTx/>
              </a:endParaRPr>
            </a:p>
          </p:txBody>
        </p:sp>
      </p:grpSp>
      <p:cxnSp>
        <p:nvCxnSpPr>
          <p:cNvPr id="33" name="Straight Arrow Connector 32"/>
          <p:cNvCxnSpPr>
            <a:endCxn id="27" idx="2"/>
          </p:cNvCxnSpPr>
          <p:nvPr/>
        </p:nvCxnSpPr>
        <p:spPr>
          <a:xfrm flipH="1" flipV="1">
            <a:off x="244893" y="3377762"/>
            <a:ext cx="350920" cy="1930445"/>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4" name="Straight Arrow Connector 33"/>
          <p:cNvCxnSpPr>
            <a:endCxn id="30" idx="4"/>
          </p:cNvCxnSpPr>
          <p:nvPr/>
        </p:nvCxnSpPr>
        <p:spPr>
          <a:xfrm flipV="1">
            <a:off x="595813" y="4495800"/>
            <a:ext cx="966287" cy="801898"/>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7" name="Straight Arrow Connector 36"/>
          <p:cNvCxnSpPr>
            <a:endCxn id="27" idx="2"/>
          </p:cNvCxnSpPr>
          <p:nvPr/>
        </p:nvCxnSpPr>
        <p:spPr>
          <a:xfrm flipH="1" flipV="1">
            <a:off x="244893" y="3377762"/>
            <a:ext cx="1431508" cy="1867382"/>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8" name="Straight Arrow Connector 37"/>
          <p:cNvCxnSpPr>
            <a:endCxn id="24" idx="4"/>
          </p:cNvCxnSpPr>
          <p:nvPr/>
        </p:nvCxnSpPr>
        <p:spPr>
          <a:xfrm flipV="1">
            <a:off x="1687455" y="4635052"/>
            <a:ext cx="623968" cy="635888"/>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7" name="Straight Arrow Connector 46"/>
          <p:cNvCxnSpPr>
            <a:endCxn id="21" idx="6"/>
          </p:cNvCxnSpPr>
          <p:nvPr/>
        </p:nvCxnSpPr>
        <p:spPr>
          <a:xfrm flipV="1">
            <a:off x="2808346" y="2933700"/>
            <a:ext cx="238340" cy="2338202"/>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8" name="Straight Arrow Connector 47"/>
          <p:cNvCxnSpPr>
            <a:endCxn id="24" idx="4"/>
          </p:cNvCxnSpPr>
          <p:nvPr/>
        </p:nvCxnSpPr>
        <p:spPr>
          <a:xfrm flipH="1" flipV="1">
            <a:off x="2311423" y="4635052"/>
            <a:ext cx="507977" cy="662646"/>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3" name="Straight Arrow Connector 52"/>
          <p:cNvCxnSpPr>
            <a:endCxn id="30" idx="4"/>
          </p:cNvCxnSpPr>
          <p:nvPr/>
        </p:nvCxnSpPr>
        <p:spPr>
          <a:xfrm flipH="1" flipV="1">
            <a:off x="1562100" y="4495800"/>
            <a:ext cx="1246246" cy="775140"/>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9" name="Straight Arrow Connector 58"/>
          <p:cNvCxnSpPr>
            <a:stCxn id="15" idx="0"/>
          </p:cNvCxnSpPr>
          <p:nvPr/>
        </p:nvCxnSpPr>
        <p:spPr>
          <a:xfrm flipH="1" flipV="1">
            <a:off x="3046686" y="3962400"/>
            <a:ext cx="615358" cy="1316904"/>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6" name="Straight Arrow Connector 65"/>
          <p:cNvCxnSpPr>
            <a:endCxn id="24" idx="6"/>
          </p:cNvCxnSpPr>
          <p:nvPr/>
        </p:nvCxnSpPr>
        <p:spPr>
          <a:xfrm flipH="1" flipV="1">
            <a:off x="3048000" y="3846853"/>
            <a:ext cx="609600" cy="648947"/>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0" name="Straight Arrow Connector 69"/>
          <p:cNvCxnSpPr>
            <a:endCxn id="30" idx="6"/>
          </p:cNvCxnSpPr>
          <p:nvPr/>
        </p:nvCxnSpPr>
        <p:spPr>
          <a:xfrm flipH="1" flipV="1">
            <a:off x="2514600" y="4229100"/>
            <a:ext cx="1143000" cy="279927"/>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3" name="Straight Arrow Connector 72"/>
          <p:cNvCxnSpPr>
            <a:endCxn id="24" idx="6"/>
          </p:cNvCxnSpPr>
          <p:nvPr/>
        </p:nvCxnSpPr>
        <p:spPr>
          <a:xfrm flipH="1">
            <a:off x="3048000" y="3220665"/>
            <a:ext cx="614044" cy="626188"/>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6" name="Straight Arrow Connector 75"/>
          <p:cNvCxnSpPr>
            <a:endCxn id="21" idx="6"/>
          </p:cNvCxnSpPr>
          <p:nvPr/>
        </p:nvCxnSpPr>
        <p:spPr>
          <a:xfrm flipH="1" flipV="1">
            <a:off x="3046686" y="2933700"/>
            <a:ext cx="615358" cy="286965"/>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9" name="Straight Arrow Connector 78"/>
          <p:cNvCxnSpPr>
            <a:endCxn id="27" idx="6"/>
          </p:cNvCxnSpPr>
          <p:nvPr/>
        </p:nvCxnSpPr>
        <p:spPr>
          <a:xfrm flipH="1">
            <a:off x="2149893" y="3220665"/>
            <a:ext cx="1507707" cy="157097"/>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2" name="Content Placeholder 2"/>
          <p:cNvSpPr>
            <a:spLocks noGrp="1"/>
          </p:cNvSpPr>
          <p:nvPr>
            <p:ph sz="half" idx="11"/>
          </p:nvPr>
        </p:nvSpPr>
        <p:spPr>
          <a:xfrm>
            <a:off x="4648200" y="1905000"/>
            <a:ext cx="4191000" cy="4572000"/>
          </a:xfrm>
        </p:spPr>
        <p:txBody>
          <a:bodyPr/>
          <a:lstStyle/>
          <a:p>
            <a:r>
              <a:rPr lang="de-DE" dirty="0"/>
              <a:t>Some actions have already been addressed within some of the WGCV Subgroups</a:t>
            </a:r>
          </a:p>
          <a:p>
            <a:r>
              <a:rPr lang="de-DE" dirty="0"/>
              <a:t>Fully addressing the actions will benefit from collaborative efforts</a:t>
            </a:r>
          </a:p>
          <a:p>
            <a:endParaRPr lang="de-DE" dirty="0"/>
          </a:p>
          <a:p>
            <a:pPr lvl="1"/>
            <a:endParaRPr lang="de-DE" dirty="0"/>
          </a:p>
        </p:txBody>
      </p:sp>
    </p:spTree>
    <p:extLst>
      <p:ext uri="{BB962C8B-B14F-4D97-AF65-F5344CB8AC3E}">
        <p14:creationId xmlns:p14="http://schemas.microsoft.com/office/powerpoint/2010/main" val="69105313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a:t>What could this look like?  Carbon Action #34 as an example</a:t>
            </a:r>
          </a:p>
        </p:txBody>
      </p:sp>
      <p:sp>
        <p:nvSpPr>
          <p:cNvPr id="3" name="Content Placeholder 2"/>
          <p:cNvSpPr>
            <a:spLocks noGrp="1"/>
          </p:cNvSpPr>
          <p:nvPr>
            <p:ph sz="half" idx="11"/>
          </p:nvPr>
        </p:nvSpPr>
        <p:spPr>
          <a:xfrm>
            <a:off x="152400" y="1905000"/>
            <a:ext cx="8839200" cy="4572000"/>
          </a:xfrm>
        </p:spPr>
        <p:txBody>
          <a:bodyPr/>
          <a:lstStyle/>
          <a:p>
            <a:r>
              <a:rPr lang="en-US" b="1" dirty="0"/>
              <a:t>CA-34: </a:t>
            </a:r>
            <a:r>
              <a:rPr lang="en-US" dirty="0"/>
              <a:t>Individual CEOS Agencies producing the same (or similar) carbon data products will cooperate to ensure that their products are compared to the other relevant products and, if technically feasible, ensure efforts are made so that their products can be used quantitatively with these other products.</a:t>
            </a:r>
          </a:p>
          <a:p>
            <a:r>
              <a:rPr lang="en-US" b="1" dirty="0"/>
              <a:t>Comment: </a:t>
            </a:r>
            <a:r>
              <a:rPr lang="en-US" dirty="0"/>
              <a:t>The recommendation shall be transferred so that CEOS agencies make use of common protocols, definitions of compatible products, etc.. There is a compatibility related to AI-22, AI-26 and AI-29 with guidelines and definitions. Those shall be also allocated at CEOS entities as WGCV for level 1 but also for level 2 at WGCV and VCs in order to ensure overall compatibility with other/additional products and to avoid a duplication of definitions and so on.  This is consistent with other actions.</a:t>
            </a:r>
          </a:p>
        </p:txBody>
      </p:sp>
    </p:spTree>
    <p:extLst>
      <p:ext uri="{BB962C8B-B14F-4D97-AF65-F5344CB8AC3E}">
        <p14:creationId xmlns:p14="http://schemas.microsoft.com/office/powerpoint/2010/main" val="166373334"/>
      </p:ext>
    </p:extLst>
  </p:cSld>
  <p:clrMapOvr>
    <a:masterClrMapping/>
  </p:clrMapOvr>
  <p:transition spd="med"/>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5471</TotalTime>
  <Words>2802</Words>
  <Application>Microsoft Macintosh PowerPoint</Application>
  <PresentationFormat>On-screen Show (4:3)</PresentationFormat>
  <Paragraphs>247</Paragraphs>
  <Slides>37</Slides>
  <Notes>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37</vt:i4>
      </vt:variant>
    </vt:vector>
  </HeadingPairs>
  <TitlesOfParts>
    <vt:vector size="51" baseType="lpstr">
      <vt:lpstr>Arial Bold</vt:lpstr>
      <vt:lpstr>Avenir Roman</vt:lpstr>
      <vt:lpstr>Calibri</vt:lpstr>
      <vt:lpstr>Century Gothic</vt:lpstr>
      <vt:lpstr>Droid Serif</vt:lpstr>
      <vt:lpstr>Frutiger 45 Light</vt:lpstr>
      <vt:lpstr>Helvetica</vt:lpstr>
      <vt:lpstr>Proxima Nova Regular</vt:lpstr>
      <vt:lpstr>Symbol</vt:lpstr>
      <vt:lpstr>Times</vt:lpstr>
      <vt:lpstr>Times New Roman</vt:lpstr>
      <vt:lpstr>Wingdings</vt:lpstr>
      <vt:lpstr>Arial</vt:lpstr>
      <vt:lpstr>Default</vt:lpstr>
      <vt:lpstr>Carbon Initiative – WGCV/IVOS role and status of carbon action items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Microsoft Office User</cp:lastModifiedBy>
  <cp:revision>122</cp:revision>
  <dcterms:modified xsi:type="dcterms:W3CDTF">2016-07-20T00:45:01Z</dcterms:modified>
</cp:coreProperties>
</file>