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0" r:id="rId4"/>
    <p:sldId id="281" r:id="rId5"/>
    <p:sldId id="282" r:id="rId6"/>
    <p:sldId id="284" r:id="rId7"/>
    <p:sldId id="285" r:id="rId8"/>
    <p:sldId id="286" r:id="rId9"/>
    <p:sldId id="283" r:id="rId10"/>
    <p:sldId id="287" r:id="rId11"/>
    <p:sldId id="288" r:id="rId12"/>
    <p:sldId id="289" r:id="rId13"/>
    <p:sldId id="290" r:id="rId14"/>
    <p:sldId id="291" r:id="rId15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99"/>
    <a:srgbClr val="0033CC"/>
    <a:srgbClr val="00B6F1"/>
    <a:srgbClr val="0099CC"/>
    <a:srgbClr val="33CCFF"/>
    <a:srgbClr val="0066FF"/>
    <a:srgbClr val="BDEAFC"/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-188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F524C-67B5-41F1-8D39-81CC084681EF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61F65496-B86B-4C8A-9700-B97A7C0A9BC9}">
      <dgm:prSet phldrT="[Text]"/>
      <dgm:spPr/>
      <dgm:t>
        <a:bodyPr/>
        <a:lstStyle/>
        <a:p>
          <a:r>
            <a:rPr lang="en-GB" dirty="0" smtClean="0"/>
            <a:t>Operational radiance</a:t>
          </a:r>
          <a:endParaRPr lang="en-GB" dirty="0"/>
        </a:p>
      </dgm:t>
    </dgm:pt>
    <dgm:pt modelId="{B12259A1-2679-465F-BC19-1084926A02AB}" type="parTrans" cxnId="{3DFE88DE-77F0-4131-812D-2F04D3902AF5}">
      <dgm:prSet/>
      <dgm:spPr/>
      <dgm:t>
        <a:bodyPr/>
        <a:lstStyle/>
        <a:p>
          <a:endParaRPr lang="en-GB"/>
        </a:p>
      </dgm:t>
    </dgm:pt>
    <dgm:pt modelId="{EBDDCF25-E62D-4B42-AD52-D0A01189217C}" type="sibTrans" cxnId="{3DFE88DE-77F0-4131-812D-2F04D3902AF5}">
      <dgm:prSet/>
      <dgm:spPr/>
      <dgm:t>
        <a:bodyPr/>
        <a:lstStyle/>
        <a:p>
          <a:endParaRPr lang="en-GB"/>
        </a:p>
      </dgm:t>
    </dgm:pt>
    <dgm:pt modelId="{42C2F0C0-1292-4BBB-8BCC-445AC7CEC448}">
      <dgm:prSet phldrT="[Text]"/>
      <dgm:spPr/>
      <dgm:t>
        <a:bodyPr/>
        <a:lstStyle/>
        <a:p>
          <a:r>
            <a:rPr lang="en-GB" dirty="0" smtClean="0"/>
            <a:t>Use match-ups to determine biases</a:t>
          </a:r>
          <a:endParaRPr lang="en-GB" dirty="0"/>
        </a:p>
      </dgm:t>
    </dgm:pt>
    <dgm:pt modelId="{F49C5E93-6A28-4331-A9DE-38BAEEED499F}" type="parTrans" cxnId="{8D600B55-4470-4279-9F4C-B6EEA0646D06}">
      <dgm:prSet/>
      <dgm:spPr/>
      <dgm:t>
        <a:bodyPr/>
        <a:lstStyle/>
        <a:p>
          <a:endParaRPr lang="en-GB"/>
        </a:p>
      </dgm:t>
    </dgm:pt>
    <dgm:pt modelId="{49CE3CAE-8D54-48BC-9CD6-C18241B8CD05}" type="sibTrans" cxnId="{8D600B55-4470-4279-9F4C-B6EEA0646D06}">
      <dgm:prSet/>
      <dgm:spPr/>
      <dgm:t>
        <a:bodyPr/>
        <a:lstStyle/>
        <a:p>
          <a:endParaRPr lang="en-GB"/>
        </a:p>
      </dgm:t>
    </dgm:pt>
    <dgm:pt modelId="{4AB75DB2-EF01-4528-8B1A-EDB950B4ABAC}">
      <dgm:prSet phldrT="[Text]"/>
      <dgm:spPr/>
      <dgm:t>
        <a:bodyPr/>
        <a:lstStyle/>
        <a:p>
          <a:r>
            <a:rPr lang="en-GB" dirty="0" smtClean="0"/>
            <a:t>Add a bias correction to operational radiance</a:t>
          </a:r>
          <a:endParaRPr lang="en-GB" dirty="0"/>
        </a:p>
      </dgm:t>
    </dgm:pt>
    <dgm:pt modelId="{40D4578A-59B1-4095-921E-A91AB7BF239C}" type="parTrans" cxnId="{0B7E6337-263D-4030-BE45-C37AD611ACE0}">
      <dgm:prSet/>
      <dgm:spPr/>
      <dgm:t>
        <a:bodyPr/>
        <a:lstStyle/>
        <a:p>
          <a:endParaRPr lang="en-GB"/>
        </a:p>
      </dgm:t>
    </dgm:pt>
    <dgm:pt modelId="{DA844D83-D6CF-4AF3-BDD1-85DADF546C9E}" type="sibTrans" cxnId="{0B7E6337-263D-4030-BE45-C37AD611ACE0}">
      <dgm:prSet/>
      <dgm:spPr/>
      <dgm:t>
        <a:bodyPr/>
        <a:lstStyle/>
        <a:p>
          <a:endParaRPr lang="en-GB"/>
        </a:p>
      </dgm:t>
    </dgm:pt>
    <dgm:pt modelId="{CBF5F36E-1D86-4A9A-A11A-321375A6AB8D}" type="pres">
      <dgm:prSet presAssocID="{B76F524C-67B5-41F1-8D39-81CC084681EF}" presName="linearFlow" presStyleCnt="0">
        <dgm:presLayoutVars>
          <dgm:resizeHandles val="exact"/>
        </dgm:presLayoutVars>
      </dgm:prSet>
      <dgm:spPr/>
    </dgm:pt>
    <dgm:pt modelId="{A316F412-9805-4E0F-BFB8-FE4B2D94D271}" type="pres">
      <dgm:prSet presAssocID="{61F65496-B86B-4C8A-9700-B97A7C0A9B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CE5C09-D3EB-4C29-AE33-44DEEE5E88AD}" type="pres">
      <dgm:prSet presAssocID="{EBDDCF25-E62D-4B42-AD52-D0A01189217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D3569AEF-5998-4CD8-8B92-EAA60E1A9D1D}" type="pres">
      <dgm:prSet presAssocID="{EBDDCF25-E62D-4B42-AD52-D0A01189217C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017E30B1-5305-4E51-849B-184CCA8382EC}" type="pres">
      <dgm:prSet presAssocID="{42C2F0C0-1292-4BBB-8BCC-445AC7CEC4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67782-E216-4882-B390-DBF1714F8191}" type="pres">
      <dgm:prSet presAssocID="{49CE3CAE-8D54-48BC-9CD6-C18241B8CD0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BB868375-51CF-458E-8FAE-01E5B7CA0D32}" type="pres">
      <dgm:prSet presAssocID="{49CE3CAE-8D54-48BC-9CD6-C18241B8CD05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9DB48196-E894-482E-A880-35C7DE40B2B6}" type="pres">
      <dgm:prSet presAssocID="{4AB75DB2-EF01-4528-8B1A-EDB950B4AB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6CCF71A-9BDF-4B70-807B-DB5DDE7C1C47}" type="presOf" srcId="{EBDDCF25-E62D-4B42-AD52-D0A01189217C}" destId="{D3569AEF-5998-4CD8-8B92-EAA60E1A9D1D}" srcOrd="1" destOrd="0" presId="urn:microsoft.com/office/officeart/2005/8/layout/process2"/>
    <dgm:cxn modelId="{B38088CE-E776-464A-8E6E-5B81D110A644}" type="presOf" srcId="{EBDDCF25-E62D-4B42-AD52-D0A01189217C}" destId="{52CE5C09-D3EB-4C29-AE33-44DEEE5E88AD}" srcOrd="0" destOrd="0" presId="urn:microsoft.com/office/officeart/2005/8/layout/process2"/>
    <dgm:cxn modelId="{3DFE88DE-77F0-4131-812D-2F04D3902AF5}" srcId="{B76F524C-67B5-41F1-8D39-81CC084681EF}" destId="{61F65496-B86B-4C8A-9700-B97A7C0A9BC9}" srcOrd="0" destOrd="0" parTransId="{B12259A1-2679-465F-BC19-1084926A02AB}" sibTransId="{EBDDCF25-E62D-4B42-AD52-D0A01189217C}"/>
    <dgm:cxn modelId="{8D600B55-4470-4279-9F4C-B6EEA0646D06}" srcId="{B76F524C-67B5-41F1-8D39-81CC084681EF}" destId="{42C2F0C0-1292-4BBB-8BCC-445AC7CEC448}" srcOrd="1" destOrd="0" parTransId="{F49C5E93-6A28-4331-A9DE-38BAEEED499F}" sibTransId="{49CE3CAE-8D54-48BC-9CD6-C18241B8CD05}"/>
    <dgm:cxn modelId="{EE286BF5-0ABF-491E-9C27-8DFCD5896154}" type="presOf" srcId="{B76F524C-67B5-41F1-8D39-81CC084681EF}" destId="{CBF5F36E-1D86-4A9A-A11A-321375A6AB8D}" srcOrd="0" destOrd="0" presId="urn:microsoft.com/office/officeart/2005/8/layout/process2"/>
    <dgm:cxn modelId="{0B7E6337-263D-4030-BE45-C37AD611ACE0}" srcId="{B76F524C-67B5-41F1-8D39-81CC084681EF}" destId="{4AB75DB2-EF01-4528-8B1A-EDB950B4ABAC}" srcOrd="2" destOrd="0" parTransId="{40D4578A-59B1-4095-921E-A91AB7BF239C}" sibTransId="{DA844D83-D6CF-4AF3-BDD1-85DADF546C9E}"/>
    <dgm:cxn modelId="{073CAB83-336D-47B5-8358-6E85757C2108}" type="presOf" srcId="{4AB75DB2-EF01-4528-8B1A-EDB950B4ABAC}" destId="{9DB48196-E894-482E-A880-35C7DE40B2B6}" srcOrd="0" destOrd="0" presId="urn:microsoft.com/office/officeart/2005/8/layout/process2"/>
    <dgm:cxn modelId="{1676AABF-334E-4ADE-AF91-4351E907B695}" type="presOf" srcId="{42C2F0C0-1292-4BBB-8BCC-445AC7CEC448}" destId="{017E30B1-5305-4E51-849B-184CCA8382EC}" srcOrd="0" destOrd="0" presId="urn:microsoft.com/office/officeart/2005/8/layout/process2"/>
    <dgm:cxn modelId="{DC323432-8781-4A37-A069-D19A6C9DC793}" type="presOf" srcId="{49CE3CAE-8D54-48BC-9CD6-C18241B8CD05}" destId="{BB868375-51CF-458E-8FAE-01E5B7CA0D32}" srcOrd="1" destOrd="0" presId="urn:microsoft.com/office/officeart/2005/8/layout/process2"/>
    <dgm:cxn modelId="{98F1AF42-3FE4-4260-835E-86634FA2861B}" type="presOf" srcId="{61F65496-B86B-4C8A-9700-B97A7C0A9BC9}" destId="{A316F412-9805-4E0F-BFB8-FE4B2D94D271}" srcOrd="0" destOrd="0" presId="urn:microsoft.com/office/officeart/2005/8/layout/process2"/>
    <dgm:cxn modelId="{30A8010A-B1A5-4BEA-9ADD-3A8E3155FC39}" type="presOf" srcId="{49CE3CAE-8D54-48BC-9CD6-C18241B8CD05}" destId="{7C867782-E216-4882-B390-DBF1714F8191}" srcOrd="0" destOrd="0" presId="urn:microsoft.com/office/officeart/2005/8/layout/process2"/>
    <dgm:cxn modelId="{1CFAE925-4490-4AAE-B349-726139C98D08}" type="presParOf" srcId="{CBF5F36E-1D86-4A9A-A11A-321375A6AB8D}" destId="{A316F412-9805-4E0F-BFB8-FE4B2D94D271}" srcOrd="0" destOrd="0" presId="urn:microsoft.com/office/officeart/2005/8/layout/process2"/>
    <dgm:cxn modelId="{84415DA2-ADBE-489D-8812-85DE99DE071D}" type="presParOf" srcId="{CBF5F36E-1D86-4A9A-A11A-321375A6AB8D}" destId="{52CE5C09-D3EB-4C29-AE33-44DEEE5E88AD}" srcOrd="1" destOrd="0" presId="urn:microsoft.com/office/officeart/2005/8/layout/process2"/>
    <dgm:cxn modelId="{DEF286BB-EE52-4E5B-8172-391DC7A8CB7F}" type="presParOf" srcId="{52CE5C09-D3EB-4C29-AE33-44DEEE5E88AD}" destId="{D3569AEF-5998-4CD8-8B92-EAA60E1A9D1D}" srcOrd="0" destOrd="0" presId="urn:microsoft.com/office/officeart/2005/8/layout/process2"/>
    <dgm:cxn modelId="{AC69BF0D-E797-4F80-83A1-AA3B32F8F867}" type="presParOf" srcId="{CBF5F36E-1D86-4A9A-A11A-321375A6AB8D}" destId="{017E30B1-5305-4E51-849B-184CCA8382EC}" srcOrd="2" destOrd="0" presId="urn:microsoft.com/office/officeart/2005/8/layout/process2"/>
    <dgm:cxn modelId="{66362C14-73FA-4877-8F12-02526FBE08BE}" type="presParOf" srcId="{CBF5F36E-1D86-4A9A-A11A-321375A6AB8D}" destId="{7C867782-E216-4882-B390-DBF1714F8191}" srcOrd="3" destOrd="0" presId="urn:microsoft.com/office/officeart/2005/8/layout/process2"/>
    <dgm:cxn modelId="{E39692E8-037D-4029-B1B6-20F29608EA74}" type="presParOf" srcId="{7C867782-E216-4882-B390-DBF1714F8191}" destId="{BB868375-51CF-458E-8FAE-01E5B7CA0D32}" srcOrd="0" destOrd="0" presId="urn:microsoft.com/office/officeart/2005/8/layout/process2"/>
    <dgm:cxn modelId="{99FA06C5-6674-4B5A-85D4-7BD4DAC1C9CA}" type="presParOf" srcId="{CBF5F36E-1D86-4A9A-A11A-321375A6AB8D}" destId="{9DB48196-E894-482E-A880-35C7DE40B2B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F524C-67B5-41F1-8D39-81CC084681EF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</dgm:pt>
    <dgm:pt modelId="{61F65496-B86B-4C8A-9700-B97A7C0A9BC9}">
      <dgm:prSet phldrT="[Text]"/>
      <dgm:spPr/>
      <dgm:t>
        <a:bodyPr/>
        <a:lstStyle/>
        <a:p>
          <a:r>
            <a:rPr lang="en-GB" dirty="0" smtClean="0"/>
            <a:t>RAW DATA &amp; reference radiance</a:t>
          </a:r>
          <a:endParaRPr lang="en-GB" dirty="0"/>
        </a:p>
      </dgm:t>
    </dgm:pt>
    <dgm:pt modelId="{B12259A1-2679-465F-BC19-1084926A02AB}" type="parTrans" cxnId="{3DFE88DE-77F0-4131-812D-2F04D3902AF5}">
      <dgm:prSet/>
      <dgm:spPr/>
      <dgm:t>
        <a:bodyPr/>
        <a:lstStyle/>
        <a:p>
          <a:endParaRPr lang="en-GB"/>
        </a:p>
      </dgm:t>
    </dgm:pt>
    <dgm:pt modelId="{EBDDCF25-E62D-4B42-AD52-D0A01189217C}" type="sibTrans" cxnId="{3DFE88DE-77F0-4131-812D-2F04D3902AF5}">
      <dgm:prSet/>
      <dgm:spPr/>
      <dgm:t>
        <a:bodyPr/>
        <a:lstStyle/>
        <a:p>
          <a:endParaRPr lang="en-GB"/>
        </a:p>
      </dgm:t>
    </dgm:pt>
    <dgm:pt modelId="{42C2F0C0-1292-4BBB-8BCC-445AC7CEC448}">
      <dgm:prSet phldrT="[Text]"/>
      <dgm:spPr/>
      <dgm:t>
        <a:bodyPr/>
        <a:lstStyle/>
        <a:p>
          <a:r>
            <a:rPr lang="en-GB" dirty="0" smtClean="0"/>
            <a:t>Use match-ups to determine measurement equation parameters</a:t>
          </a:r>
          <a:endParaRPr lang="en-GB" dirty="0"/>
        </a:p>
      </dgm:t>
    </dgm:pt>
    <dgm:pt modelId="{F49C5E93-6A28-4331-A9DE-38BAEEED499F}" type="parTrans" cxnId="{8D600B55-4470-4279-9F4C-B6EEA0646D06}">
      <dgm:prSet/>
      <dgm:spPr/>
      <dgm:t>
        <a:bodyPr/>
        <a:lstStyle/>
        <a:p>
          <a:endParaRPr lang="en-GB"/>
        </a:p>
      </dgm:t>
    </dgm:pt>
    <dgm:pt modelId="{49CE3CAE-8D54-48BC-9CD6-C18241B8CD05}" type="sibTrans" cxnId="{8D600B55-4470-4279-9F4C-B6EEA0646D06}">
      <dgm:prSet/>
      <dgm:spPr/>
      <dgm:t>
        <a:bodyPr/>
        <a:lstStyle/>
        <a:p>
          <a:endParaRPr lang="en-GB"/>
        </a:p>
      </dgm:t>
    </dgm:pt>
    <dgm:pt modelId="{4AB75DB2-EF01-4528-8B1A-EDB950B4ABAC}">
      <dgm:prSet phldrT="[Text]"/>
      <dgm:spPr/>
      <dgm:t>
        <a:bodyPr/>
        <a:lstStyle/>
        <a:p>
          <a:r>
            <a:rPr lang="en-GB" dirty="0" smtClean="0"/>
            <a:t>Recalculate radiance from RAW data</a:t>
          </a:r>
          <a:endParaRPr lang="en-GB" dirty="0"/>
        </a:p>
      </dgm:t>
    </dgm:pt>
    <dgm:pt modelId="{40D4578A-59B1-4095-921E-A91AB7BF239C}" type="parTrans" cxnId="{0B7E6337-263D-4030-BE45-C37AD611ACE0}">
      <dgm:prSet/>
      <dgm:spPr/>
      <dgm:t>
        <a:bodyPr/>
        <a:lstStyle/>
        <a:p>
          <a:endParaRPr lang="en-GB"/>
        </a:p>
      </dgm:t>
    </dgm:pt>
    <dgm:pt modelId="{DA844D83-D6CF-4AF3-BDD1-85DADF546C9E}" type="sibTrans" cxnId="{0B7E6337-263D-4030-BE45-C37AD611ACE0}">
      <dgm:prSet/>
      <dgm:spPr/>
      <dgm:t>
        <a:bodyPr/>
        <a:lstStyle/>
        <a:p>
          <a:endParaRPr lang="en-GB"/>
        </a:p>
      </dgm:t>
    </dgm:pt>
    <dgm:pt modelId="{CBF5F36E-1D86-4A9A-A11A-321375A6AB8D}" type="pres">
      <dgm:prSet presAssocID="{B76F524C-67B5-41F1-8D39-81CC084681EF}" presName="linearFlow" presStyleCnt="0">
        <dgm:presLayoutVars>
          <dgm:resizeHandles val="exact"/>
        </dgm:presLayoutVars>
      </dgm:prSet>
      <dgm:spPr/>
    </dgm:pt>
    <dgm:pt modelId="{A316F412-9805-4E0F-BFB8-FE4B2D94D271}" type="pres">
      <dgm:prSet presAssocID="{61F65496-B86B-4C8A-9700-B97A7C0A9B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CE5C09-D3EB-4C29-AE33-44DEEE5E88AD}" type="pres">
      <dgm:prSet presAssocID="{EBDDCF25-E62D-4B42-AD52-D0A01189217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D3569AEF-5998-4CD8-8B92-EAA60E1A9D1D}" type="pres">
      <dgm:prSet presAssocID="{EBDDCF25-E62D-4B42-AD52-D0A01189217C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017E30B1-5305-4E51-849B-184CCA8382EC}" type="pres">
      <dgm:prSet presAssocID="{42C2F0C0-1292-4BBB-8BCC-445AC7CEC4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67782-E216-4882-B390-DBF1714F8191}" type="pres">
      <dgm:prSet presAssocID="{49CE3CAE-8D54-48BC-9CD6-C18241B8CD0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BB868375-51CF-458E-8FAE-01E5B7CA0D32}" type="pres">
      <dgm:prSet presAssocID="{49CE3CAE-8D54-48BC-9CD6-C18241B8CD05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9DB48196-E894-482E-A880-35C7DE40B2B6}" type="pres">
      <dgm:prSet presAssocID="{4AB75DB2-EF01-4528-8B1A-EDB950B4AB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600B55-4470-4279-9F4C-B6EEA0646D06}" srcId="{B76F524C-67B5-41F1-8D39-81CC084681EF}" destId="{42C2F0C0-1292-4BBB-8BCC-445AC7CEC448}" srcOrd="1" destOrd="0" parTransId="{F49C5E93-6A28-4331-A9DE-38BAEEED499F}" sibTransId="{49CE3CAE-8D54-48BC-9CD6-C18241B8CD05}"/>
    <dgm:cxn modelId="{C21B6D90-3388-4D8D-A2DC-BEF064E24C48}" type="presOf" srcId="{B76F524C-67B5-41F1-8D39-81CC084681EF}" destId="{CBF5F36E-1D86-4A9A-A11A-321375A6AB8D}" srcOrd="0" destOrd="0" presId="urn:microsoft.com/office/officeart/2005/8/layout/process2"/>
    <dgm:cxn modelId="{A7271C49-3E09-4B6C-8018-370023106494}" type="presOf" srcId="{42C2F0C0-1292-4BBB-8BCC-445AC7CEC448}" destId="{017E30B1-5305-4E51-849B-184CCA8382EC}" srcOrd="0" destOrd="0" presId="urn:microsoft.com/office/officeart/2005/8/layout/process2"/>
    <dgm:cxn modelId="{81F0878E-0BD2-44DC-BCC2-66D305307EB6}" type="presOf" srcId="{49CE3CAE-8D54-48BC-9CD6-C18241B8CD05}" destId="{BB868375-51CF-458E-8FAE-01E5B7CA0D32}" srcOrd="1" destOrd="0" presId="urn:microsoft.com/office/officeart/2005/8/layout/process2"/>
    <dgm:cxn modelId="{3DFE88DE-77F0-4131-812D-2F04D3902AF5}" srcId="{B76F524C-67B5-41F1-8D39-81CC084681EF}" destId="{61F65496-B86B-4C8A-9700-B97A7C0A9BC9}" srcOrd="0" destOrd="0" parTransId="{B12259A1-2679-465F-BC19-1084926A02AB}" sibTransId="{EBDDCF25-E62D-4B42-AD52-D0A01189217C}"/>
    <dgm:cxn modelId="{0C3B180C-AA54-4D03-B8F8-57532894CA62}" type="presOf" srcId="{EBDDCF25-E62D-4B42-AD52-D0A01189217C}" destId="{D3569AEF-5998-4CD8-8B92-EAA60E1A9D1D}" srcOrd="1" destOrd="0" presId="urn:microsoft.com/office/officeart/2005/8/layout/process2"/>
    <dgm:cxn modelId="{24C331CA-0ACE-41D5-A8CD-4B831B08BBAB}" type="presOf" srcId="{49CE3CAE-8D54-48BC-9CD6-C18241B8CD05}" destId="{7C867782-E216-4882-B390-DBF1714F8191}" srcOrd="0" destOrd="0" presId="urn:microsoft.com/office/officeart/2005/8/layout/process2"/>
    <dgm:cxn modelId="{C3BA89C0-667E-4BD6-B914-8B9771CD9C7B}" type="presOf" srcId="{EBDDCF25-E62D-4B42-AD52-D0A01189217C}" destId="{52CE5C09-D3EB-4C29-AE33-44DEEE5E88AD}" srcOrd="0" destOrd="0" presId="urn:microsoft.com/office/officeart/2005/8/layout/process2"/>
    <dgm:cxn modelId="{0B7E6337-263D-4030-BE45-C37AD611ACE0}" srcId="{B76F524C-67B5-41F1-8D39-81CC084681EF}" destId="{4AB75DB2-EF01-4528-8B1A-EDB950B4ABAC}" srcOrd="2" destOrd="0" parTransId="{40D4578A-59B1-4095-921E-A91AB7BF239C}" sibTransId="{DA844D83-D6CF-4AF3-BDD1-85DADF546C9E}"/>
    <dgm:cxn modelId="{58994324-36B8-430C-A867-B085EA30BE50}" type="presOf" srcId="{4AB75DB2-EF01-4528-8B1A-EDB950B4ABAC}" destId="{9DB48196-E894-482E-A880-35C7DE40B2B6}" srcOrd="0" destOrd="0" presId="urn:microsoft.com/office/officeart/2005/8/layout/process2"/>
    <dgm:cxn modelId="{F8955FF1-9B69-4D88-9C46-4029BC074F51}" type="presOf" srcId="{61F65496-B86B-4C8A-9700-B97A7C0A9BC9}" destId="{A316F412-9805-4E0F-BFB8-FE4B2D94D271}" srcOrd="0" destOrd="0" presId="urn:microsoft.com/office/officeart/2005/8/layout/process2"/>
    <dgm:cxn modelId="{184ED3CF-C415-4732-A26F-EC0DB248A9D3}" type="presParOf" srcId="{CBF5F36E-1D86-4A9A-A11A-321375A6AB8D}" destId="{A316F412-9805-4E0F-BFB8-FE4B2D94D271}" srcOrd="0" destOrd="0" presId="urn:microsoft.com/office/officeart/2005/8/layout/process2"/>
    <dgm:cxn modelId="{D5A1B416-E804-4B12-BD2B-579C374E4E42}" type="presParOf" srcId="{CBF5F36E-1D86-4A9A-A11A-321375A6AB8D}" destId="{52CE5C09-D3EB-4C29-AE33-44DEEE5E88AD}" srcOrd="1" destOrd="0" presId="urn:microsoft.com/office/officeart/2005/8/layout/process2"/>
    <dgm:cxn modelId="{311E6AE7-A705-4FCA-A8A0-CF1F7ADD363F}" type="presParOf" srcId="{52CE5C09-D3EB-4C29-AE33-44DEEE5E88AD}" destId="{D3569AEF-5998-4CD8-8B92-EAA60E1A9D1D}" srcOrd="0" destOrd="0" presId="urn:microsoft.com/office/officeart/2005/8/layout/process2"/>
    <dgm:cxn modelId="{775C42EA-A48F-41F9-BF34-BFB94751D219}" type="presParOf" srcId="{CBF5F36E-1D86-4A9A-A11A-321375A6AB8D}" destId="{017E30B1-5305-4E51-849B-184CCA8382EC}" srcOrd="2" destOrd="0" presId="urn:microsoft.com/office/officeart/2005/8/layout/process2"/>
    <dgm:cxn modelId="{422B9AB5-7D21-4CAE-9FFC-1698B8BB8508}" type="presParOf" srcId="{CBF5F36E-1D86-4A9A-A11A-321375A6AB8D}" destId="{7C867782-E216-4882-B390-DBF1714F8191}" srcOrd="3" destOrd="0" presId="urn:microsoft.com/office/officeart/2005/8/layout/process2"/>
    <dgm:cxn modelId="{1CBB74BD-426A-4D1D-A481-1A346395DFA4}" type="presParOf" srcId="{7C867782-E216-4882-B390-DBF1714F8191}" destId="{BB868375-51CF-458E-8FAE-01E5B7CA0D32}" srcOrd="0" destOrd="0" presId="urn:microsoft.com/office/officeart/2005/8/layout/process2"/>
    <dgm:cxn modelId="{24E92ECD-9A6F-49A1-8630-C3C1A5A5B4B5}" type="presParOf" srcId="{CBF5F36E-1D86-4A9A-A11A-321375A6AB8D}" destId="{9DB48196-E894-482E-A880-35C7DE40B2B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6F412-9805-4E0F-BFB8-FE4B2D94D271}">
      <dsp:nvSpPr>
        <dsp:cNvPr id="0" name=""/>
        <dsp:cNvSpPr/>
      </dsp:nvSpPr>
      <dsp:spPr>
        <a:xfrm>
          <a:off x="680713" y="0"/>
          <a:ext cx="219226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Operational radiance</a:t>
          </a:r>
          <a:endParaRPr lang="en-GB" sz="1800" kern="1200" dirty="0"/>
        </a:p>
      </dsp:txBody>
      <dsp:txXfrm>
        <a:off x="713853" y="33140"/>
        <a:ext cx="2125983" cy="1065210"/>
      </dsp:txXfrm>
    </dsp:sp>
    <dsp:sp modelId="{52CE5C09-D3EB-4C29-AE33-44DEEE5E88AD}">
      <dsp:nvSpPr>
        <dsp:cNvPr id="0" name=""/>
        <dsp:cNvSpPr/>
      </dsp:nvSpPr>
      <dsp:spPr>
        <a:xfrm rot="5400000">
          <a:off x="1564690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1624094" y="1202209"/>
        <a:ext cx="305502" cy="297016"/>
      </dsp:txXfrm>
    </dsp:sp>
    <dsp:sp modelId="{017E30B1-5305-4E51-849B-184CCA8382EC}">
      <dsp:nvSpPr>
        <dsp:cNvPr id="0" name=""/>
        <dsp:cNvSpPr/>
      </dsp:nvSpPr>
      <dsp:spPr>
        <a:xfrm>
          <a:off x="680713" y="1697236"/>
          <a:ext cx="219226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 match-ups to determine biases</a:t>
          </a:r>
          <a:endParaRPr lang="en-GB" sz="1800" kern="1200" dirty="0"/>
        </a:p>
      </dsp:txBody>
      <dsp:txXfrm>
        <a:off x="713853" y="1730376"/>
        <a:ext cx="2125983" cy="1065210"/>
      </dsp:txXfrm>
    </dsp:sp>
    <dsp:sp modelId="{7C867782-E216-4882-B390-DBF1714F8191}">
      <dsp:nvSpPr>
        <dsp:cNvPr id="0" name=""/>
        <dsp:cNvSpPr/>
      </dsp:nvSpPr>
      <dsp:spPr>
        <a:xfrm rot="5400000">
          <a:off x="1564690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1624094" y="2899445"/>
        <a:ext cx="305502" cy="297016"/>
      </dsp:txXfrm>
    </dsp:sp>
    <dsp:sp modelId="{9DB48196-E894-482E-A880-35C7DE40B2B6}">
      <dsp:nvSpPr>
        <dsp:cNvPr id="0" name=""/>
        <dsp:cNvSpPr/>
      </dsp:nvSpPr>
      <dsp:spPr>
        <a:xfrm>
          <a:off x="680713" y="3394472"/>
          <a:ext cx="219226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Add a bias correction to operational radiance</a:t>
          </a:r>
          <a:endParaRPr lang="en-GB" sz="1800" kern="1200" dirty="0"/>
        </a:p>
      </dsp:txBody>
      <dsp:txXfrm>
        <a:off x="713853" y="3427612"/>
        <a:ext cx="2125983" cy="106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6F412-9805-4E0F-BFB8-FE4B2D94D271}">
      <dsp:nvSpPr>
        <dsp:cNvPr id="0" name=""/>
        <dsp:cNvSpPr/>
      </dsp:nvSpPr>
      <dsp:spPr>
        <a:xfrm>
          <a:off x="486238" y="0"/>
          <a:ext cx="2581213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RAW DATA &amp; reference radiance</a:t>
          </a:r>
          <a:endParaRPr lang="en-GB" sz="1800" kern="1200" dirty="0"/>
        </a:p>
      </dsp:txBody>
      <dsp:txXfrm>
        <a:off x="519378" y="33140"/>
        <a:ext cx="2514933" cy="1065210"/>
      </dsp:txXfrm>
    </dsp:sp>
    <dsp:sp modelId="{52CE5C09-D3EB-4C29-AE33-44DEEE5E88AD}">
      <dsp:nvSpPr>
        <dsp:cNvPr id="0" name=""/>
        <dsp:cNvSpPr/>
      </dsp:nvSpPr>
      <dsp:spPr>
        <a:xfrm rot="5400000">
          <a:off x="1564690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1624094" y="1202209"/>
        <a:ext cx="305502" cy="297016"/>
      </dsp:txXfrm>
    </dsp:sp>
    <dsp:sp modelId="{017E30B1-5305-4E51-849B-184CCA8382EC}">
      <dsp:nvSpPr>
        <dsp:cNvPr id="0" name=""/>
        <dsp:cNvSpPr/>
      </dsp:nvSpPr>
      <dsp:spPr>
        <a:xfrm>
          <a:off x="486238" y="1697236"/>
          <a:ext cx="2581213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 match-ups to determine measurement equation parameters</a:t>
          </a:r>
          <a:endParaRPr lang="en-GB" sz="1800" kern="1200" dirty="0"/>
        </a:p>
      </dsp:txBody>
      <dsp:txXfrm>
        <a:off x="519378" y="1730376"/>
        <a:ext cx="2514933" cy="1065210"/>
      </dsp:txXfrm>
    </dsp:sp>
    <dsp:sp modelId="{7C867782-E216-4882-B390-DBF1714F8191}">
      <dsp:nvSpPr>
        <dsp:cNvPr id="0" name=""/>
        <dsp:cNvSpPr/>
      </dsp:nvSpPr>
      <dsp:spPr>
        <a:xfrm rot="5400000">
          <a:off x="1564690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1624094" y="2899445"/>
        <a:ext cx="305502" cy="297016"/>
      </dsp:txXfrm>
    </dsp:sp>
    <dsp:sp modelId="{9DB48196-E894-482E-A880-35C7DE40B2B6}">
      <dsp:nvSpPr>
        <dsp:cNvPr id="0" name=""/>
        <dsp:cNvSpPr/>
      </dsp:nvSpPr>
      <dsp:spPr>
        <a:xfrm>
          <a:off x="486238" y="3394472"/>
          <a:ext cx="2581213" cy="1131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Recalculate radiance from RAW data</a:t>
          </a:r>
          <a:endParaRPr lang="en-GB" sz="1800" kern="1200" dirty="0"/>
        </a:p>
      </dsp:txBody>
      <dsp:txXfrm>
        <a:off x="519378" y="3427612"/>
        <a:ext cx="2514933" cy="106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714C2921-C3ED-4C63-BD4A-E7FCBE337E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2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0177F49-1118-4726-9B5B-F371E86483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51076-B6A8-4D22-9CD5-BD79370FD302}" type="slidenum">
              <a:rPr lang="en-GB"/>
              <a:pPr/>
              <a:t>1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026FA-97D1-3048-A9B3-3F0C8C9F9E4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Rectangle 1035"/>
          <p:cNvSpPr>
            <a:spLocks noChangeArrowheads="1"/>
          </p:cNvSpPr>
          <p:nvPr/>
        </p:nvSpPr>
        <p:spPr bwMode="auto">
          <a:xfrm>
            <a:off x="0" y="1872000"/>
            <a:ext cx="9144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02" name="Rectangle 10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04" name="Rectangle 10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E9A51D-9992-4D08-A618-920192890E5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19" descr="T:\COMMS\Repro and Graphic Services\Graphic Design\LOGOS\NPLCCM\Jpeg Files\NPLCCM Logo Blue 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604800"/>
            <a:ext cx="350852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5652120" y="4836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35450808"/>
              </p:ext>
            </p:extLst>
          </p:nvPr>
        </p:nvGraphicFramePr>
        <p:xfrm>
          <a:off x="5652120" y="483674"/>
          <a:ext cx="3143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20038095" imgH="4723810" progId="Paint.Picture">
                  <p:embed/>
                </p:oleObj>
              </mc:Choice>
              <mc:Fallback>
                <p:oleObj name="Bitmap Image" r:id="rId4" imgW="20038095" imgH="47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83674"/>
                        <a:ext cx="31432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6901A-C780-4C6F-A98B-490CCFC99E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3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3048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7FCA-D9E4-4554-A45A-08E6861B87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5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AYFERENCE_V4_BLEU_SUR_BLAN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406" y="5629391"/>
            <a:ext cx="1973624" cy="653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0250"/>
            <a:ext cx="7772400" cy="1470025"/>
          </a:xfrm>
        </p:spPr>
        <p:txBody>
          <a:bodyPr/>
          <a:lstStyle>
            <a:lvl1pPr>
              <a:defRPr b="0" i="0">
                <a:latin typeface="Superclarendon Bold"/>
                <a:cs typeface="Superclarendon Bold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999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FF"/>
                </a:solidFill>
                <a:latin typeface="Superclarendon Regular"/>
                <a:cs typeface="Superclarendon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 descr="FIDUCEO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715" y="109403"/>
            <a:ext cx="2571370" cy="1028548"/>
          </a:xfrm>
          <a:prstGeom prst="rect">
            <a:avLst/>
          </a:prstGeom>
        </p:spPr>
      </p:pic>
      <p:pic>
        <p:nvPicPr>
          <p:cNvPr id="8" name="Picture 4" descr="C:\Users\paula.newton\AppData\Local\Microsoft\Windows\Temporary Internet Files\Content.Outlook\I7FPAF7Y\shutterstock_18327952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12" y="261765"/>
            <a:ext cx="1058347" cy="7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305073" y="281155"/>
            <a:ext cx="526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black"/>
                </a:solidFill>
                <a:latin typeface="Superclarendon Regular"/>
                <a:ea typeface="+mn-ea"/>
                <a:cs typeface="Superclarendon Regular"/>
              </a:rPr>
              <a:t>FIDUCEO has received funding from the European Union’s Horizon 2020 Programme for Research and Innovation, under Grant Agreement no. 638822</a:t>
            </a:r>
            <a:endParaRPr lang="en-GB" sz="1200" dirty="0">
              <a:solidFill>
                <a:prstClr val="black"/>
              </a:solidFill>
              <a:latin typeface="Superclarendon Regular"/>
              <a:ea typeface="+mn-ea"/>
              <a:cs typeface="Superclarendon Regular"/>
            </a:endParaRPr>
          </a:p>
        </p:txBody>
      </p:sp>
      <p:pic>
        <p:nvPicPr>
          <p:cNvPr id="10" name="Picture 9" descr="UReading.jpe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66" y="5370476"/>
            <a:ext cx="1626345" cy="569220"/>
          </a:xfrm>
          <a:prstGeom prst="rect">
            <a:avLst/>
          </a:prstGeom>
        </p:spPr>
      </p:pic>
      <p:pic>
        <p:nvPicPr>
          <p:cNvPr id="11" name="Picture 10" descr="EUMETSAT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608" y="5271266"/>
            <a:ext cx="2084648" cy="515699"/>
          </a:xfrm>
          <a:prstGeom prst="rect">
            <a:avLst/>
          </a:prstGeom>
        </p:spPr>
      </p:pic>
      <p:pic>
        <p:nvPicPr>
          <p:cNvPr id="12" name="Picture 11" descr="assimila-logo.gif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427" y="5341902"/>
            <a:ext cx="1844533" cy="741600"/>
          </a:xfrm>
          <a:prstGeom prst="rect">
            <a:avLst/>
          </a:prstGeom>
        </p:spPr>
      </p:pic>
      <p:pic>
        <p:nvPicPr>
          <p:cNvPr id="14" name="Picture 13" descr="STFCLargeColour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64" y="6283115"/>
            <a:ext cx="2032017" cy="440769"/>
          </a:xfrm>
          <a:prstGeom prst="rect">
            <a:avLst/>
          </a:prstGeom>
        </p:spPr>
      </p:pic>
      <p:pic>
        <p:nvPicPr>
          <p:cNvPr id="15" name="Picture 14" descr="DLR.jpe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690" y="6033814"/>
            <a:ext cx="784553" cy="653794"/>
          </a:xfrm>
          <a:prstGeom prst="rect">
            <a:avLst/>
          </a:prstGeom>
        </p:spPr>
      </p:pic>
      <p:pic>
        <p:nvPicPr>
          <p:cNvPr id="16" name="Picture 15" descr="IPMA_Logo_Large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57" y="6011445"/>
            <a:ext cx="1298166" cy="665845"/>
          </a:xfrm>
          <a:prstGeom prst="rect">
            <a:avLst/>
          </a:prstGeom>
        </p:spPr>
      </p:pic>
      <p:pic>
        <p:nvPicPr>
          <p:cNvPr id="18" name="Picture 17" descr="ULeicester-logo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548" y="6204370"/>
            <a:ext cx="1986653" cy="472920"/>
          </a:xfrm>
          <a:prstGeom prst="rect">
            <a:avLst/>
          </a:prstGeom>
        </p:spPr>
      </p:pic>
      <p:pic>
        <p:nvPicPr>
          <p:cNvPr id="19" name="Picture 18" descr="Unihamburg-logo.svg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67" y="6033813"/>
            <a:ext cx="644106" cy="64347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5731977" y="5282218"/>
            <a:ext cx="148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i="1" dirty="0" err="1" smtClean="0">
                <a:solidFill>
                  <a:srgbClr val="0000FF"/>
                </a:solidFill>
                <a:latin typeface="Avenir Black"/>
                <a:ea typeface="+mn-ea"/>
                <a:cs typeface="Avenir Black"/>
              </a:rPr>
              <a:t>Fast</a:t>
            </a:r>
            <a:r>
              <a:rPr lang="en-GB" dirty="0" err="1" smtClean="0">
                <a:solidFill>
                  <a:prstClr val="black"/>
                </a:solidFill>
                <a:latin typeface="Avenir Black"/>
                <a:ea typeface="+mn-ea"/>
                <a:cs typeface="Avenir Black"/>
              </a:rPr>
              <a:t>Opt</a:t>
            </a:r>
            <a:endParaRPr lang="en-GB" i="1" dirty="0">
              <a:solidFill>
                <a:srgbClr val="0000FF"/>
              </a:solidFill>
              <a:latin typeface="Avenir Black"/>
              <a:ea typeface="+mn-ea"/>
              <a:cs typeface="Avenir Black"/>
            </a:endParaRPr>
          </a:p>
        </p:txBody>
      </p:sp>
      <p:pic>
        <p:nvPicPr>
          <p:cNvPr id="21" name="Picture 20" descr="BC-GmbH-Logo_big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078" y="6117601"/>
            <a:ext cx="1098804" cy="559689"/>
          </a:xfrm>
          <a:prstGeom prst="rect">
            <a:avLst/>
          </a:prstGeom>
        </p:spPr>
      </p:pic>
      <p:pic>
        <p:nvPicPr>
          <p:cNvPr id="1026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068" y="5333651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93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uperclarendon Regular"/>
                <a:cs typeface="Superclarendon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3417" y="6356350"/>
            <a:ext cx="1030042" cy="365125"/>
          </a:xfrm>
        </p:spPr>
        <p:txBody>
          <a:bodyPr/>
          <a:lstStyle/>
          <a:p>
            <a:fld id="{38A589B3-087D-4646-BD54-4230FBFFB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Name of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764" y="6356350"/>
            <a:ext cx="843431" cy="365125"/>
          </a:xfrm>
        </p:spPr>
        <p:txBody>
          <a:bodyPr/>
          <a:lstStyle/>
          <a:p>
            <a:fld id="{8CB125E5-BE07-504F-8302-E7C0E63EF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421" y="6088459"/>
            <a:ext cx="1852664" cy="741066"/>
          </a:xfrm>
          <a:prstGeom prst="rect">
            <a:avLst/>
          </a:prstGeom>
        </p:spPr>
      </p:pic>
      <p:pic>
        <p:nvPicPr>
          <p:cNvPr id="9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78" y="6178214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855262" cy="1143000"/>
          </a:xfrm>
        </p:spPr>
        <p:txBody>
          <a:bodyPr/>
          <a:lstStyle>
            <a:lvl1pPr>
              <a:defRPr b="0" i="0">
                <a:latin typeface="Superclarendon Regular"/>
                <a:cs typeface="Superclarendon Regular"/>
              </a:defRPr>
            </a:lvl1pPr>
          </a:lstStyle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292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715" y="5829452"/>
            <a:ext cx="2571370" cy="1028548"/>
          </a:xfrm>
          <a:prstGeom prst="rect">
            <a:avLst/>
          </a:prstGeom>
        </p:spPr>
      </p:pic>
      <p:pic>
        <p:nvPicPr>
          <p:cNvPr id="10" name="Picture 4" descr="C:\Users\paula.newton\AppData\Local\Microsoft\Windows\Temporary Internet Files\Content.Outlook\I7FPAF7Y\shutterstock_18327952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12" y="5981814"/>
            <a:ext cx="1058347" cy="7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305073" y="6001204"/>
            <a:ext cx="526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black"/>
                </a:solidFill>
                <a:latin typeface="Superclarendon Regular"/>
                <a:ea typeface="+mn-ea"/>
                <a:cs typeface="Superclarendon Regular"/>
              </a:rPr>
              <a:t>FIDUCEO has received funding from the European Union’s Horizon 2020 Programme for Research and Innovation, under Grant Agreement no. 638822</a:t>
            </a:r>
            <a:endParaRPr lang="en-GB" sz="1200" dirty="0">
              <a:solidFill>
                <a:prstClr val="black"/>
              </a:solidFill>
              <a:latin typeface="Superclarendon Regular"/>
              <a:ea typeface="+mn-ea"/>
              <a:cs typeface="Superclarendon Regular"/>
            </a:endParaRPr>
          </a:p>
        </p:txBody>
      </p:sp>
      <p:pic>
        <p:nvPicPr>
          <p:cNvPr id="13" name="Picture 12" descr="BC-GmbH-Logo_big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60" y="484823"/>
            <a:ext cx="1831340" cy="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0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751201" y="2888419"/>
            <a:ext cx="7743512" cy="123151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757" y="2779791"/>
            <a:ext cx="7772400" cy="1362075"/>
          </a:xfrm>
        </p:spPr>
        <p:txBody>
          <a:bodyPr anchor="b">
            <a:normAutofit/>
          </a:bodyPr>
          <a:lstStyle>
            <a:lvl1pPr algn="l">
              <a:defRPr sz="4000" b="0" i="0" cap="none">
                <a:latin typeface="Superclarendon Regular"/>
                <a:cs typeface="Superclarendon Regular"/>
              </a:defRPr>
            </a:lvl1pPr>
          </a:lstStyle>
          <a:p>
            <a:r>
              <a:rPr lang="en-GB" dirty="0" smtClean="0"/>
              <a:t>Section divider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757" y="4119937"/>
            <a:ext cx="7772400" cy="6054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793417" y="6356350"/>
            <a:ext cx="1030042" cy="365125"/>
          </a:xfrm>
        </p:spPr>
        <p:txBody>
          <a:bodyPr/>
          <a:lstStyle/>
          <a:p>
            <a:fld id="{38A589B3-087D-4646-BD54-4230FBFFB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Name of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764" y="6356350"/>
            <a:ext cx="843431" cy="365125"/>
          </a:xfrm>
        </p:spPr>
        <p:txBody>
          <a:bodyPr/>
          <a:lstStyle/>
          <a:p>
            <a:fld id="{8CB125E5-BE07-504F-8302-E7C0E63EF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421" y="6088459"/>
            <a:ext cx="1852664" cy="741066"/>
          </a:xfrm>
          <a:prstGeom prst="rect">
            <a:avLst/>
          </a:prstGeom>
        </p:spPr>
      </p:pic>
      <p:pic>
        <p:nvPicPr>
          <p:cNvPr id="11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60" y="6178214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0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uperclarendon Bold"/>
                <a:cs typeface="Superclarendon Bold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93417" y="6356350"/>
            <a:ext cx="1030042" cy="365125"/>
          </a:xfrm>
        </p:spPr>
        <p:txBody>
          <a:bodyPr/>
          <a:lstStyle/>
          <a:p>
            <a:fld id="{38A589B3-087D-4646-BD54-4230FBFFB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Name of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764" y="6356350"/>
            <a:ext cx="843431" cy="365125"/>
          </a:xfrm>
        </p:spPr>
        <p:txBody>
          <a:bodyPr/>
          <a:lstStyle/>
          <a:p>
            <a:fld id="{8CB125E5-BE07-504F-8302-E7C0E63EF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421" y="6088459"/>
            <a:ext cx="1852664" cy="741066"/>
          </a:xfrm>
          <a:prstGeom prst="rect">
            <a:avLst/>
          </a:prstGeom>
        </p:spPr>
      </p:pic>
      <p:pic>
        <p:nvPicPr>
          <p:cNvPr id="12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34" y="6178214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0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uperclarendon Bold"/>
                <a:cs typeface="Superclarendon Bold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Superclarendon Regular"/>
                <a:cs typeface="Superclarendon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Superclarendon Regular"/>
                <a:cs typeface="Superclarendon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793417" y="6356350"/>
            <a:ext cx="1030042" cy="365125"/>
          </a:xfrm>
        </p:spPr>
        <p:txBody>
          <a:bodyPr/>
          <a:lstStyle/>
          <a:p>
            <a:fld id="{38A589B3-087D-4646-BD54-4230FBFFB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Name of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764" y="6356350"/>
            <a:ext cx="843431" cy="365125"/>
          </a:xfrm>
        </p:spPr>
        <p:txBody>
          <a:bodyPr/>
          <a:lstStyle/>
          <a:p>
            <a:fld id="{8CB125E5-BE07-504F-8302-E7C0E63EF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421" y="6088459"/>
            <a:ext cx="1852664" cy="741066"/>
          </a:xfrm>
          <a:prstGeom prst="rect">
            <a:avLst/>
          </a:prstGeom>
        </p:spPr>
      </p:pic>
      <p:pic>
        <p:nvPicPr>
          <p:cNvPr id="14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34" y="6204370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0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3417" y="6356350"/>
            <a:ext cx="1030042" cy="365125"/>
          </a:xfrm>
        </p:spPr>
        <p:txBody>
          <a:bodyPr/>
          <a:lstStyle/>
          <a:p>
            <a:fld id="{38A589B3-087D-4646-BD54-4230FBFFB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Name of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764" y="6356350"/>
            <a:ext cx="843431" cy="365125"/>
          </a:xfrm>
        </p:spPr>
        <p:txBody>
          <a:bodyPr/>
          <a:lstStyle/>
          <a:p>
            <a:fld id="{8CB125E5-BE07-504F-8302-E7C0E63EF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421" y="6088459"/>
            <a:ext cx="1852664" cy="741066"/>
          </a:xfrm>
          <a:prstGeom prst="rect">
            <a:avLst/>
          </a:prstGeom>
        </p:spPr>
      </p:pic>
      <p:pic>
        <p:nvPicPr>
          <p:cNvPr id="10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34" y="6204370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56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0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F1018-AEA0-4DA7-9103-42FF7F5116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3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Superclarendon Black"/>
                <a:cs typeface="Superclarendon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793417" y="6356350"/>
            <a:ext cx="1030042" cy="365125"/>
          </a:xfrm>
        </p:spPr>
        <p:txBody>
          <a:bodyPr/>
          <a:lstStyle/>
          <a:p>
            <a:fld id="{38A589B3-087D-4646-BD54-4230FBFFB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Name of Meeting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1764" y="6356350"/>
            <a:ext cx="843431" cy="365125"/>
          </a:xfrm>
        </p:spPr>
        <p:txBody>
          <a:bodyPr/>
          <a:lstStyle/>
          <a:p>
            <a:fld id="{8CB125E5-BE07-504F-8302-E7C0E63EF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FIDUCEO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421" y="6088459"/>
            <a:ext cx="1852664" cy="741066"/>
          </a:xfrm>
          <a:prstGeom prst="rect">
            <a:avLst/>
          </a:prstGeom>
        </p:spPr>
      </p:pic>
      <p:pic>
        <p:nvPicPr>
          <p:cNvPr id="12" name="Picture 2" descr="\\fpsvr2\users3$\erh\Documents\008 NPL General\NPL Logo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34" y="6204370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8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62CC-9593-4A1B-AEDF-A720165CDC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61124-7AD8-46D2-B8C4-1B5A1BC977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8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9B5F-D979-4729-8276-F32F073392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6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3124F-491F-4C6C-9D89-3D4742CD19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1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FA63-3E4B-471C-B4C2-DCD9BEFAB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0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B19FE-488F-4B27-870F-2D4601E21F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8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00B53-B7A3-43E6-A8A6-1FF1384059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39EA6E-0E03-4C1C-8083-FF4A514ED6A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52669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Second level</a:t>
            </a:r>
          </a:p>
          <a:p>
            <a:pPr lvl="0"/>
            <a:r>
              <a:rPr lang="en-GB" dirty="0" smtClean="0"/>
              <a:t>Third level</a:t>
            </a:r>
          </a:p>
          <a:p>
            <a:pPr lvl="0"/>
            <a:r>
              <a:rPr lang="en-GB" dirty="0" smtClean="0"/>
              <a:t>Fourth level</a:t>
            </a:r>
          </a:p>
          <a:p>
            <a:pPr lvl="0"/>
            <a:r>
              <a:rPr lang="en-GB" dirty="0" smtClean="0"/>
              <a:t>	- bullet point one</a:t>
            </a:r>
          </a:p>
        </p:txBody>
      </p:sp>
      <p:pic>
        <p:nvPicPr>
          <p:cNvPr id="1043" name="Picture 19" descr="T:\COMMS\Repro and Graphic Services\Graphic Design\LOGOS\NPLCCM\Jpeg Files\NPLCCM Logo Blue RG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00" y="259200"/>
            <a:ext cx="2952328" cy="6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c"/>
          <p:cNvSpPr txBox="1"/>
          <p:nvPr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/>
          <p:cNvSpPr txBox="1"/>
          <p:nvPr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8A589B3-087D-4646-BD54-4230FBFFBD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CB125E5-BE07-504F-8302-E7C0E63EF8E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765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://www.bipm.org/en/publications/guid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duceo.eu/vocabula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3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GB" dirty="0" smtClean="0">
                <a:solidFill>
                  <a:schemeClr val="bg1"/>
                </a:solidFill>
              </a:rPr>
              <a:t>Vocabulary and terms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/>
              <a:t>Emma Woolliams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Calibration and validation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Calibration, recalibration, </a:t>
            </a:r>
            <a:r>
              <a:rPr lang="en-GB" dirty="0" err="1" smtClean="0">
                <a:solidFill>
                  <a:schemeClr val="accent5"/>
                </a:solidFill>
              </a:rPr>
              <a:t>intercalibration</a:t>
            </a:r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smtClean="0">
                <a:solidFill>
                  <a:schemeClr val="accent5"/>
                </a:solidFill>
              </a:rPr>
              <a:t>Vicarious calibration, harmonisation, homogenisation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Sensor bias correction, interoperable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Validation, product validation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Radiometric calibration, geometric calibration</a:t>
            </a:r>
          </a:p>
          <a:p>
            <a:endParaRPr lang="en-GB" dirty="0">
              <a:solidFill>
                <a:schemeClr val="accent5"/>
              </a:solidFill>
            </a:endParaRPr>
          </a:p>
          <a:p>
            <a:r>
              <a:rPr lang="en-GB" dirty="0" smtClean="0">
                <a:solidFill>
                  <a:schemeClr val="accent5"/>
                </a:solidFill>
              </a:rPr>
              <a:t>SNO, match-up,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In situ measurement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PICS, RadCalNet, DCC, Rayleigh, … </a:t>
            </a:r>
          </a:p>
        </p:txBody>
      </p:sp>
    </p:spTree>
    <p:extLst>
      <p:ext uri="{BB962C8B-B14F-4D97-AF65-F5344CB8AC3E}">
        <p14:creationId xmlns:p14="http://schemas.microsoft.com/office/powerpoint/2010/main" val="311751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Satellite data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Level 1, Level 2, Level 3, …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Swath, image, scanline, 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Geo-rectification, geo-location, geo-referenced, projection, gridding, </a:t>
            </a:r>
            <a:r>
              <a:rPr lang="en-GB" dirty="0" err="1" smtClean="0">
                <a:solidFill>
                  <a:schemeClr val="accent6"/>
                </a:solidFill>
              </a:rPr>
              <a:t>regridding</a:t>
            </a:r>
            <a:endParaRPr lang="en-GB" dirty="0" smtClean="0">
              <a:solidFill>
                <a:schemeClr val="accent6"/>
              </a:solidFill>
            </a:endParaRPr>
          </a:p>
          <a:p>
            <a:r>
              <a:rPr lang="en-GB" dirty="0" smtClean="0">
                <a:solidFill>
                  <a:schemeClr val="accent6"/>
                </a:solidFill>
              </a:rPr>
              <a:t>Ground sampling distance, </a:t>
            </a:r>
            <a:endParaRPr lang="en-GB" dirty="0">
              <a:solidFill>
                <a:schemeClr val="accent6"/>
              </a:solidFill>
            </a:endParaRPr>
          </a:p>
          <a:p>
            <a:r>
              <a:rPr lang="en-GB" dirty="0" smtClean="0">
                <a:solidFill>
                  <a:schemeClr val="accent6"/>
                </a:solidFill>
              </a:rPr>
              <a:t>Fundamental Climate Data Record, Climate Data Record, Essential Climate Variable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Meta data, ancillary data, auxiliary data</a:t>
            </a:r>
          </a:p>
        </p:txBody>
      </p:sp>
    </p:spTree>
    <p:extLst>
      <p:ext uri="{BB962C8B-B14F-4D97-AF65-F5344CB8AC3E}">
        <p14:creationId xmlns:p14="http://schemas.microsoft.com/office/powerpoint/2010/main" val="137187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Geophysical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Representativeness, </a:t>
            </a:r>
            <a:r>
              <a:rPr lang="en-GB" dirty="0">
                <a:solidFill>
                  <a:schemeClr val="accent3"/>
                </a:solidFill>
              </a:rPr>
              <a:t>Point-to-area representativeness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Variance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Reproducibility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Scene normalisation</a:t>
            </a:r>
          </a:p>
        </p:txBody>
      </p:sp>
    </p:spTree>
    <p:extLst>
      <p:ext uri="{BB962C8B-B14F-4D97-AF65-F5344CB8AC3E}">
        <p14:creationId xmlns:p14="http://schemas.microsoft.com/office/powerpoint/2010/main" val="242771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Quality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Fiducial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Procedure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Process validation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ATBD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Quality, Quality Assurance, Quality Assessment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Quality control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Quality indicator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Documentary traceability</a:t>
            </a:r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Verification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6" y="4653136"/>
            <a:ext cx="3095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accent6"/>
                </a:solidFill>
                <a:latin typeface="Old English Text MT" panose="03040902040508030806" pitchFamily="66" charset="0"/>
              </a:rPr>
              <a:t>Error</a:t>
            </a:r>
            <a:endParaRPr lang="en-GB" sz="9600" dirty="0">
              <a:solidFill>
                <a:schemeClr val="accent6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862" y="1988840"/>
            <a:ext cx="3770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  <a:latin typeface="Algerian" panose="04020705040A02060702" pitchFamily="82" charset="0"/>
              </a:rPr>
              <a:t>i</a:t>
            </a:r>
            <a:r>
              <a:rPr lang="en-GB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 not</a:t>
            </a:r>
            <a:endParaRPr lang="en-GB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76508"/>
            <a:ext cx="55066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latin typeface="Bauhaus 93" panose="04030905020B02020C02" pitchFamily="82" charset="0"/>
              </a:rPr>
              <a:t>Uncertainty</a:t>
            </a:r>
            <a:endParaRPr lang="en-GB" sz="8000" dirty="0">
              <a:latin typeface="Bauhaus 93" panose="04030905020B02020C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4669" y="3312279"/>
            <a:ext cx="4740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accent3"/>
                </a:solidFill>
              </a:rPr>
              <a:t>the </a:t>
            </a:r>
            <a:r>
              <a:rPr lang="en-GB" sz="8800" dirty="0" smtClean="0">
                <a:solidFill>
                  <a:schemeClr val="accent3"/>
                </a:solidFill>
                <a:latin typeface="Jokerman" panose="04090605060D06020702" pitchFamily="82" charset="0"/>
              </a:rPr>
              <a:t>same</a:t>
            </a:r>
            <a:r>
              <a:rPr lang="en-GB" sz="4800" dirty="0" smtClean="0">
                <a:solidFill>
                  <a:schemeClr val="accent3"/>
                </a:solidFill>
              </a:rPr>
              <a:t> as</a:t>
            </a:r>
            <a:endParaRPr lang="en-GB" sz="4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Official 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http://www.bipm.org/en/publications/guides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6995120" cy="46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International Vocabulary of Metrology (VIM)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28999"/>
            <a:ext cx="663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By the Joint Committee for Guides in Metrology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9" y="3586436"/>
            <a:ext cx="7287642" cy="256258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57" y="1447800"/>
            <a:ext cx="1457528" cy="114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Unofficial vocabulary (projects)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www.fiduceo.eu/vocabulary</a:t>
            </a:r>
            <a:endParaRPr lang="en-GB" dirty="0" smtClean="0"/>
          </a:p>
          <a:p>
            <a:r>
              <a:rPr lang="en-GB" dirty="0" smtClean="0"/>
              <a:t>GAIA-CLIM and QA4ECV (see html file)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90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Harmonisation not </a:t>
            </a:r>
            <a:r>
              <a:rPr lang="en-GB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</a:rPr>
              <a:t>homogenisation</a:t>
            </a:r>
            <a:endParaRPr lang="en-GB" dirty="0">
              <a:ln>
                <a:solidFill>
                  <a:schemeClr val="tx1"/>
                </a:solidFill>
                <a:prstDash val="sysDash"/>
              </a:ln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85800" y="1940165"/>
            <a:ext cx="31173" cy="3601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5800" y="1827302"/>
            <a:ext cx="259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</a:rPr>
              <a:t>Band Integrated Radiance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1" y="5541336"/>
            <a:ext cx="74294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5541336"/>
            <a:ext cx="133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Calibri"/>
                <a:ea typeface="+mn-ea"/>
              </a:rPr>
              <a:t>Time (years)</a:t>
            </a:r>
            <a:endParaRPr lang="en-GB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94318" y="2795290"/>
            <a:ext cx="1309254" cy="332509"/>
          </a:xfrm>
          <a:custGeom>
            <a:avLst/>
            <a:gdLst>
              <a:gd name="connsiteX0" fmla="*/ 0 w 1309254"/>
              <a:gd name="connsiteY0" fmla="*/ 0 h 332509"/>
              <a:gd name="connsiteX1" fmla="*/ 280554 w 1309254"/>
              <a:gd name="connsiteY1" fmla="*/ 83127 h 332509"/>
              <a:gd name="connsiteX2" fmla="*/ 311727 w 1309254"/>
              <a:gd name="connsiteY2" fmla="*/ 62346 h 332509"/>
              <a:gd name="connsiteX3" fmla="*/ 540327 w 1309254"/>
              <a:gd name="connsiteY3" fmla="*/ 10391 h 332509"/>
              <a:gd name="connsiteX4" fmla="*/ 893618 w 1309254"/>
              <a:gd name="connsiteY4" fmla="*/ 83127 h 332509"/>
              <a:gd name="connsiteX5" fmla="*/ 1309254 w 1309254"/>
              <a:gd name="connsiteY5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9254" h="332509">
                <a:moveTo>
                  <a:pt x="0" y="0"/>
                </a:moveTo>
                <a:cubicBezTo>
                  <a:pt x="114300" y="36368"/>
                  <a:pt x="228600" y="72736"/>
                  <a:pt x="280554" y="83127"/>
                </a:cubicBezTo>
                <a:cubicBezTo>
                  <a:pt x="332509" y="93518"/>
                  <a:pt x="268432" y="74469"/>
                  <a:pt x="311727" y="62346"/>
                </a:cubicBezTo>
                <a:cubicBezTo>
                  <a:pt x="355022" y="50223"/>
                  <a:pt x="443345" y="6928"/>
                  <a:pt x="540327" y="10391"/>
                </a:cubicBezTo>
                <a:cubicBezTo>
                  <a:pt x="637309" y="13854"/>
                  <a:pt x="765464" y="29441"/>
                  <a:pt x="893618" y="83127"/>
                </a:cubicBezTo>
                <a:cubicBezTo>
                  <a:pt x="1021773" y="136813"/>
                  <a:pt x="1165513" y="234661"/>
                  <a:pt x="1309254" y="332509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9091" y="2532014"/>
            <a:ext cx="2078182" cy="648821"/>
            <a:chOff x="1049482" y="2275261"/>
            <a:chExt cx="2078182" cy="648821"/>
          </a:xfrm>
        </p:grpSpPr>
        <p:sp>
          <p:nvSpPr>
            <p:cNvPr id="10" name="Freeform 9"/>
            <p:cNvSpPr/>
            <p:nvPr/>
          </p:nvSpPr>
          <p:spPr>
            <a:xfrm>
              <a:off x="1059873" y="2539410"/>
              <a:ext cx="2067791" cy="384672"/>
            </a:xfrm>
            <a:custGeom>
              <a:avLst/>
              <a:gdLst>
                <a:gd name="connsiteX0" fmla="*/ 0 w 2067791"/>
                <a:gd name="connsiteY0" fmla="*/ 384672 h 384672"/>
                <a:gd name="connsiteX1" fmla="*/ 332509 w 2067791"/>
                <a:gd name="connsiteY1" fmla="*/ 156072 h 384672"/>
                <a:gd name="connsiteX2" fmla="*/ 955963 w 2067791"/>
                <a:gd name="connsiteY2" fmla="*/ 187244 h 384672"/>
                <a:gd name="connsiteX3" fmla="*/ 1205345 w 2067791"/>
                <a:gd name="connsiteY3" fmla="*/ 208 h 384672"/>
                <a:gd name="connsiteX4" fmla="*/ 1922318 w 2067791"/>
                <a:gd name="connsiteY4" fmla="*/ 228808 h 384672"/>
                <a:gd name="connsiteX5" fmla="*/ 2067791 w 2067791"/>
                <a:gd name="connsiteY5" fmla="*/ 259981 h 3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7791" h="384672">
                  <a:moveTo>
                    <a:pt x="0" y="384672"/>
                  </a:moveTo>
                  <a:cubicBezTo>
                    <a:pt x="86591" y="286824"/>
                    <a:pt x="173182" y="188977"/>
                    <a:pt x="332509" y="156072"/>
                  </a:cubicBezTo>
                  <a:cubicBezTo>
                    <a:pt x="491836" y="123167"/>
                    <a:pt x="810490" y="213221"/>
                    <a:pt x="955963" y="187244"/>
                  </a:cubicBezTo>
                  <a:cubicBezTo>
                    <a:pt x="1101436" y="161267"/>
                    <a:pt x="1044286" y="-6719"/>
                    <a:pt x="1205345" y="208"/>
                  </a:cubicBezTo>
                  <a:cubicBezTo>
                    <a:pt x="1366404" y="7135"/>
                    <a:pt x="1778577" y="185512"/>
                    <a:pt x="1922318" y="228808"/>
                  </a:cubicBezTo>
                  <a:cubicBezTo>
                    <a:pt x="2066059" y="272104"/>
                    <a:pt x="2066925" y="266042"/>
                    <a:pt x="2067791" y="25998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49482" y="2275261"/>
              <a:ext cx="2067791" cy="384672"/>
            </a:xfrm>
            <a:custGeom>
              <a:avLst/>
              <a:gdLst>
                <a:gd name="connsiteX0" fmla="*/ 0 w 2067791"/>
                <a:gd name="connsiteY0" fmla="*/ 384672 h 384672"/>
                <a:gd name="connsiteX1" fmla="*/ 332509 w 2067791"/>
                <a:gd name="connsiteY1" fmla="*/ 156072 h 384672"/>
                <a:gd name="connsiteX2" fmla="*/ 955963 w 2067791"/>
                <a:gd name="connsiteY2" fmla="*/ 187244 h 384672"/>
                <a:gd name="connsiteX3" fmla="*/ 1205345 w 2067791"/>
                <a:gd name="connsiteY3" fmla="*/ 208 h 384672"/>
                <a:gd name="connsiteX4" fmla="*/ 1922318 w 2067791"/>
                <a:gd name="connsiteY4" fmla="*/ 228808 h 384672"/>
                <a:gd name="connsiteX5" fmla="*/ 2067791 w 2067791"/>
                <a:gd name="connsiteY5" fmla="*/ 259981 h 38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7791" h="384672">
                  <a:moveTo>
                    <a:pt x="0" y="384672"/>
                  </a:moveTo>
                  <a:cubicBezTo>
                    <a:pt x="86591" y="286824"/>
                    <a:pt x="173182" y="188977"/>
                    <a:pt x="332509" y="156072"/>
                  </a:cubicBezTo>
                  <a:cubicBezTo>
                    <a:pt x="491836" y="123167"/>
                    <a:pt x="810490" y="213221"/>
                    <a:pt x="955963" y="187244"/>
                  </a:cubicBezTo>
                  <a:cubicBezTo>
                    <a:pt x="1101436" y="161267"/>
                    <a:pt x="1044286" y="-6719"/>
                    <a:pt x="1205345" y="208"/>
                  </a:cubicBezTo>
                  <a:cubicBezTo>
                    <a:pt x="1366404" y="7135"/>
                    <a:pt x="1778577" y="185512"/>
                    <a:pt x="1922318" y="228808"/>
                  </a:cubicBezTo>
                  <a:cubicBezTo>
                    <a:pt x="2066059" y="272104"/>
                    <a:pt x="2066925" y="266042"/>
                    <a:pt x="2067791" y="259981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28900" y="2610868"/>
            <a:ext cx="2389910" cy="1092128"/>
            <a:chOff x="2712026" y="2267560"/>
            <a:chExt cx="2389910" cy="1092128"/>
          </a:xfrm>
        </p:grpSpPr>
        <p:sp>
          <p:nvSpPr>
            <p:cNvPr id="13" name="Freeform 12"/>
            <p:cNvSpPr/>
            <p:nvPr/>
          </p:nvSpPr>
          <p:spPr>
            <a:xfrm>
              <a:off x="2712026" y="3016774"/>
              <a:ext cx="2389909" cy="342914"/>
            </a:xfrm>
            <a:custGeom>
              <a:avLst/>
              <a:gdLst>
                <a:gd name="connsiteX0" fmla="*/ 0 w 2389909"/>
                <a:gd name="connsiteY0" fmla="*/ 0 h 342914"/>
                <a:gd name="connsiteX1" fmla="*/ 675409 w 2389909"/>
                <a:gd name="connsiteY1" fmla="*/ 249382 h 342914"/>
                <a:gd name="connsiteX2" fmla="*/ 1018309 w 2389909"/>
                <a:gd name="connsiteY2" fmla="*/ 228600 h 342914"/>
                <a:gd name="connsiteX3" fmla="*/ 1569028 w 2389909"/>
                <a:gd name="connsiteY3" fmla="*/ 166255 h 342914"/>
                <a:gd name="connsiteX4" fmla="*/ 1839191 w 2389909"/>
                <a:gd name="connsiteY4" fmla="*/ 342900 h 342914"/>
                <a:gd name="connsiteX5" fmla="*/ 2389909 w 2389909"/>
                <a:gd name="connsiteY5" fmla="*/ 155864 h 342914"/>
                <a:gd name="connsiteX6" fmla="*/ 2389909 w 2389909"/>
                <a:gd name="connsiteY6" fmla="*/ 155864 h 3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909" h="342914">
                  <a:moveTo>
                    <a:pt x="0" y="0"/>
                  </a:moveTo>
                  <a:cubicBezTo>
                    <a:pt x="252845" y="105641"/>
                    <a:pt x="505691" y="211282"/>
                    <a:pt x="675409" y="249382"/>
                  </a:cubicBezTo>
                  <a:cubicBezTo>
                    <a:pt x="845127" y="287482"/>
                    <a:pt x="869373" y="242454"/>
                    <a:pt x="1018309" y="228600"/>
                  </a:cubicBezTo>
                  <a:cubicBezTo>
                    <a:pt x="1167245" y="214746"/>
                    <a:pt x="1432214" y="147205"/>
                    <a:pt x="1569028" y="166255"/>
                  </a:cubicBezTo>
                  <a:cubicBezTo>
                    <a:pt x="1705842" y="185305"/>
                    <a:pt x="1702378" y="344632"/>
                    <a:pt x="1839191" y="342900"/>
                  </a:cubicBezTo>
                  <a:cubicBezTo>
                    <a:pt x="1976005" y="341168"/>
                    <a:pt x="2389909" y="155864"/>
                    <a:pt x="2389909" y="155864"/>
                  </a:cubicBezTo>
                  <a:lnTo>
                    <a:pt x="2389909" y="155864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12027" y="2267560"/>
              <a:ext cx="2389909" cy="342914"/>
            </a:xfrm>
            <a:custGeom>
              <a:avLst/>
              <a:gdLst>
                <a:gd name="connsiteX0" fmla="*/ 0 w 2389909"/>
                <a:gd name="connsiteY0" fmla="*/ 0 h 342914"/>
                <a:gd name="connsiteX1" fmla="*/ 675409 w 2389909"/>
                <a:gd name="connsiteY1" fmla="*/ 249382 h 342914"/>
                <a:gd name="connsiteX2" fmla="*/ 1018309 w 2389909"/>
                <a:gd name="connsiteY2" fmla="*/ 228600 h 342914"/>
                <a:gd name="connsiteX3" fmla="*/ 1569028 w 2389909"/>
                <a:gd name="connsiteY3" fmla="*/ 166255 h 342914"/>
                <a:gd name="connsiteX4" fmla="*/ 1839191 w 2389909"/>
                <a:gd name="connsiteY4" fmla="*/ 342900 h 342914"/>
                <a:gd name="connsiteX5" fmla="*/ 2389909 w 2389909"/>
                <a:gd name="connsiteY5" fmla="*/ 155864 h 342914"/>
                <a:gd name="connsiteX6" fmla="*/ 2389909 w 2389909"/>
                <a:gd name="connsiteY6" fmla="*/ 155864 h 3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9909" h="342914">
                  <a:moveTo>
                    <a:pt x="0" y="0"/>
                  </a:moveTo>
                  <a:cubicBezTo>
                    <a:pt x="252845" y="105641"/>
                    <a:pt x="505691" y="211282"/>
                    <a:pt x="675409" y="249382"/>
                  </a:cubicBezTo>
                  <a:cubicBezTo>
                    <a:pt x="845127" y="287482"/>
                    <a:pt x="869373" y="242454"/>
                    <a:pt x="1018309" y="228600"/>
                  </a:cubicBezTo>
                  <a:cubicBezTo>
                    <a:pt x="1167245" y="214746"/>
                    <a:pt x="1432214" y="147205"/>
                    <a:pt x="1569028" y="166255"/>
                  </a:cubicBezTo>
                  <a:cubicBezTo>
                    <a:pt x="1705842" y="185305"/>
                    <a:pt x="1702378" y="344632"/>
                    <a:pt x="1839191" y="342900"/>
                  </a:cubicBezTo>
                  <a:cubicBezTo>
                    <a:pt x="1976005" y="341168"/>
                    <a:pt x="2389909" y="155864"/>
                    <a:pt x="2389909" y="155864"/>
                  </a:cubicBezTo>
                  <a:lnTo>
                    <a:pt x="2389909" y="155864"/>
                  </a:lnTo>
                </a:path>
              </a:pathLst>
            </a:cu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20045" y="2624836"/>
            <a:ext cx="2161310" cy="340907"/>
            <a:chOff x="4530436" y="2163445"/>
            <a:chExt cx="2161310" cy="340907"/>
          </a:xfrm>
        </p:grpSpPr>
        <p:sp>
          <p:nvSpPr>
            <p:cNvPr id="16" name="Freeform 15"/>
            <p:cNvSpPr/>
            <p:nvPr/>
          </p:nvSpPr>
          <p:spPr>
            <a:xfrm>
              <a:off x="4530436" y="2163445"/>
              <a:ext cx="2150919" cy="218636"/>
            </a:xfrm>
            <a:custGeom>
              <a:avLst/>
              <a:gdLst>
                <a:gd name="connsiteX0" fmla="*/ 0 w 2150919"/>
                <a:gd name="connsiteY0" fmla="*/ 218636 h 218636"/>
                <a:gd name="connsiteX1" fmla="*/ 290946 w 2150919"/>
                <a:gd name="connsiteY1" fmla="*/ 104336 h 218636"/>
                <a:gd name="connsiteX2" fmla="*/ 633846 w 2150919"/>
                <a:gd name="connsiteY2" fmla="*/ 426 h 218636"/>
                <a:gd name="connsiteX3" fmla="*/ 1184564 w 2150919"/>
                <a:gd name="connsiteY3" fmla="*/ 73163 h 218636"/>
                <a:gd name="connsiteX4" fmla="*/ 1381991 w 2150919"/>
                <a:gd name="connsiteY4" fmla="*/ 208245 h 218636"/>
                <a:gd name="connsiteX5" fmla="*/ 1662546 w 2150919"/>
                <a:gd name="connsiteY5" fmla="*/ 31599 h 218636"/>
                <a:gd name="connsiteX6" fmla="*/ 2130137 w 2150919"/>
                <a:gd name="connsiteY6" fmla="*/ 93945 h 218636"/>
                <a:gd name="connsiteX7" fmla="*/ 2130137 w 2150919"/>
                <a:gd name="connsiteY7" fmla="*/ 93945 h 218636"/>
                <a:gd name="connsiteX8" fmla="*/ 2150919 w 2150919"/>
                <a:gd name="connsiteY8" fmla="*/ 83554 h 21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919" h="218636">
                  <a:moveTo>
                    <a:pt x="0" y="218636"/>
                  </a:moveTo>
                  <a:cubicBezTo>
                    <a:pt x="92652" y="179670"/>
                    <a:pt x="185305" y="140704"/>
                    <a:pt x="290946" y="104336"/>
                  </a:cubicBezTo>
                  <a:cubicBezTo>
                    <a:pt x="396587" y="67968"/>
                    <a:pt x="484910" y="5621"/>
                    <a:pt x="633846" y="426"/>
                  </a:cubicBezTo>
                  <a:cubicBezTo>
                    <a:pt x="782782" y="-4769"/>
                    <a:pt x="1059873" y="38527"/>
                    <a:pt x="1184564" y="73163"/>
                  </a:cubicBezTo>
                  <a:cubicBezTo>
                    <a:pt x="1309255" y="107799"/>
                    <a:pt x="1302327" y="215172"/>
                    <a:pt x="1381991" y="208245"/>
                  </a:cubicBezTo>
                  <a:cubicBezTo>
                    <a:pt x="1461655" y="201318"/>
                    <a:pt x="1537855" y="50649"/>
                    <a:pt x="1662546" y="31599"/>
                  </a:cubicBezTo>
                  <a:cubicBezTo>
                    <a:pt x="1787237" y="12549"/>
                    <a:pt x="2130137" y="93945"/>
                    <a:pt x="2130137" y="93945"/>
                  </a:cubicBezTo>
                  <a:lnTo>
                    <a:pt x="2130137" y="93945"/>
                  </a:lnTo>
                  <a:lnTo>
                    <a:pt x="2150919" y="83554"/>
                  </a:lnTo>
                </a:path>
              </a:pathLst>
            </a:cu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40827" y="2285716"/>
              <a:ext cx="2150919" cy="218636"/>
            </a:xfrm>
            <a:custGeom>
              <a:avLst/>
              <a:gdLst>
                <a:gd name="connsiteX0" fmla="*/ 0 w 2150919"/>
                <a:gd name="connsiteY0" fmla="*/ 218636 h 218636"/>
                <a:gd name="connsiteX1" fmla="*/ 290946 w 2150919"/>
                <a:gd name="connsiteY1" fmla="*/ 104336 h 218636"/>
                <a:gd name="connsiteX2" fmla="*/ 633846 w 2150919"/>
                <a:gd name="connsiteY2" fmla="*/ 426 h 218636"/>
                <a:gd name="connsiteX3" fmla="*/ 1184564 w 2150919"/>
                <a:gd name="connsiteY3" fmla="*/ 73163 h 218636"/>
                <a:gd name="connsiteX4" fmla="*/ 1381991 w 2150919"/>
                <a:gd name="connsiteY4" fmla="*/ 208245 h 218636"/>
                <a:gd name="connsiteX5" fmla="*/ 1662546 w 2150919"/>
                <a:gd name="connsiteY5" fmla="*/ 31599 h 218636"/>
                <a:gd name="connsiteX6" fmla="*/ 2130137 w 2150919"/>
                <a:gd name="connsiteY6" fmla="*/ 93945 h 218636"/>
                <a:gd name="connsiteX7" fmla="*/ 2130137 w 2150919"/>
                <a:gd name="connsiteY7" fmla="*/ 93945 h 218636"/>
                <a:gd name="connsiteX8" fmla="*/ 2150919 w 2150919"/>
                <a:gd name="connsiteY8" fmla="*/ 83554 h 21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919" h="218636">
                  <a:moveTo>
                    <a:pt x="0" y="218636"/>
                  </a:moveTo>
                  <a:cubicBezTo>
                    <a:pt x="92652" y="179670"/>
                    <a:pt x="185305" y="140704"/>
                    <a:pt x="290946" y="104336"/>
                  </a:cubicBezTo>
                  <a:cubicBezTo>
                    <a:pt x="396587" y="67968"/>
                    <a:pt x="484910" y="5621"/>
                    <a:pt x="633846" y="426"/>
                  </a:cubicBezTo>
                  <a:cubicBezTo>
                    <a:pt x="782782" y="-4769"/>
                    <a:pt x="1059873" y="38527"/>
                    <a:pt x="1184564" y="73163"/>
                  </a:cubicBezTo>
                  <a:cubicBezTo>
                    <a:pt x="1309255" y="107799"/>
                    <a:pt x="1302327" y="215172"/>
                    <a:pt x="1381991" y="208245"/>
                  </a:cubicBezTo>
                  <a:cubicBezTo>
                    <a:pt x="1461655" y="201318"/>
                    <a:pt x="1537855" y="50649"/>
                    <a:pt x="1662546" y="31599"/>
                  </a:cubicBezTo>
                  <a:cubicBezTo>
                    <a:pt x="1787237" y="12549"/>
                    <a:pt x="2130137" y="93945"/>
                    <a:pt x="2130137" y="93945"/>
                  </a:cubicBezTo>
                  <a:lnTo>
                    <a:pt x="2130137" y="93945"/>
                  </a:lnTo>
                  <a:lnTo>
                    <a:pt x="2150919" y="83554"/>
                  </a:lnTo>
                </a:path>
              </a:pathLst>
            </a:custGeom>
            <a:ln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21" descr="http://journals.ametsoc.org/na101/home/literatum/publisher/ams/journals/content/atot/2009/15200426-26.5/2008jtecho636.1/production/images/large/i1520-0426-26-5-996-f07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0" b="50893"/>
          <a:stretch/>
        </p:blipFill>
        <p:spPr bwMode="auto">
          <a:xfrm>
            <a:off x="6091669" y="3563738"/>
            <a:ext cx="2484171" cy="17211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37607"/>
              </p:ext>
            </p:extLst>
          </p:nvPr>
        </p:nvGraphicFramePr>
        <p:xfrm>
          <a:off x="1655928" y="1135934"/>
          <a:ext cx="5832144" cy="673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2082600" imgH="241200" progId="Equation.DSMT4">
                  <p:embed/>
                </p:oleObj>
              </mc:Choice>
              <mc:Fallback>
                <p:oleObj name="Equation" r:id="rId5" imgW="2082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928" y="1135934"/>
                        <a:ext cx="5832144" cy="673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7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Bias correction and recalibration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355369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4412672" y="1600199"/>
          <a:ext cx="355369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18504"/>
              </p:ext>
            </p:extLst>
          </p:nvPr>
        </p:nvGraphicFramePr>
        <p:xfrm>
          <a:off x="239335" y="826041"/>
          <a:ext cx="8478982" cy="7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3" imgW="3085920" imgH="279360" progId="Equation.DSMT4">
                  <p:embed/>
                </p:oleObj>
              </mc:Choice>
              <mc:Fallback>
                <p:oleObj name="Equation" r:id="rId13" imgW="308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35" y="826041"/>
                        <a:ext cx="8478982" cy="764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9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correlation 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Random</a:t>
            </a:r>
          </a:p>
          <a:p>
            <a:r>
              <a:rPr lang="en-GB" dirty="0" smtClean="0"/>
              <a:t>Systematic</a:t>
            </a:r>
          </a:p>
          <a:p>
            <a:r>
              <a:rPr lang="en-GB" dirty="0" smtClean="0"/>
              <a:t>Structured random</a:t>
            </a:r>
          </a:p>
          <a:p>
            <a:r>
              <a:rPr lang="en-GB" dirty="0" smtClean="0"/>
              <a:t>Locally systematic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92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categories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9552" y="1447800"/>
            <a:ext cx="3384376" cy="1477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Metrology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46624" y="1447800"/>
            <a:ext cx="3384376" cy="147714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Calibration and validation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9552" y="3329372"/>
            <a:ext cx="3384376" cy="147714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Satellite data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46624" y="3314362"/>
            <a:ext cx="3384376" cy="147714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Geophysical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552" y="5210944"/>
            <a:ext cx="3384376" cy="147714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Quality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9428" y="5210944"/>
            <a:ext cx="3384376" cy="147714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Other?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873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(Metrological) Traceability, SI traceability</a:t>
            </a:r>
          </a:p>
          <a:p>
            <a:r>
              <a:rPr lang="en-GB" dirty="0" smtClean="0"/>
              <a:t>Measurement, measurand, measurement result, measured value</a:t>
            </a:r>
          </a:p>
          <a:p>
            <a:r>
              <a:rPr lang="en-GB" dirty="0" smtClean="0"/>
              <a:t>Uncertainty, error, effect, standard uncertainty, expanded uncertainty, bias, correction, accuracy, precision</a:t>
            </a:r>
          </a:p>
          <a:p>
            <a:r>
              <a:rPr lang="en-GB" dirty="0" smtClean="0"/>
              <a:t>Random / Systematic / Structured random </a:t>
            </a:r>
          </a:p>
          <a:p>
            <a:r>
              <a:rPr lang="en-GB" dirty="0" smtClean="0"/>
              <a:t>Traceability chain</a:t>
            </a:r>
          </a:p>
          <a:p>
            <a:r>
              <a:rPr lang="en-GB" dirty="0" smtClean="0"/>
              <a:t>Measurement equation, measurement model</a:t>
            </a:r>
            <a:endParaRPr lang="en-GB" dirty="0"/>
          </a:p>
          <a:p>
            <a:r>
              <a:rPr lang="en-GB" dirty="0" smtClean="0"/>
              <a:t>Fiducial, community reference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103743"/>
      </p:ext>
    </p:extLst>
  </p:cSld>
  <p:clrMapOvr>
    <a:masterClrMapping/>
  </p:clrMapOvr>
</p:sld>
</file>

<file path=ppt/theme/theme1.xml><?xml version="1.0" encoding="utf-8"?>
<a:theme xmlns:a="http://schemas.openxmlformats.org/drawingml/2006/main" name="NPLCCM Presentation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A0C1379-167B-4D8A-A562-8559BCF3A787}" vid="{FCEB5F7E-20B1-44A8-9DB6-A4216F824FF9}"/>
    </a:ext>
  </a:extLst>
</a:theme>
</file>

<file path=ppt/theme/theme2.xml><?xml version="1.0" encoding="utf-8"?>
<a:theme xmlns:a="http://schemas.openxmlformats.org/drawingml/2006/main" name="1_FIDUCEO-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rkshop slides.potx" id="{B3C37849-79B7-4472-815E-F8773EDD721C}" vid="{1B38874A-902E-4299-83A9-BF91746F702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MetEOC-CCM</Template>
  <TotalTime>61</TotalTime>
  <Words>295</Words>
  <Application>Microsoft Office PowerPoint</Application>
  <PresentationFormat>On-screen Show (4:3)</PresentationFormat>
  <Paragraphs>78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Algerian</vt:lpstr>
      <vt:lpstr>Arial</vt:lpstr>
      <vt:lpstr>Avenir Black</vt:lpstr>
      <vt:lpstr>Bauhaus 93</vt:lpstr>
      <vt:lpstr>Calibri</vt:lpstr>
      <vt:lpstr>Jokerman</vt:lpstr>
      <vt:lpstr>Old English Text MT</vt:lpstr>
      <vt:lpstr>Superclarendon Black</vt:lpstr>
      <vt:lpstr>Superclarendon Bold</vt:lpstr>
      <vt:lpstr>Superclarendon Regular</vt:lpstr>
      <vt:lpstr>Wingdings</vt:lpstr>
      <vt:lpstr>ヒラギノ角ゴ Pro W3</vt:lpstr>
      <vt:lpstr>NPLCCM Presentation</vt:lpstr>
      <vt:lpstr>1_FIDUCEO-BC</vt:lpstr>
      <vt:lpstr>Bitmap Image</vt:lpstr>
      <vt:lpstr>Equation</vt:lpstr>
      <vt:lpstr>Vocabulary and terms Emma Woolliams</vt:lpstr>
      <vt:lpstr>PowerPoint Presentation</vt:lpstr>
      <vt:lpstr>Official Vocabulary</vt:lpstr>
      <vt:lpstr>Unofficial vocabulary (projects)</vt:lpstr>
      <vt:lpstr>Harmonisation not homogenisation</vt:lpstr>
      <vt:lpstr>Bias correction and recalibration</vt:lpstr>
      <vt:lpstr>Data correlation structures</vt:lpstr>
      <vt:lpstr>Word categories</vt:lpstr>
      <vt:lpstr>Metrology</vt:lpstr>
      <vt:lpstr>Calibration and validation</vt:lpstr>
      <vt:lpstr>Satellite data</vt:lpstr>
      <vt:lpstr>Geophysical</vt:lpstr>
      <vt:lpstr>Quality</vt:lpstr>
    </vt:vector>
  </TitlesOfParts>
  <Company>NPL Management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and terms Emma Woolliams</dc:title>
  <dc:subject>NPL Presentation</dc:subject>
  <dc:creator>Emma Woolliams</dc:creator>
  <dc:description>All non-NMS funded material on this template</dc:description>
  <cp:lastModifiedBy>Emma Woolliams</cp:lastModifiedBy>
  <cp:revision>6</cp:revision>
  <dcterms:created xsi:type="dcterms:W3CDTF">2016-07-17T08:38:25Z</dcterms:created>
  <dcterms:modified xsi:type="dcterms:W3CDTF">2016-07-17T09:39:29Z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</Properties>
</file>