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tif" ContentType="image/tiff"/>
  <Default Extension="wdp" ContentType="image/vnd.ms-photo"/>
  <Default Extension="bin" ContentType="application/vnd.openxmlformats-officedocument.presentationml.printerSettings"/>
  <Default Extension="wmf" ContentType="image/x-wmf"/>
  <Default Extension="png" ContentType="image/png"/>
  <Default Extension="docx" ContentType="application/vnd.openxmlformats-officedocument.wordprocessingml.document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8" r:id="rId5"/>
  </p:sldMasterIdLst>
  <p:notesMasterIdLst>
    <p:notesMasterId r:id="rId55"/>
  </p:notesMasterIdLst>
  <p:handoutMasterIdLst>
    <p:handoutMasterId r:id="rId56"/>
  </p:handoutMasterIdLst>
  <p:sldIdLst>
    <p:sldId id="368" r:id="rId6"/>
    <p:sldId id="369" r:id="rId7"/>
    <p:sldId id="317" r:id="rId8"/>
    <p:sldId id="370" r:id="rId9"/>
    <p:sldId id="385" r:id="rId10"/>
    <p:sldId id="441" r:id="rId11"/>
    <p:sldId id="310" r:id="rId12"/>
    <p:sldId id="315" r:id="rId13"/>
    <p:sldId id="318" r:id="rId14"/>
    <p:sldId id="321" r:id="rId15"/>
    <p:sldId id="319" r:id="rId16"/>
    <p:sldId id="377" r:id="rId17"/>
    <p:sldId id="326" r:id="rId18"/>
    <p:sldId id="358" r:id="rId19"/>
    <p:sldId id="332" r:id="rId20"/>
    <p:sldId id="367" r:id="rId21"/>
    <p:sldId id="445" r:id="rId22"/>
    <p:sldId id="338" r:id="rId23"/>
    <p:sldId id="360" r:id="rId24"/>
    <p:sldId id="337" r:id="rId25"/>
    <p:sldId id="339" r:id="rId26"/>
    <p:sldId id="340" r:id="rId27"/>
    <p:sldId id="341" r:id="rId28"/>
    <p:sldId id="342" r:id="rId29"/>
    <p:sldId id="447" r:id="rId30"/>
    <p:sldId id="379" r:id="rId31"/>
    <p:sldId id="382" r:id="rId32"/>
    <p:sldId id="384" r:id="rId33"/>
    <p:sldId id="383" r:id="rId34"/>
    <p:sldId id="388" r:id="rId35"/>
    <p:sldId id="391" r:id="rId36"/>
    <p:sldId id="392" r:id="rId37"/>
    <p:sldId id="393" r:id="rId38"/>
    <p:sldId id="394" r:id="rId39"/>
    <p:sldId id="442" r:id="rId40"/>
    <p:sldId id="397" r:id="rId41"/>
    <p:sldId id="406" r:id="rId42"/>
    <p:sldId id="409" r:id="rId43"/>
    <p:sldId id="420" r:id="rId44"/>
    <p:sldId id="417" r:id="rId45"/>
    <p:sldId id="410" r:id="rId46"/>
    <p:sldId id="411" r:id="rId47"/>
    <p:sldId id="422" r:id="rId48"/>
    <p:sldId id="425" r:id="rId49"/>
    <p:sldId id="423" r:id="rId50"/>
    <p:sldId id="434" r:id="rId51"/>
    <p:sldId id="436" r:id="rId52"/>
    <p:sldId id="443" r:id="rId53"/>
    <p:sldId id="446" r:id="rId54"/>
  </p:sldIdLst>
  <p:sldSz cx="9144000" cy="5143500" type="screen16x9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98DB"/>
    <a:srgbClr val="FDC82F"/>
    <a:srgbClr val="FF0000"/>
    <a:srgbClr val="E37222"/>
    <a:srgbClr val="008542"/>
    <a:srgbClr val="D0103A"/>
    <a:srgbClr val="00549F"/>
    <a:srgbClr val="003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0" autoAdjust="0"/>
    <p:restoredTop sz="95783" autoAdjust="0"/>
  </p:normalViewPr>
  <p:slideViewPr>
    <p:cSldViewPr snapToGrid="0">
      <p:cViewPr>
        <p:scale>
          <a:sx n="85" d="100"/>
          <a:sy n="85" d="100"/>
        </p:scale>
        <p:origin x="-1696" y="-9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976" y="-91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501" tIns="46250" rIns="92501" bIns="46250" numCol="1" anchor="t" anchorCtr="0" compatLnSpc="1">
            <a:prstTxWarp prst="textNoShape">
              <a:avLst/>
            </a:prstTxWarp>
          </a:bodyPr>
          <a:lstStyle>
            <a:lvl1pPr defTabSz="922338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501" tIns="46250" rIns="92501" bIns="46250" numCol="1" anchor="t" anchorCtr="0" compatLnSpc="1">
            <a:prstTxWarp prst="textNoShape">
              <a:avLst/>
            </a:prstTxWarp>
          </a:bodyPr>
          <a:lstStyle>
            <a:lvl1pPr algn="r" defTabSz="922338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501" tIns="46250" rIns="92501" bIns="46250" numCol="1" anchor="b" anchorCtr="0" compatLnSpc="1">
            <a:prstTxWarp prst="textNoShape">
              <a:avLst/>
            </a:prstTxWarp>
          </a:bodyPr>
          <a:lstStyle>
            <a:lvl1pPr defTabSz="922338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501" tIns="46250" rIns="92501" bIns="46250" numCol="1" anchor="b" anchorCtr="0" compatLnSpc="1">
            <a:prstTxWarp prst="textNoShape">
              <a:avLst/>
            </a:prstTxWarp>
          </a:bodyPr>
          <a:lstStyle>
            <a:lvl1pPr algn="r" defTabSz="922338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8C906C9-B03D-415D-9E66-52E5C7A10FA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012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53498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9139" tIns="44569" rIns="89139" bIns="44569" numCol="1" anchor="t" anchorCtr="0" compatLnSpc="1">
            <a:prstTxWarp prst="textNoShape">
              <a:avLst/>
            </a:prstTxWarp>
          </a:bodyPr>
          <a:lstStyle>
            <a:lvl1pPr defTabSz="892175">
              <a:defRPr sz="11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38600" y="0"/>
            <a:ext cx="3048000" cy="53498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9139" tIns="44569" rIns="89139" bIns="44569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>
                <a:cs typeface="+mn-cs"/>
              </a:defRPr>
            </a:lvl1pPr>
          </a:lstStyle>
          <a:p>
            <a:pPr>
              <a:defRPr/>
            </a:pPr>
            <a:fld id="{C24C3B54-63B1-4190-B270-85D7BFDE8AB4}" type="datetimeFigureOut">
              <a:rPr lang="en-US"/>
              <a:pPr>
                <a:defRPr/>
              </a:pPr>
              <a:t>20/7/16</a:t>
            </a:fld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93675" y="762000"/>
            <a:ext cx="6772275" cy="381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876800"/>
            <a:ext cx="5257800" cy="4572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9139" tIns="44569" rIns="89139" bIns="445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52013"/>
            <a:ext cx="3048000" cy="4587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9139" tIns="44569" rIns="89139" bIns="44569" numCol="1" anchor="b" anchorCtr="0" compatLnSpc="1">
            <a:prstTxWarp prst="textNoShape">
              <a:avLst/>
            </a:prstTxWarp>
          </a:bodyPr>
          <a:lstStyle>
            <a:lvl1pPr defTabSz="892175">
              <a:defRPr sz="11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38600" y="9752013"/>
            <a:ext cx="3048000" cy="4587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9139" tIns="44569" rIns="89139" bIns="44569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>
                <a:cs typeface="+mn-cs"/>
              </a:defRPr>
            </a:lvl1pPr>
          </a:lstStyle>
          <a:p>
            <a:pPr>
              <a:defRPr/>
            </a:pPr>
            <a:fld id="{1250C8CC-332F-4BDE-B6F6-B294FB6E3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629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90478"/>
            <a:r>
              <a:rPr lang="en-US">
                <a:latin typeface="Calibri" charset="0"/>
              </a:rPr>
              <a:t>POD:  This is Precise Orbit Determination and includes the on-board GPS units, the Laser Retroreflector and the CNES DORIS system.</a:t>
            </a:r>
          </a:p>
          <a:p>
            <a:pPr defTabSz="990478"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B2EF615-423B-2A47-A039-A5DBC55C0AB1}" type="slidenum">
              <a:rPr lang="en-US" sz="1300">
                <a:solidFill>
                  <a:srgbClr val="000000"/>
                </a:solidFill>
              </a:rPr>
              <a:pPr eaLnBrk="1" hangingPunct="1"/>
              <a:t>3</a:t>
            </a:fld>
            <a:endParaRPr 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D52EC8-A0F8-9D44-9BBE-D237F8B66501}" type="slidenum">
              <a:rPr lang="en-US"/>
              <a:pPr/>
              <a:t>30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it-IT" b="1">
                <a:solidFill>
                  <a:schemeClr val="accent1"/>
                </a:solidFill>
              </a:rPr>
              <a:t>The dual scan is based on two flat rotating mirrors and  one flip mirror switching from one view to the other</a:t>
            </a:r>
            <a:endParaRPr lang="en-US"/>
          </a:p>
          <a:p>
            <a:pPr>
              <a:spcAft>
                <a:spcPct val="40000"/>
              </a:spcAft>
              <a:buFontTx/>
              <a:buChar char="•"/>
            </a:pPr>
            <a:r>
              <a:rPr lang="it-IT" i="1">
                <a:solidFill>
                  <a:schemeClr val="accent1"/>
                </a:solidFill>
              </a:rPr>
              <a:t>The scan mirrors rotate on a 300 msec time basis, half of AATSR</a:t>
            </a:r>
          </a:p>
          <a:p>
            <a:pPr>
              <a:spcAft>
                <a:spcPct val="40000"/>
              </a:spcAft>
              <a:buFontTx/>
              <a:buChar char="•"/>
            </a:pPr>
            <a:r>
              <a:rPr lang="it-IT" i="1">
                <a:solidFill>
                  <a:schemeClr val="accent1"/>
                </a:solidFill>
              </a:rPr>
              <a:t>The in flight calibration period is 600 msec, since each calibration source is seen by each view once every second scan cycle</a:t>
            </a:r>
          </a:p>
          <a:p>
            <a:endParaRPr lang="en-GB" sz="600"/>
          </a:p>
          <a:p>
            <a:endParaRPr lang="en-GB" sz="600"/>
          </a:p>
          <a:p>
            <a:r>
              <a:rPr lang="en-GB" sz="600"/>
              <a:t>Each view uses its own scanner (flat scan mirrors)</a:t>
            </a:r>
            <a:endParaRPr lang="en-GB" sz="600" b="1">
              <a:solidFill>
                <a:srgbClr val="464847"/>
              </a:solidFill>
            </a:endParaRPr>
          </a:p>
          <a:p>
            <a:r>
              <a:rPr lang="en-GB" sz="600">
                <a:solidFill>
                  <a:srgbClr val="464847"/>
                </a:solidFill>
              </a:rPr>
              <a:t>Each</a:t>
            </a:r>
            <a:r>
              <a:rPr lang="en-GB" sz="600" b="1">
                <a:solidFill>
                  <a:srgbClr val="464847"/>
                </a:solidFill>
              </a:rPr>
              <a:t> </a:t>
            </a:r>
            <a:r>
              <a:rPr lang="en-GB" sz="600"/>
              <a:t>scan includes 2 IFOV earth views, calibration sources (BBs, VISCAL)</a:t>
            </a:r>
          </a:p>
          <a:p>
            <a:r>
              <a:rPr lang="en-GB" sz="600"/>
              <a:t>Views are seen by the front collecting and refocusing optics (Primary Mirrors) </a:t>
            </a:r>
          </a:p>
          <a:p>
            <a:r>
              <a:rPr lang="en-GB" sz="600"/>
              <a:t> Recombination optics to bring 2 optical paths into a single set of Focal Plane assemblies (FPA) after a common field plane used as intermediate field stop</a:t>
            </a:r>
          </a:p>
          <a:p>
            <a:endParaRPr lang="en-GB" sz="600"/>
          </a:p>
          <a:p>
            <a:endParaRPr lang="en-GB" sz="600"/>
          </a:p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90478"/>
            <a:r>
              <a:rPr lang="en-US">
                <a:latin typeface="Calibri" charset="0"/>
              </a:rPr>
              <a:t>POD:  This is Precise Orbit Determination and includes the on-board GPS units, the Laser Retroreflector and the CNES DORIS system.</a:t>
            </a:r>
          </a:p>
          <a:p>
            <a:pPr defTabSz="990478"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B2EF615-423B-2A47-A039-A5DBC55C0AB1}" type="slidenum">
              <a:rPr lang="en-US" sz="1300">
                <a:solidFill>
                  <a:srgbClr val="000000"/>
                </a:solidFill>
              </a:rPr>
              <a:pPr eaLnBrk="1" hangingPunct="1"/>
              <a:t>4</a:t>
            </a:fld>
            <a:endParaRPr 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804763" indent="-309524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238098" indent="-24762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733337" indent="-24762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228576" indent="-24762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fld id="{2333D9F9-227A-CA43-8395-9D851EC26387}" type="slidenum">
              <a:rPr lang="en-US">
                <a:solidFill>
                  <a:srgbClr val="000000"/>
                </a:solidFill>
                <a:latin typeface="Calibri" charset="0"/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900" b="1">
                <a:solidFill>
                  <a:schemeClr val="bg1"/>
                </a:solidFill>
                <a:latin typeface="Calibri" charset="0"/>
              </a:rPr>
              <a:t>Sun-synchronous frozen orbit close to 800 km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900">
                <a:solidFill>
                  <a:schemeClr val="bg1"/>
                </a:solidFill>
                <a:latin typeface="Calibri" charset="0"/>
              </a:rPr>
              <a:t>	• Required for optical observations continuity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GB" sz="900">
              <a:solidFill>
                <a:schemeClr val="bg1"/>
              </a:solidFill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900">
                <a:solidFill>
                  <a:schemeClr val="bg1"/>
                </a:solidFill>
                <a:latin typeface="Calibri" charset="0"/>
              </a:rPr>
              <a:t>•	</a:t>
            </a:r>
            <a:r>
              <a:rPr lang="en-GB" sz="900" b="1">
                <a:solidFill>
                  <a:schemeClr val="bg1"/>
                </a:solidFill>
                <a:latin typeface="Calibri" charset="0"/>
              </a:rPr>
              <a:t>Topography mission requirements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900">
                <a:solidFill>
                  <a:schemeClr val="bg1"/>
                </a:solidFill>
                <a:latin typeface="Calibri" charset="0"/>
              </a:rPr>
              <a:t>	• Repeat cycle &gt; 20 days,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900">
                <a:solidFill>
                  <a:schemeClr val="bg1"/>
                </a:solidFill>
                <a:latin typeface="Calibri" charset="0"/>
              </a:rPr>
              <a:t>	• Optimum Topography mission spatial sampling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900">
                <a:solidFill>
                  <a:schemeClr val="bg1"/>
                </a:solidFill>
                <a:latin typeface="Calibri" charset="0"/>
              </a:rPr>
              <a:t>	• Minimization of aliasing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GB" sz="900">
              <a:solidFill>
                <a:schemeClr val="bg1"/>
              </a:solidFill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900">
                <a:solidFill>
                  <a:schemeClr val="bg1"/>
                </a:solidFill>
                <a:latin typeface="Calibri" charset="0"/>
              </a:rPr>
              <a:t>•	</a:t>
            </a:r>
            <a:r>
              <a:rPr lang="en-GB" sz="900" b="1">
                <a:solidFill>
                  <a:schemeClr val="bg1"/>
                </a:solidFill>
                <a:latin typeface="Calibri" charset="0"/>
              </a:rPr>
              <a:t>Ocean Colour mission requirements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900">
                <a:solidFill>
                  <a:schemeClr val="bg1"/>
                </a:solidFill>
                <a:latin typeface="Calibri" charset="0"/>
              </a:rPr>
              <a:t>	• 2-day global coverage with 2 satellites, 4 days with one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900">
                <a:solidFill>
                  <a:schemeClr val="bg1"/>
                </a:solidFill>
                <a:latin typeface="Calibri" charset="0"/>
              </a:rPr>
              <a:t>Implies a sub-cycle of 4 days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900">
                <a:solidFill>
                  <a:schemeClr val="bg1"/>
                </a:solidFill>
                <a:latin typeface="Calibri" charset="0"/>
              </a:rPr>
              <a:t>	• Local time of observation shall be &gt; 10 h to avoid morning haze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GB" sz="900">
              <a:solidFill>
                <a:schemeClr val="bg1"/>
              </a:solidFill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900">
                <a:solidFill>
                  <a:schemeClr val="bg1"/>
                </a:solidFill>
                <a:latin typeface="Calibri" charset="0"/>
              </a:rPr>
              <a:t>•	</a:t>
            </a:r>
            <a:r>
              <a:rPr lang="en-GB" sz="900" b="1">
                <a:solidFill>
                  <a:schemeClr val="bg1"/>
                </a:solidFill>
                <a:latin typeface="Calibri" charset="0"/>
              </a:rPr>
              <a:t>Sea Surface Temperature mission requirements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900">
                <a:solidFill>
                  <a:schemeClr val="bg1"/>
                </a:solidFill>
                <a:latin typeface="Calibri" charset="0"/>
              </a:rPr>
              <a:t>	• Local time at node shall be &lt; 11 h to avoid skin effects</a:t>
            </a:r>
            <a:endParaRPr lang="en-GB" sz="900" b="1">
              <a:solidFill>
                <a:schemeClr val="bg1"/>
              </a:solidFill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US" sz="900"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US" sz="900"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US" sz="900"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US" sz="900"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US" sz="900"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US" sz="900"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900">
                <a:latin typeface="Calibri" charset="0"/>
              </a:rPr>
              <a:t>The second S3 satellite shall be positioned ensuring the best compromise between: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defRPr/>
            </a:pPr>
            <a:endParaRPr lang="en-US" sz="900">
              <a:latin typeface="Calibri" charset="0"/>
            </a:endParaRPr>
          </a:p>
          <a:p>
            <a:pPr lvl="1"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900">
                <a:latin typeface="Calibri" charset="0"/>
              </a:rPr>
              <a:t>The minimum OC mission Revisit Time (the most stringent RT requirement due to Sun-glint constraint)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defRPr/>
            </a:pPr>
            <a:endParaRPr lang="en-US" sz="900">
              <a:latin typeface="Calibri" charset="0"/>
            </a:endParaRPr>
          </a:p>
          <a:p>
            <a:pPr lvl="1"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900">
                <a:latin typeface="Calibri" charset="0"/>
              </a:rPr>
              <a:t>The most regular Topography mission spatial sampling (smallest 27-days mesh cell size)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US" sz="900"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900">
                <a:latin typeface="Calibri" charset="0"/>
              </a:rPr>
              <a:t>Phasing the two satellites on the same orbit with an anomaly difference of 180° fulfils both objectives.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GB" sz="900"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US" sz="10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21 Bands, 1270 km swath, 300 m resolution</a:t>
            </a: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5AEE1A3-881F-E443-8BD0-218BB836E219}" type="slidenum">
              <a:rPr lang="en-US" sz="1300"/>
              <a:pPr eaLnBrk="1" hangingPunct="1"/>
              <a:t>9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260B4F2-FE8B-054A-BE0A-C250FAAC9280}" type="slidenum">
              <a:rPr lang="en-US" sz="1300"/>
              <a:pPr eaLnBrk="1" hangingPunct="1"/>
              <a:t>18</a:t>
            </a:fld>
            <a:endParaRPr lang="en-US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MERIS</a:t>
            </a:r>
            <a:r>
              <a:rPr lang="en-US" baseline="0" dirty="0" smtClean="0"/>
              <a:t>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50C8CC-332F-4BDE-B6F6-B294FB6E385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63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Radiometric performance measurements (e.g., signal-to-noise ratios (SNR), non-linearity (NL)) demonstrate good performance for all cameras of OLCI-A,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The SNR test campaign demonstrated an excellent consistency of intra-camera (different spectral bands, spectra or full and reduced resolution modes), and inter-camera measurements. Also a good correlation between the test results and the SNR model was established. values for SNR, Noise equivalent Delta Radiance and the related TOA spectral radiance (L) are shown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Main Message: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Fully Compliant for all bands OA1 and OA2 marginal (SRD Req 2200, 2060 SNR)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260B4F2-FE8B-054A-BE0A-C250FAAC9280}" type="slidenum">
              <a:rPr lang="en-US" sz="1300"/>
              <a:pPr eaLnBrk="1" hangingPunct="1"/>
              <a:t>20</a:t>
            </a:fld>
            <a:endParaRPr lang="en-US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>
                <a:latin typeface="+mn-lt"/>
              </a:rPr>
              <a:t>Oceans are major Heat Reservoir </a:t>
            </a:r>
            <a:endParaRPr lang="en-US" dirty="0" smtClean="0">
              <a:effectLst/>
            </a:endParaRPr>
          </a:p>
          <a:p>
            <a:r>
              <a:rPr lang="en-US" sz="1300" dirty="0">
                <a:latin typeface="+mn-lt"/>
              </a:rPr>
              <a:t>small changes in Ocean Temperature often led to large changers in Atmospheric Heating.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E970C-94D5-D947-B66F-7464F91E886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22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61725"/>
            <a:ext cx="7772400" cy="421975"/>
          </a:xfrm>
          <a:prstGeom prst="rect">
            <a:avLst/>
          </a:prstGeom>
        </p:spPr>
        <p:txBody>
          <a:bodyPr lIns="36000" tIns="36000" rIns="36000" bIns="36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3224336"/>
            <a:ext cx="7772400" cy="434579"/>
          </a:xfrm>
          <a:prstGeom prst="rect">
            <a:avLst/>
          </a:prstGeom>
        </p:spPr>
        <p:txBody>
          <a:bodyPr lIns="36000" tIns="36000" rIns="36000" bIns="36000">
            <a:no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10" name="Rectangle 9"/>
          <p:cNvSpPr/>
          <p:nvPr userDrawn="1"/>
        </p:nvSpPr>
        <p:spPr>
          <a:xfrm>
            <a:off x="3481669" y="677402"/>
            <a:ext cx="21806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white"/>
                </a:solidFill>
                <a:latin typeface="NotesStyle-BoldTf"/>
                <a:cs typeface="NotesStyle-BoldTf"/>
              </a:rPr>
              <a:t>sentinel-3A</a:t>
            </a:r>
            <a:endParaRPr lang="en-US" sz="3200" dirty="0">
              <a:solidFill>
                <a:prstClr val="white"/>
              </a:solidFill>
              <a:latin typeface="NotesStyle-BoldTf"/>
              <a:cs typeface="NotesStyle-BoldTf"/>
            </a:endParaRPr>
          </a:p>
        </p:txBody>
      </p:sp>
    </p:spTree>
    <p:extLst>
      <p:ext uri="{BB962C8B-B14F-4D97-AF65-F5344CB8AC3E}">
        <p14:creationId xmlns:p14="http://schemas.microsoft.com/office/powerpoint/2010/main" val="300550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bruno berruti\Documents\GMES\Sentinel 3\PubRel\Templates\S-3\S-3_PPT_Background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40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"/>
          <p:cNvSpPr txBox="1">
            <a:spLocks noChangeArrowheads="1"/>
          </p:cNvSpPr>
          <p:nvPr userDrawn="1"/>
        </p:nvSpPr>
        <p:spPr bwMode="auto">
          <a:xfrm>
            <a:off x="8459942" y="4928056"/>
            <a:ext cx="377825" cy="21544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98C06C5C-7CDF-4D26-850A-C56C4CD32F42}" type="slidenum">
              <a:rPr lang="en-GB" sz="800">
                <a:solidFill>
                  <a:schemeClr val="accent6">
                    <a:lumMod val="20000"/>
                    <a:lumOff val="80000"/>
                  </a:schemeClr>
                </a:solidFill>
                <a:cs typeface="+mn-cs"/>
              </a:rPr>
              <a:pPr eaLnBrk="1" hangingPunct="1">
                <a:defRPr/>
              </a:pPr>
              <a:t>‹#›</a:t>
            </a:fld>
            <a:endParaRPr lang="en-GB" sz="800" dirty="0">
              <a:solidFill>
                <a:schemeClr val="accent6">
                  <a:lumMod val="20000"/>
                  <a:lumOff val="80000"/>
                </a:schemeClr>
              </a:solidFill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481" y="204978"/>
            <a:ext cx="6751320" cy="557022"/>
          </a:xfrm>
          <a:prstGeom prst="rect">
            <a:avLst/>
          </a:prstGeom>
        </p:spPr>
        <p:txBody>
          <a:bodyPr lIns="36000" tIns="36000" rIns="36000" bIns="36000">
            <a:normAutofit/>
          </a:bodyPr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844136"/>
            <a:ext cx="9144001" cy="3925984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lIns="72000" tIns="36000" rIns="72000" bIns="36000">
            <a:normAutofit/>
          </a:bodyPr>
          <a:lstStyle>
            <a:lvl1pPr>
              <a:defRPr lang="en-US" kern="0" dirty="0" smtClean="0">
                <a:solidFill>
                  <a:schemeClr val="accent5">
                    <a:lumMod val="50000"/>
                  </a:schemeClr>
                </a:solidFill>
                <a:ea typeface="MS PGothic" pitchFamily="34" charset="-128"/>
                <a:cs typeface="MS PGothic" charset="0"/>
              </a:defRPr>
            </a:lvl1pPr>
            <a:lvl2pPr>
              <a:defRPr lang="en-US" dirty="0" smtClean="0">
                <a:solidFill>
                  <a:schemeClr val="accent4"/>
                </a:solidFill>
              </a:defRPr>
            </a:lvl2pPr>
            <a:lvl3pPr>
              <a:defRPr lang="en-US" dirty="0" smtClean="0">
                <a:solidFill>
                  <a:schemeClr val="accent4"/>
                </a:solidFill>
              </a:defRPr>
            </a:lvl3pPr>
            <a:lvl4pPr>
              <a:defRPr lang="en-US" dirty="0" smtClean="0">
                <a:solidFill>
                  <a:schemeClr val="accent4"/>
                </a:solidFill>
              </a:defRPr>
            </a:lvl4pPr>
            <a:lvl5pPr>
              <a:defRPr lang="en-GB" sz="1300" dirty="0">
                <a:solidFill>
                  <a:schemeClr val="accent4"/>
                </a:solidFill>
              </a:defRPr>
            </a:lvl5pPr>
          </a:lstStyle>
          <a:p>
            <a:pPr lvl="0" indent="-238125" defTabSz="901700">
              <a:buFont typeface="Verdana" pitchFamily="34" charset="0"/>
            </a:pPr>
            <a:r>
              <a:rPr lang="en-US" smtClean="0"/>
              <a:t>Click to edit Master text styles</a:t>
            </a:r>
          </a:p>
          <a:p>
            <a:pPr lvl="1" indent="-238125" defTabSz="901700">
              <a:buFont typeface="Verdana" pitchFamily="34" charset="0"/>
            </a:pPr>
            <a:r>
              <a:rPr lang="en-US" smtClean="0"/>
              <a:t>Second level</a:t>
            </a:r>
          </a:p>
          <a:p>
            <a:pPr lvl="2" indent="-238125" defTabSz="901700">
              <a:buFont typeface="Verdana" pitchFamily="34" charset="0"/>
            </a:pPr>
            <a:r>
              <a:rPr lang="en-US" smtClean="0"/>
              <a:t>Third level</a:t>
            </a:r>
          </a:p>
          <a:p>
            <a:pPr lvl="3" indent="-238125" defTabSz="901700">
              <a:buFont typeface="Verdana" pitchFamily="34" charset="0"/>
            </a:pPr>
            <a:r>
              <a:rPr lang="en-US" smtClean="0"/>
              <a:t>Fourth level</a:t>
            </a:r>
          </a:p>
          <a:p>
            <a:pPr lvl="4" indent="-238125" defTabSz="901700">
              <a:buFont typeface="Verdana" pitchFamily="34" charset="0"/>
            </a:pPr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229492" y="4867900"/>
            <a:ext cx="5658362" cy="167878"/>
          </a:xfrm>
          <a:prstGeom prst="rect">
            <a:avLst/>
          </a:prstGeom>
        </p:spPr>
        <p:txBody>
          <a:bodyPr/>
          <a:lstStyle>
            <a:lvl1pPr>
              <a:defRPr sz="1100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 sz="1000" smtClean="0"/>
              <a:t>Sentinel-3A IOCR                                                                11/12 July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7999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8150226" y="4734521"/>
            <a:ext cx="377825" cy="21544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98C06C5C-7CDF-4D26-850A-C56C4CD32F42}" type="slidenum">
              <a:rPr lang="en-GB" sz="800">
                <a:solidFill>
                  <a:schemeClr val="accent1"/>
                </a:solidFill>
                <a:cs typeface="+mn-cs"/>
              </a:rPr>
              <a:pPr eaLnBrk="1" hangingPunct="1">
                <a:defRPr/>
              </a:pPr>
              <a:t>‹#›</a:t>
            </a:fld>
            <a:endParaRPr lang="en-GB" sz="800" dirty="0">
              <a:solidFill>
                <a:schemeClr val="accent1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30200" indent="-3302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Char char="•"/>
        <a:defRPr sz="1600" b="1">
          <a:solidFill>
            <a:schemeClr val="bg2"/>
          </a:solidFill>
          <a:latin typeface="+mn-lt"/>
          <a:ea typeface="+mn-ea"/>
          <a:cs typeface="+mn-cs"/>
        </a:defRPr>
      </a:lvl1pPr>
      <a:lvl2pPr marL="776288" indent="-3302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192213" indent="-2889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400" b="1">
          <a:solidFill>
            <a:schemeClr val="bg2"/>
          </a:solidFill>
          <a:latin typeface="+mn-lt"/>
        </a:defRPr>
      </a:lvl3pPr>
      <a:lvl4pPr marL="1636713" indent="-2889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romanLcPeriod"/>
        <a:defRPr sz="1400" i="1">
          <a:solidFill>
            <a:schemeClr val="bg2"/>
          </a:solidFill>
          <a:latin typeface="+mn-lt"/>
        </a:defRPr>
      </a:lvl4pPr>
      <a:lvl5pPr marL="2081213" indent="-2889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Ø"/>
        <a:defRPr sz="1400">
          <a:solidFill>
            <a:schemeClr val="bg2"/>
          </a:solidFill>
          <a:latin typeface="+mn-lt"/>
        </a:defRPr>
      </a:lvl5pPr>
      <a:lvl6pPr marL="2538413" indent="-2889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Ø"/>
        <a:defRPr sz="1400">
          <a:solidFill>
            <a:schemeClr val="bg2"/>
          </a:solidFill>
          <a:latin typeface="+mn-lt"/>
        </a:defRPr>
      </a:lvl6pPr>
      <a:lvl7pPr marL="2995613" indent="-2889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Ø"/>
        <a:defRPr sz="1400">
          <a:solidFill>
            <a:schemeClr val="bg2"/>
          </a:solidFill>
          <a:latin typeface="+mn-lt"/>
        </a:defRPr>
      </a:lvl7pPr>
      <a:lvl8pPr marL="3452813" indent="-2889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Ø"/>
        <a:defRPr sz="1400">
          <a:solidFill>
            <a:schemeClr val="bg2"/>
          </a:solidFill>
          <a:latin typeface="+mn-lt"/>
        </a:defRPr>
      </a:lvl8pPr>
      <a:lvl9pPr marL="3910013" indent="-2889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Ø"/>
        <a:defRPr sz="14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6" Type="http://schemas.openxmlformats.org/officeDocument/2006/relationships/image" Target="../media/image35.jpg"/><Relationship Id="rId7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png"/><Relationship Id="rId5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g"/><Relationship Id="rId5" Type="http://schemas.openxmlformats.org/officeDocument/2006/relationships/image" Target="../media/image49.emf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3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4" Type="http://schemas.openxmlformats.org/officeDocument/2006/relationships/image" Target="../media/image72.tif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6.png"/><Relationship Id="rId12" Type="http://schemas.openxmlformats.org/officeDocument/2006/relationships/image" Target="../media/image87.png"/><Relationship Id="rId13" Type="http://schemas.openxmlformats.org/officeDocument/2006/relationships/image" Target="../media/image88.png"/><Relationship Id="rId14" Type="http://schemas.openxmlformats.org/officeDocument/2006/relationships/image" Target="../media/image89.png"/><Relationship Id="rId15" Type="http://schemas.openxmlformats.org/officeDocument/2006/relationships/image" Target="../media/image90.png"/><Relationship Id="rId16" Type="http://schemas.openxmlformats.org/officeDocument/2006/relationships/image" Target="../media/image91.png"/><Relationship Id="rId17" Type="http://schemas.openxmlformats.org/officeDocument/2006/relationships/image" Target="../media/image92.png"/><Relationship Id="rId18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Relationship Id="rId3" Type="http://schemas.openxmlformats.org/officeDocument/2006/relationships/image" Target="../media/image79.png"/><Relationship Id="rId4" Type="http://schemas.openxmlformats.org/officeDocument/2006/relationships/image" Target="../media/image23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0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23.png"/><Relationship Id="rId7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entinel.esa.int/web/sentinel/missions/sentinel-3/instrument-payload/olci" TargetMode="External"/><Relationship Id="rId4" Type="http://schemas.openxmlformats.org/officeDocument/2006/relationships/hyperlink" Target="https://sentinel.esa.int/web/sentinel/missions/sentinel-3/instrument-payload/slstr" TargetMode="External"/><Relationship Id="rId5" Type="http://schemas.openxmlformats.org/officeDocument/2006/relationships/hyperlink" Target="https://sentinel.esa.int/web/sentinel/missions/sentinel-3/instrument-payload/altimetry" TargetMode="External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0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10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Relationship Id="rId3" Type="http://schemas.openxmlformats.org/officeDocument/2006/relationships/image" Target="../media/image10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9689" y="3349027"/>
            <a:ext cx="6331857" cy="628613"/>
          </a:xfrm>
        </p:spPr>
        <p:txBody>
          <a:bodyPr/>
          <a:lstStyle/>
          <a:p>
            <a:pPr algn="ctr"/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Optical Mission Status</a:t>
            </a:r>
            <a:endParaRPr lang="en-GB" sz="1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399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cs typeface="+mj-cs"/>
              </a:rPr>
              <a:t>OLCI vs. MERIS</a:t>
            </a:r>
            <a:endParaRPr lang="en-US" dirty="0">
              <a:cs typeface="+mj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873126"/>
            <a:ext cx="4910138" cy="374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Tx/>
              <a:buChar char="-"/>
              <a:tabLst>
                <a:tab pos="536575" algn="l"/>
              </a:tabLst>
              <a:defRPr/>
            </a:pPr>
            <a:endParaRPr lang="en-GB" sz="800" dirty="0">
              <a:solidFill>
                <a:srgbClr val="000000"/>
              </a:solidFill>
              <a:cs typeface="Arial" charset="0"/>
            </a:endParaRPr>
          </a:p>
          <a:p>
            <a:pPr marL="179388" lvl="1">
              <a:lnSpc>
                <a:spcPct val="90000"/>
              </a:lnSpc>
              <a:spcBef>
                <a:spcPct val="30000"/>
              </a:spcBef>
              <a:tabLst>
                <a:tab pos="536575" algn="l"/>
              </a:tabLst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Compared to MERIS:</a:t>
            </a:r>
          </a:p>
          <a:p>
            <a:pPr marL="465138" lvl="1" indent="-285750">
              <a:lnSpc>
                <a:spcPct val="90000"/>
              </a:lnSpc>
              <a:spcBef>
                <a:spcPct val="30000"/>
              </a:spcBef>
              <a:buFont typeface="Arial"/>
              <a:buChar char="•"/>
              <a:tabLst>
                <a:tab pos="536575" algn="l"/>
              </a:tabLst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100% overlap with SLSTR</a:t>
            </a:r>
          </a:p>
          <a:p>
            <a:pPr marL="465138" lvl="1" indent="-285750">
              <a:lnSpc>
                <a:spcPct val="90000"/>
              </a:lnSpc>
              <a:spcBef>
                <a:spcPct val="30000"/>
              </a:spcBef>
              <a:buFont typeface="Arial"/>
              <a:buChar char="•"/>
              <a:tabLst>
                <a:tab pos="536575" algn="l"/>
              </a:tabLst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More spectral bands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(from 15 to 21):  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400-1020 </a:t>
            </a: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nm</a:t>
            </a:r>
          </a:p>
          <a:p>
            <a:pPr marL="465138" lvl="1" indent="-285750">
              <a:lnSpc>
                <a:spcPct val="90000"/>
              </a:lnSpc>
              <a:spcBef>
                <a:spcPct val="30000"/>
              </a:spcBef>
              <a:buFont typeface="Arial"/>
              <a:buChar char="•"/>
              <a:tabLst>
                <a:tab pos="536575" algn="l"/>
              </a:tabLst>
              <a:defRPr/>
            </a:pPr>
            <a:r>
              <a:rPr lang="en-GB" sz="1600" b="1" dirty="0" smtClean="0">
                <a:solidFill>
                  <a:schemeClr val="accent1">
                    <a:lumMod val="50000"/>
                  </a:schemeClr>
                </a:solidFill>
              </a:rPr>
              <a:t>Wider swath: </a:t>
            </a: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1270 km</a:t>
            </a:r>
            <a:endParaRPr lang="en-GB" sz="1600" dirty="0">
              <a:solidFill>
                <a:schemeClr val="accent1">
                  <a:lumMod val="50000"/>
                </a:schemeClr>
              </a:solidFill>
              <a:cs typeface="Arial" charset="0"/>
            </a:endParaRPr>
          </a:p>
          <a:p>
            <a:pPr marL="465138" lvl="1" indent="-285750">
              <a:lnSpc>
                <a:spcPct val="90000"/>
              </a:lnSpc>
              <a:spcBef>
                <a:spcPct val="30000"/>
              </a:spcBef>
              <a:buFont typeface="Arial"/>
              <a:buChar char="•"/>
              <a:tabLst>
                <a:tab pos="536575" algn="l"/>
              </a:tabLst>
              <a:defRPr/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Full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res. 300m acquired systematically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for land &amp; ocean</a:t>
            </a:r>
          </a:p>
          <a:p>
            <a:pPr marL="465138" lvl="1" indent="-285750">
              <a:lnSpc>
                <a:spcPct val="90000"/>
              </a:lnSpc>
              <a:spcBef>
                <a:spcPct val="30000"/>
              </a:spcBef>
              <a:buFont typeface="Arial"/>
              <a:buChar char="•"/>
              <a:tabLst>
                <a:tab pos="536575" algn="l"/>
              </a:tabLst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Improved characterization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, e.g.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straylight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, camera boundary characterization</a:t>
            </a:r>
          </a:p>
          <a:p>
            <a:pPr marL="465138" lvl="1" indent="-285750">
              <a:lnSpc>
                <a:spcPct val="90000"/>
              </a:lnSpc>
              <a:spcBef>
                <a:spcPct val="30000"/>
              </a:spcBef>
              <a:buFont typeface="Arial"/>
              <a:buChar char="•"/>
              <a:tabLst>
                <a:tab pos="536575" algn="l"/>
              </a:tabLst>
              <a:defRPr/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Reduced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sun glint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by camera tilt in west (12.6°)</a:t>
            </a:r>
          </a:p>
          <a:p>
            <a:pPr marL="179388" lvl="1">
              <a:lnSpc>
                <a:spcPct val="90000"/>
              </a:lnSpc>
              <a:spcBef>
                <a:spcPct val="30000"/>
              </a:spcBef>
              <a:tabLst>
                <a:tab pos="536575" algn="l"/>
              </a:tabLst>
              <a:defRPr/>
            </a:pPr>
            <a:endParaRPr lang="en-US" sz="1600" b="1" dirty="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6" name="Group 2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176207"/>
              </p:ext>
            </p:extLst>
          </p:nvPr>
        </p:nvGraphicFramePr>
        <p:xfrm>
          <a:off x="4922838" y="855664"/>
          <a:ext cx="4221162" cy="2768237"/>
        </p:xfrm>
        <a:graphic>
          <a:graphicData uri="http://schemas.openxmlformats.org/drawingml/2006/table">
            <a:tbl>
              <a:tblPr/>
              <a:tblGrid>
                <a:gridCol w="2595521"/>
                <a:gridCol w="863622"/>
                <a:gridCol w="762019"/>
              </a:tblGrid>
              <a:tr h="2099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MERIS Bands</a:t>
                      </a:r>
                      <a:endParaRPr kumimoji="0" lang="en-GB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λ</a:t>
                      </a: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n-GB" sz="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center</a:t>
                      </a:r>
                      <a:endParaRPr kumimoji="0" lang="en-GB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Width</a:t>
                      </a:r>
                      <a:endParaRPr kumimoji="0" lang="en-GB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5" marR="72025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278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Yellow substance/detrital pigments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412.5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5" marR="72025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27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Chl. Abs. Max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442.5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en-GB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5" marR="72025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27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Chl</a:t>
                      </a: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 &amp; other pigments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490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en-GB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5" marR="72025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27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Susp</a:t>
                      </a: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. Sediments, red tide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510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en-GB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5" marR="72025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27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Chl. Abs. Min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560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en-GB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5" marR="72025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27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Suspended sediment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620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en-GB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5" marR="72025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27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Chl. Abs, Chl. fluorescence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665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en-GB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5" marR="72025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27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Chl. fluorescence peak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681.25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7.5</a:t>
                      </a:r>
                      <a:endParaRPr kumimoji="0" lang="en-GB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5" marR="72025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8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Chl. fluorescence ref., Atm. Corr.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708.75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5" marR="72025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27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Vegetation, clouds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753.75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7.5</a:t>
                      </a:r>
                      <a:endParaRPr kumimoji="0" lang="en-GB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5" marR="72025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27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O</a:t>
                      </a:r>
                      <a:r>
                        <a:rPr kumimoji="0" lang="en-GB" sz="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2 </a:t>
                      </a: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R-branch abs.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761.25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2.5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5" marR="72025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86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O</a:t>
                      </a:r>
                      <a:r>
                        <a:rPr kumimoji="0" lang="en-GB" sz="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2</a:t>
                      </a: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 P-branch abs.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778.75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15</a:t>
                      </a:r>
                      <a:endParaRPr kumimoji="0" lang="en-GB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5" marR="72025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27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Atm</a:t>
                      </a: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 </a:t>
                      </a:r>
                      <a:r>
                        <a:rPr kumimoji="0" lang="en-GB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corr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865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20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5" marR="72025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27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Vegetation, H</a:t>
                      </a:r>
                      <a:r>
                        <a:rPr kumimoji="0" lang="en-GB" sz="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2</a:t>
                      </a: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O </a:t>
                      </a:r>
                      <a:r>
                        <a:rPr kumimoji="0" lang="en-GB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vap</a:t>
                      </a: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. Ref.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885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5" marR="72025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27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H</a:t>
                      </a:r>
                      <a:r>
                        <a:rPr kumimoji="0" lang="en-GB" sz="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2</a:t>
                      </a: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O </a:t>
                      </a:r>
                      <a:r>
                        <a:rPr kumimoji="0" lang="en-GB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vap</a:t>
                      </a: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., Land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900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30" marR="90030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5" marR="72025" marT="13500" marB="135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Group 2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715074"/>
              </p:ext>
            </p:extLst>
          </p:nvPr>
        </p:nvGraphicFramePr>
        <p:xfrm>
          <a:off x="4918605" y="3631141"/>
          <a:ext cx="4225395" cy="1160256"/>
        </p:xfrm>
        <a:graphic>
          <a:graphicData uri="http://schemas.openxmlformats.org/drawingml/2006/table">
            <a:tbl>
              <a:tblPr/>
              <a:tblGrid>
                <a:gridCol w="2634803"/>
                <a:gridCol w="889585"/>
                <a:gridCol w="701007"/>
              </a:tblGrid>
              <a:tr h="244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New OLCI bands</a:t>
                      </a:r>
                    </a:p>
                  </a:txBody>
                  <a:tcPr marL="90026" marR="90026" marT="13479" marB="134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λ</a:t>
                      </a: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n-GB" sz="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center</a:t>
                      </a:r>
                      <a:endParaRPr kumimoji="0" lang="en-GB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6" marR="90026" marT="13479" marB="134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Width</a:t>
                      </a:r>
                      <a:endParaRPr kumimoji="0" lang="en-GB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1" marR="72021" marT="13479" marB="134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152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Aerosol, </a:t>
                      </a:r>
                      <a:r>
                        <a:rPr lang="en-GB" sz="800" b="1" dirty="0" smtClean="0">
                          <a:solidFill>
                            <a:srgbClr val="FFFFFF"/>
                          </a:solidFill>
                        </a:rPr>
                        <a:t>in-water property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6" marR="90026" marT="13479" marB="134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+mn-cs"/>
                        </a:rPr>
                        <a:t>400</a:t>
                      </a:r>
                    </a:p>
                  </a:txBody>
                  <a:tcPr marL="90026" marR="90026" marT="13479" marB="134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15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1" marR="72021" marT="13479" marB="134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52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Fluorescence retrieval</a:t>
                      </a:r>
                    </a:p>
                  </a:txBody>
                  <a:tcPr marL="90026" marR="90026" marT="13479" marB="134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673.75</a:t>
                      </a:r>
                      <a:endParaRPr kumimoji="0" lang="en-GB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6" marR="90026" marT="13479" marB="134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7.5</a:t>
                      </a:r>
                      <a:endParaRPr kumimoji="0" lang="en-GB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1" marR="72021" marT="13479" marB="134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52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Atmospheric </a:t>
                      </a: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parameter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6" marR="90026" marT="13479" marB="134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764.375</a:t>
                      </a:r>
                      <a:endParaRPr kumimoji="0" lang="en-GB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6" marR="90026" marT="13479" marB="134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3.75</a:t>
                      </a:r>
                      <a:endParaRPr kumimoji="0" lang="en-GB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1" marR="72021" marT="13479" marB="134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52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Cloud top pressure</a:t>
                      </a:r>
                    </a:p>
                  </a:txBody>
                  <a:tcPr marL="90026" marR="90026" marT="13479" marB="134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767.5</a:t>
                      </a:r>
                      <a:endParaRPr kumimoji="0" lang="en-GB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6" marR="90026" marT="13479" marB="134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2.5</a:t>
                      </a:r>
                      <a:endParaRPr kumimoji="0" lang="en-GB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1" marR="72021" marT="13479" marB="134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52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Atmos./aerosol correction</a:t>
                      </a:r>
                    </a:p>
                  </a:txBody>
                  <a:tcPr marL="90026" marR="90026" marT="13479" marB="134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940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6" marR="90026" marT="13479" marB="134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20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1" marR="72021" marT="13479" marB="134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52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Atmos./aerosol correction</a:t>
                      </a:r>
                    </a:p>
                  </a:txBody>
                  <a:tcPr marL="90026" marR="90026" marT="13479" marB="134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1020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6" marR="90026" marT="13479" marB="134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40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1" marR="72021" marT="13479" marB="134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1740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4-04 at 17.38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01" y="846666"/>
            <a:ext cx="3530699" cy="4559300"/>
          </a:xfrm>
          <a:prstGeom prst="rect">
            <a:avLst/>
          </a:prstGeom>
        </p:spPr>
      </p:pic>
      <p:pic>
        <p:nvPicPr>
          <p:cNvPr id="9" name="Picture 8" descr="MER_RR__1PRBCM20060302_050604_000003972045_00334_20929_0002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666"/>
            <a:ext cx="3141133" cy="45550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13301" y="968690"/>
            <a:ext cx="3505200" cy="263353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OLCI </a:t>
            </a:r>
            <a:r>
              <a:rPr lang="en-GB" sz="1200" dirty="0">
                <a:solidFill>
                  <a:schemeClr val="bg1"/>
                </a:solidFill>
              </a:rPr>
              <a:t>(</a:t>
            </a:r>
            <a:r>
              <a:rPr lang="en-US" sz="1200" dirty="0" smtClean="0">
                <a:solidFill>
                  <a:schemeClr val="bg1"/>
                </a:solidFill>
              </a:rPr>
              <a:t>2016/03/02 05:13 GMT</a:t>
            </a:r>
            <a:r>
              <a:rPr lang="en-GB" sz="1200" dirty="0" smtClean="0">
                <a:solidFill>
                  <a:schemeClr val="bg1"/>
                </a:solidFill>
              </a:rPr>
              <a:t>)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281848" y="1991562"/>
            <a:ext cx="666750" cy="237648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8271834" y="1854199"/>
            <a:ext cx="8476" cy="3500967"/>
          </a:xfrm>
          <a:prstGeom prst="line">
            <a:avLst/>
          </a:prstGeom>
          <a:ln>
            <a:solidFill>
              <a:srgbClr val="FF6600"/>
            </a:solidFill>
            <a:prstDash val="dash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583264" y="1862667"/>
            <a:ext cx="8469" cy="3560233"/>
          </a:xfrm>
          <a:prstGeom prst="line">
            <a:avLst/>
          </a:prstGeom>
          <a:ln>
            <a:solidFill>
              <a:srgbClr val="FF6600"/>
            </a:solidFill>
            <a:prstDash val="dash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322634" y="1735667"/>
            <a:ext cx="500139" cy="232575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</a:rPr>
              <a:t>Nadir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34441" y="1413934"/>
            <a:ext cx="577346" cy="232575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US" sz="1000" dirty="0"/>
              <a:t>MERIS</a:t>
            </a:r>
          </a:p>
        </p:txBody>
      </p:sp>
      <p:pic>
        <p:nvPicPr>
          <p:cNvPr id="18" name="Picture 17" descr="Screen Shot 2016-04-05 at 07.21.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02" y="4399336"/>
            <a:ext cx="1032931" cy="1006629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8806121" y="2056086"/>
            <a:ext cx="675758" cy="232964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977157"/>
            <a:ext cx="3081867" cy="263353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MERIS </a:t>
            </a:r>
            <a:r>
              <a:rPr lang="en-GB" sz="1200" dirty="0">
                <a:solidFill>
                  <a:schemeClr val="bg1"/>
                </a:solidFill>
              </a:rPr>
              <a:t>(</a:t>
            </a:r>
            <a:r>
              <a:rPr lang="en-US" sz="1200" dirty="0" smtClean="0">
                <a:solidFill>
                  <a:schemeClr val="bg1"/>
                </a:solidFill>
              </a:rPr>
              <a:t>2006/03/02 @ 05:06 GMT</a:t>
            </a:r>
            <a:r>
              <a:rPr lang="en-GB" sz="1200" dirty="0" smtClean="0">
                <a:solidFill>
                  <a:schemeClr val="bg1"/>
                </a:solidFill>
              </a:rPr>
              <a:t>)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66800" y="1854201"/>
            <a:ext cx="500139" cy="232575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</a:rPr>
              <a:t>Nadir</a:t>
            </a:r>
            <a:endParaRPr lang="en-US" sz="1000" dirty="0">
              <a:solidFill>
                <a:srgbClr val="FFFFFF"/>
              </a:solidFill>
            </a:endParaRPr>
          </a:p>
        </p:txBody>
      </p:sp>
      <p:pic>
        <p:nvPicPr>
          <p:cNvPr id="7" name="Picture 6" descr="Screen Shot 2016-04-04 at 19.3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96387"/>
            <a:ext cx="2432913" cy="1860747"/>
          </a:xfrm>
          <a:prstGeom prst="rect">
            <a:avLst/>
          </a:prstGeom>
        </p:spPr>
      </p:pic>
      <p:sp>
        <p:nvSpPr>
          <p:cNvPr id="28" name="Title 2"/>
          <p:cNvSpPr>
            <a:spLocks noGrp="1"/>
          </p:cNvSpPr>
          <p:nvPr>
            <p:ph type="title"/>
          </p:nvPr>
        </p:nvSpPr>
        <p:spPr>
          <a:xfrm>
            <a:off x="1173481" y="204978"/>
            <a:ext cx="6751320" cy="55702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cs typeface="+mj-cs"/>
              </a:rPr>
              <a:t>OLCI vs. MERIS</a:t>
            </a:r>
            <a:endParaRPr lang="en-US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3508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3A_OL_1_EFR____20160401T102121_20160401T103240_20160404T125633_0678_002_279______LN1_D_NT_____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482"/>
            <a:ext cx="5595605" cy="394843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854045"/>
            <a:ext cx="5579533" cy="3952555"/>
            <a:chOff x="1291765" y="1008903"/>
            <a:chExt cx="7484791" cy="5585585"/>
          </a:xfrm>
        </p:grpSpPr>
        <p:pic>
          <p:nvPicPr>
            <p:cNvPr id="10" name="Picture 9" descr="S3A_OL_1_EFR____20160401T102121_20160401T103240_20160404T125633_0678_002_279______LN1_D_NT_____Oa17_radianc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1765" y="1008903"/>
              <a:ext cx="7484791" cy="5585585"/>
            </a:xfrm>
            <a:prstGeom prst="rect">
              <a:avLst/>
            </a:prstGeom>
          </p:spPr>
        </p:pic>
        <p:pic>
          <p:nvPicPr>
            <p:cNvPr id="11" name="Picture 10" descr="S3A_OL_1_EFR____20160401T102121_20160401T103240_20160404T125633_0678_002_279______LN1_D_NT_____legend_band1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3971" y="1125482"/>
              <a:ext cx="2879949" cy="93044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1" y="837866"/>
            <a:ext cx="5604933" cy="3966967"/>
            <a:chOff x="1981734" y="2980950"/>
            <a:chExt cx="7497546" cy="5595104"/>
          </a:xfrm>
        </p:grpSpPr>
        <p:pic>
          <p:nvPicPr>
            <p:cNvPr id="13" name="Picture 12" descr="S3A_OL_1_EFR____20160401T102121_20160401T103240_20160404T125633_0678_002_279______LN1_D_NT_____Oa21_radianc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734" y="2980950"/>
              <a:ext cx="7497546" cy="5595104"/>
            </a:xfrm>
            <a:prstGeom prst="rect">
              <a:avLst/>
            </a:prstGeom>
          </p:spPr>
        </p:pic>
        <p:pic>
          <p:nvPicPr>
            <p:cNvPr id="14" name="Picture 13" descr="S3A_OL_1_EFR____20160401T102121_20160401T103240_20160404T125633_0678_002_279______LN1_D_NT_____legend_band21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079" y="3184074"/>
              <a:ext cx="2822977" cy="829126"/>
            </a:xfrm>
            <a:prstGeom prst="rect">
              <a:avLst/>
            </a:prstGeom>
          </p:spPr>
        </p:pic>
      </p:grp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1173481" y="204978"/>
            <a:ext cx="6751320" cy="55702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cs typeface="+mj-cs"/>
              </a:rPr>
              <a:t>OLCI vs. MERIS</a:t>
            </a:r>
            <a:endParaRPr lang="en-US" dirty="0">
              <a:cs typeface="+mj-cs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5613400" y="846668"/>
            <a:ext cx="3530600" cy="3962400"/>
          </a:xfrm>
        </p:spPr>
        <p:txBody>
          <a:bodyPr/>
          <a:lstStyle/>
          <a:p>
            <a:r>
              <a:rPr lang="en-US" dirty="0"/>
              <a:t>The 1020nm band is suitable for improved atmospheric </a:t>
            </a:r>
            <a:r>
              <a:rPr lang="en-US" dirty="0" smtClean="0"/>
              <a:t>correction,</a:t>
            </a:r>
            <a:r>
              <a:rPr lang="en-US" dirty="0"/>
              <a:t> </a:t>
            </a:r>
            <a:r>
              <a:rPr lang="en-US" dirty="0" smtClean="0"/>
              <a:t>to </a:t>
            </a:r>
            <a:r>
              <a:rPr lang="en-US" dirty="0"/>
              <a:t>allow better water leaving reflectance retrieval in coastal regions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233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S3 OLCI: Technical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25000"/>
              </a:spcBef>
              <a:buFont typeface="Wingdings" charset="0"/>
              <a:buNone/>
              <a:defRPr/>
            </a:pPr>
            <a:r>
              <a:rPr lang="en-GB" dirty="0">
                <a:latin typeface="Verdana" charset="0"/>
              </a:rPr>
              <a:t>Basic configuration similar to MERIS:</a:t>
            </a:r>
          </a:p>
          <a:p>
            <a:pPr marL="285750" indent="-285750" eaLnBrk="1" hangingPunct="1">
              <a:spcBef>
                <a:spcPct val="25000"/>
              </a:spcBef>
              <a:buFont typeface="Arial"/>
              <a:buChar char="•"/>
              <a:defRPr/>
            </a:pPr>
            <a:r>
              <a:rPr lang="en-GB" b="0" dirty="0">
                <a:latin typeface="Verdana" charset="0"/>
              </a:rPr>
              <a:t>5 Camera Optical Sub Assemblies (COSA), </a:t>
            </a:r>
          </a:p>
          <a:p>
            <a:pPr marL="285750" indent="-285750" eaLnBrk="1" hangingPunct="1">
              <a:spcBef>
                <a:spcPct val="25000"/>
              </a:spcBef>
              <a:buFont typeface="Arial"/>
              <a:buChar char="•"/>
              <a:defRPr/>
            </a:pPr>
            <a:r>
              <a:rPr lang="en-GB" b="0" dirty="0">
                <a:latin typeface="Verdana" charset="0"/>
              </a:rPr>
              <a:t>5 Focal Plane Assemblies (FPA), </a:t>
            </a:r>
          </a:p>
          <a:p>
            <a:pPr marL="285750" indent="-285750" eaLnBrk="1" hangingPunct="1">
              <a:spcBef>
                <a:spcPct val="25000"/>
              </a:spcBef>
              <a:buFont typeface="Arial"/>
              <a:buChar char="•"/>
              <a:defRPr/>
            </a:pPr>
            <a:r>
              <a:rPr lang="en-GB" b="0" dirty="0">
                <a:latin typeface="Verdana" charset="0"/>
              </a:rPr>
              <a:t>5 Video Acquisition Modules (VAM), </a:t>
            </a:r>
          </a:p>
          <a:p>
            <a:pPr marL="285750" indent="-285750" eaLnBrk="1" hangingPunct="1">
              <a:spcBef>
                <a:spcPct val="25000"/>
              </a:spcBef>
              <a:buFont typeface="Arial"/>
              <a:buChar char="•"/>
              <a:defRPr/>
            </a:pPr>
            <a:r>
              <a:rPr lang="en-GB" b="0" dirty="0">
                <a:latin typeface="Verdana" charset="0"/>
              </a:rPr>
              <a:t>1 Scrambling Window Assembly (SWA), </a:t>
            </a:r>
          </a:p>
          <a:p>
            <a:pPr marL="285750" indent="-285750" eaLnBrk="1" hangingPunct="1">
              <a:spcBef>
                <a:spcPct val="25000"/>
              </a:spcBef>
              <a:buFont typeface="Arial"/>
              <a:buChar char="•"/>
              <a:defRPr/>
            </a:pPr>
            <a:r>
              <a:rPr lang="en-GB" b="0" dirty="0">
                <a:latin typeface="Verdana" charset="0"/>
              </a:rPr>
              <a:t>1 OLCI Electronic Unit (OEU) managing all the instrument functions, </a:t>
            </a:r>
          </a:p>
          <a:p>
            <a:pPr marL="285750" indent="-285750" eaLnBrk="1" hangingPunct="1">
              <a:spcBef>
                <a:spcPct val="25000"/>
              </a:spcBef>
              <a:buFont typeface="Arial"/>
              <a:buChar char="•"/>
              <a:defRPr/>
            </a:pPr>
            <a:r>
              <a:rPr lang="en-GB" b="0" dirty="0">
                <a:latin typeface="Verdana" charset="0"/>
              </a:rPr>
              <a:t>1 calibration assembly allowing radiometric and spectral calibration.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Sentinel-3A IOCR                                                                11/12 July 2016</a:t>
            </a:r>
            <a:endParaRPr lang="en-US" sz="1000" dirty="0"/>
          </a:p>
        </p:txBody>
      </p:sp>
      <p:pic>
        <p:nvPicPr>
          <p:cNvPr id="5" name="Picture 9" descr="OLCI 1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32" y="3516374"/>
            <a:ext cx="2565400" cy="185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532" y="4401377"/>
            <a:ext cx="874468" cy="97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icture 4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86666"/>
            <a:ext cx="3060037" cy="19818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3071112" y="3445935"/>
            <a:ext cx="2660821" cy="1931141"/>
            <a:chOff x="7101889" y="4780184"/>
            <a:chExt cx="2019300" cy="17600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1889" y="4780184"/>
              <a:ext cx="2019300" cy="1760077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pic>
          <p:nvPicPr>
            <p:cNvPr id="10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9368" y="5866278"/>
              <a:ext cx="771821" cy="673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0422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6513" y="909907"/>
            <a:ext cx="9180513" cy="37144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939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774" y="374595"/>
            <a:ext cx="2509918" cy="78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54175"/>
            <a:ext cx="1270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7" descr="Screen Shot 2013-09-06 at 1.22.4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82" y="2734159"/>
            <a:ext cx="1541281" cy="56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8" descr="Screen Shot 2013-09-06 at 1.21.0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759200"/>
            <a:ext cx="149066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9" descr="Screen Shot 2013-09-06 at 1.17.38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097" y="1658465"/>
            <a:ext cx="14144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2" descr="Screen Shot 2013-09-09 at 9.53.22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93235"/>
            <a:ext cx="1613041" cy="56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1887" y="1529148"/>
            <a:ext cx="2827172" cy="353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5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OLCI </a:t>
            </a:r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Overview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Functional verification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Radiometric </a:t>
            </a:r>
            <a:r>
              <a:rPr lang="en-US" dirty="0"/>
              <a:t>Calibration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Spectral Calibration</a:t>
            </a:r>
          </a:p>
          <a:p>
            <a:pPr marL="360363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00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Functional verification</a:t>
            </a:r>
            <a:endParaRPr lang="en-GB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functional behaviour is as expected:</a:t>
            </a:r>
          </a:p>
          <a:p>
            <a:pPr lvl="1">
              <a:buFont typeface="Wingdings" charset="2"/>
              <a:buChar char="ü"/>
            </a:pPr>
            <a:r>
              <a:rPr lang="en-GB" dirty="0"/>
              <a:t>M</a:t>
            </a:r>
            <a:r>
              <a:rPr lang="en-GB" dirty="0" smtClean="0"/>
              <a:t>easurements are performed nominally with no </a:t>
            </a:r>
            <a:r>
              <a:rPr lang="en-GB" dirty="0"/>
              <a:t>gaps over the daytime of the orbit </a:t>
            </a:r>
            <a:endParaRPr lang="en-GB" dirty="0" smtClean="0"/>
          </a:p>
          <a:p>
            <a:pPr lvl="1">
              <a:buFont typeface="Wingdings" charset="2"/>
              <a:buChar char="ü"/>
            </a:pPr>
            <a:r>
              <a:rPr lang="en-GB" dirty="0"/>
              <a:t>The on-board calibration </a:t>
            </a:r>
            <a:r>
              <a:rPr lang="en-GB" dirty="0" smtClean="0"/>
              <a:t>are performed nominally outside </a:t>
            </a:r>
            <a:r>
              <a:rPr lang="en-GB" dirty="0"/>
              <a:t>the daytime part of the orbit </a:t>
            </a:r>
            <a:r>
              <a:rPr lang="en-GB" dirty="0" smtClean="0"/>
              <a:t>Satellite Payload and house keeping data produced on board transmitted to ground without loss</a:t>
            </a:r>
          </a:p>
          <a:p>
            <a:pPr lvl="1">
              <a:buFont typeface="Wingdings" charset="2"/>
              <a:buChar char="ü"/>
            </a:pPr>
            <a:r>
              <a:rPr lang="en-GB" dirty="0" smtClean="0"/>
              <a:t>Temperature stability of the CCD and the Optical bench </a:t>
            </a:r>
            <a:r>
              <a:rPr lang="en-US" dirty="0" smtClean="0"/>
              <a:t>from </a:t>
            </a:r>
            <a:r>
              <a:rPr lang="en-US" dirty="0"/>
              <a:t>which the instrument performances strongly depend on </a:t>
            </a:r>
            <a:r>
              <a:rPr lang="fr-FR" dirty="0" smtClean="0"/>
              <a:t>are </a:t>
            </a:r>
            <a:r>
              <a:rPr lang="en-US" dirty="0" smtClean="0"/>
              <a:t>well within specification.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All observation modes  / calibration sequences have been exercised</a:t>
            </a:r>
          </a:p>
          <a:p>
            <a:pPr lvl="1"/>
            <a:endParaRPr lang="en-US" sz="800" dirty="0" smtClean="0"/>
          </a:p>
          <a:p>
            <a:pPr marL="0" indent="0">
              <a:buNone/>
            </a:pPr>
            <a:r>
              <a:rPr lang="en-GB" dirty="0" smtClean="0"/>
              <a:t>=&gt; Fully functional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792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OLCI spectral/radiometric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200" dirty="0"/>
              <a:t>OLCI is a self-calibrating instrument using on-board </a:t>
            </a:r>
            <a:r>
              <a:rPr lang="en-GB" sz="1200" dirty="0" smtClean="0"/>
              <a:t>diffusers: </a:t>
            </a:r>
            <a:endParaRPr lang="en-GB" sz="1200" dirty="0"/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1200" dirty="0" smtClean="0"/>
              <a:t>Every ~2 </a:t>
            </a:r>
            <a:r>
              <a:rPr lang="en-US" sz="1200" dirty="0"/>
              <a:t>weeks routine with </a:t>
            </a:r>
            <a:r>
              <a:rPr lang="en-US" sz="1200" dirty="0" smtClean="0"/>
              <a:t>1</a:t>
            </a:r>
            <a:r>
              <a:rPr lang="en-US" sz="1200" baseline="30000" dirty="0" smtClean="0"/>
              <a:t>st</a:t>
            </a:r>
            <a:r>
              <a:rPr lang="en-US" sz="1200" dirty="0" smtClean="0"/>
              <a:t> white </a:t>
            </a:r>
            <a:r>
              <a:rPr lang="en-US" sz="1200" dirty="0"/>
              <a:t>diffuser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1200" dirty="0"/>
              <a:t>Every </a:t>
            </a:r>
            <a:r>
              <a:rPr lang="en-US" sz="1200" dirty="0" smtClean="0"/>
              <a:t>~3 </a:t>
            </a:r>
            <a:r>
              <a:rPr lang="en-US" sz="1200" dirty="0"/>
              <a:t>months with 2nd white </a:t>
            </a:r>
            <a:r>
              <a:rPr lang="en-US" sz="1200" dirty="0" smtClean="0"/>
              <a:t>diffuser </a:t>
            </a:r>
            <a:r>
              <a:rPr lang="en-US" sz="1200" dirty="0"/>
              <a:t>for ageing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1200" dirty="0">
                <a:solidFill>
                  <a:srgbClr val="FF00FF"/>
                </a:solidFill>
              </a:rPr>
              <a:t>Spectral calibration: Erbium Doped Diffuser (for spectral calibration)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endParaRPr lang="en-US" sz="1200" dirty="0">
              <a:solidFill>
                <a:srgbClr val="FF00FF"/>
              </a:solidFill>
            </a:endParaRPr>
          </a:p>
          <a:p>
            <a:pPr>
              <a:lnSpc>
                <a:spcPct val="120000"/>
              </a:lnSpc>
              <a:buFont typeface="Arial"/>
              <a:buChar char="•"/>
            </a:pPr>
            <a:endParaRPr lang="en-US" sz="1200" dirty="0">
              <a:solidFill>
                <a:srgbClr val="FF00FF"/>
              </a:solidFill>
            </a:endParaRPr>
          </a:p>
          <a:p>
            <a:pPr>
              <a:lnSpc>
                <a:spcPct val="120000"/>
              </a:lnSpc>
              <a:buFont typeface="Arial"/>
              <a:buChar char="•"/>
            </a:pPr>
            <a:endParaRPr lang="en-US" sz="1200" dirty="0">
              <a:solidFill>
                <a:srgbClr val="FF00FF"/>
              </a:solidFill>
            </a:endParaRPr>
          </a:p>
          <a:p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Sentinel-3A IOCR                                                                11/12 July 2016</a:t>
            </a:r>
            <a:endParaRPr lang="en-US" sz="1000" dirty="0"/>
          </a:p>
        </p:txBody>
      </p:sp>
      <p:pic>
        <p:nvPicPr>
          <p:cNvPr id="6" name="Picture 5" descr="Picture 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5666"/>
            <a:ext cx="4806766" cy="23353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661" y="2438401"/>
            <a:ext cx="4328339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733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10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1070" y="2321676"/>
            <a:ext cx="2492930" cy="140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2" name="Title 2"/>
          <p:cNvSpPr>
            <a:spLocks noGrp="1"/>
          </p:cNvSpPr>
          <p:nvPr>
            <p:ph type="title"/>
          </p:nvPr>
        </p:nvSpPr>
        <p:spPr>
          <a:xfrm>
            <a:off x="1619365" y="218487"/>
            <a:ext cx="6330836" cy="557022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Calibri" charset="0"/>
              </a:rPr>
              <a:t>Radiometric gain variation from white diffuser – Mean across track gains (ACRI – L. Bourg)</a:t>
            </a:r>
            <a:endParaRPr lang="en-US" sz="2000" dirty="0">
              <a:latin typeface="Calibri" charset="0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-216186" y="819432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Image 10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068" y="906785"/>
            <a:ext cx="47752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 106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6803" y="1795786"/>
            <a:ext cx="2492930" cy="140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8"/>
          <p:cNvSpPr>
            <a:spLocks noChangeArrowheads="1"/>
          </p:cNvSpPr>
          <p:nvPr/>
        </p:nvSpPr>
        <p:spPr bwMode="auto">
          <a:xfrm flipV="1">
            <a:off x="2663280" y="7086599"/>
            <a:ext cx="64807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Image 106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2866" y="1409438"/>
            <a:ext cx="2429935" cy="13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732" y="3655821"/>
            <a:ext cx="83227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Calibration gains show time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variability believed to be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related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to: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Wingdings" charset="2"/>
              <a:buChar char="ü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Star tracker anomaly =&gt; pointing model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Wingdings" charset="2"/>
              <a:buChar char="ü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Uncertainties of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diffuser BRDF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model (already known from on-ground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Stability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improves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with time.</a:t>
            </a:r>
          </a:p>
        </p:txBody>
      </p:sp>
      <p:pic>
        <p:nvPicPr>
          <p:cNvPr id="36" name="Image 106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4004" y="859101"/>
            <a:ext cx="2492930" cy="140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701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 smtClean="0"/>
              <a:t>CNES (SADE/MUSCLE) and ESTEC (DIMITRI) used for independent assessment:</a:t>
            </a:r>
          </a:p>
          <a:p>
            <a:r>
              <a:rPr lang="en-US" sz="1400" dirty="0" smtClean="0"/>
              <a:t>Consistent results making use of different methods / implementations</a:t>
            </a:r>
            <a:endParaRPr lang="en-US" sz="1400" dirty="0"/>
          </a:p>
          <a:p>
            <a:r>
              <a:rPr lang="en-US" sz="1400" dirty="0"/>
              <a:t>S</a:t>
            </a:r>
            <a:r>
              <a:rPr lang="en-US" sz="1400" dirty="0" smtClean="0"/>
              <a:t>pectral consistency</a:t>
            </a:r>
          </a:p>
          <a:p>
            <a:r>
              <a:rPr lang="en-US" altLang="en-US" sz="1400" dirty="0" smtClean="0">
                <a:solidFill>
                  <a:srgbClr val="005191"/>
                </a:solidFill>
                <a:cs typeface="Arial"/>
                <a:sym typeface="Wingdings" panose="05000000000000000000" pitchFamily="2" charset="2"/>
              </a:rPr>
              <a:t>OLCI </a:t>
            </a:r>
            <a:r>
              <a:rPr lang="en-US" altLang="en-US" sz="1400" dirty="0">
                <a:solidFill>
                  <a:srgbClr val="005191"/>
                </a:solidFill>
                <a:cs typeface="Arial"/>
                <a:sym typeface="Wingdings" panose="05000000000000000000" pitchFamily="2" charset="2"/>
              </a:rPr>
              <a:t>radiances </a:t>
            </a:r>
            <a:r>
              <a:rPr lang="en-US" altLang="en-US" sz="1400" dirty="0" smtClean="0">
                <a:solidFill>
                  <a:srgbClr val="005191"/>
                </a:solidFill>
                <a:cs typeface="Arial"/>
                <a:sym typeface="Wingdings" panose="05000000000000000000" pitchFamily="2" charset="2"/>
              </a:rPr>
              <a:t>might slightly higher </a:t>
            </a:r>
            <a:r>
              <a:rPr lang="en-US" altLang="en-US" sz="1400" dirty="0">
                <a:solidFill>
                  <a:srgbClr val="005191"/>
                </a:solidFill>
                <a:cs typeface="Arial"/>
                <a:sym typeface="Wingdings" panose="05000000000000000000" pitchFamily="2" charset="2"/>
              </a:rPr>
              <a:t>than </a:t>
            </a:r>
            <a:r>
              <a:rPr lang="en-US" altLang="en-US" sz="1400" dirty="0" smtClean="0">
                <a:solidFill>
                  <a:srgbClr val="005191"/>
                </a:solidFill>
                <a:cs typeface="Arial"/>
                <a:sym typeface="Wingdings" panose="05000000000000000000" pitchFamily="2" charset="2"/>
              </a:rPr>
              <a:t>expected </a:t>
            </a:r>
            <a:r>
              <a:rPr lang="en-US" altLang="en-US" sz="1400" u="sng" dirty="0" smtClean="0">
                <a:solidFill>
                  <a:srgbClr val="005191"/>
                </a:solidFill>
                <a:cs typeface="Arial"/>
                <a:sym typeface="Wingdings" panose="05000000000000000000" pitchFamily="2" charset="2"/>
              </a:rPr>
              <a:t>but more </a:t>
            </a:r>
            <a:r>
              <a:rPr lang="en-US" sz="1400" u="sng" dirty="0" smtClean="0">
                <a:solidFill>
                  <a:srgbClr val="005191"/>
                </a:solidFill>
                <a:cs typeface="Arial"/>
                <a:sym typeface="Wingdings" panose="05000000000000000000" pitchFamily="2" charset="2"/>
              </a:rPr>
              <a:t>data over longer period of time is needed</a:t>
            </a:r>
            <a:r>
              <a:rPr lang="en-US" sz="1400" dirty="0">
                <a:solidFill>
                  <a:srgbClr val="005191"/>
                </a:solidFill>
                <a:cs typeface="Arial"/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solidFill>
                  <a:srgbClr val="005191"/>
                </a:solidFill>
                <a:cs typeface="Arial"/>
                <a:sym typeface="Wingdings" panose="05000000000000000000" pitchFamily="2" charset="2"/>
              </a:rPr>
              <a:t>to confirm and monitor the evolution</a:t>
            </a:r>
            <a:endParaRPr lang="en-US" sz="1400" dirty="0"/>
          </a:p>
        </p:txBody>
      </p:sp>
      <p:pic>
        <p:nvPicPr>
          <p:cNvPr id="13" name="Picture 12" descr="Global_analysis_ALL_METHODOLOGIES_all_wavelength_all_data_GLINT_normalised_665nm_DESERT_strict_uncertainty_filter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7" y="2456390"/>
            <a:ext cx="3686386" cy="2208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Independent radiometric assessment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Sentinel-3A IOCR                                                                11/12 July 2016</a:t>
            </a:r>
            <a:endParaRPr lang="en-US" sz="1000" dirty="0"/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580" y="2432002"/>
            <a:ext cx="3661420" cy="230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Global_analysis_ALL_METHODOLOGIES_all_wavelength_all_data_GLINT_normalised_665nm_DESERT_strict_uncertainty_filter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8" y="2434663"/>
            <a:ext cx="3625227" cy="22099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17469" y="4366888"/>
            <a:ext cx="8789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CNES (B. </a:t>
            </a:r>
            <a:r>
              <a:rPr lang="en-US" sz="1050" dirty="0" err="1" smtClean="0"/>
              <a:t>Fougnie</a:t>
            </a:r>
            <a:r>
              <a:rPr lang="en-US" sz="1050" dirty="0" smtClean="0"/>
              <a:t>)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3820003" y="2461889"/>
            <a:ext cx="10313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ESTEC (M. Bouvet)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16584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388" y="204978"/>
            <a:ext cx="6750232" cy="557022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2067"/>
            <a:ext cx="9144001" cy="387773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Sentinel-3 mission overview</a:t>
            </a:r>
          </a:p>
          <a:p>
            <a:r>
              <a:rPr lang="en-US" sz="1800" dirty="0" smtClean="0"/>
              <a:t>Overview of optical instrument commissioning activities</a:t>
            </a:r>
            <a:endParaRPr lang="en-US" sz="1800" dirty="0"/>
          </a:p>
          <a:p>
            <a:r>
              <a:rPr lang="en-US" sz="1800" dirty="0" smtClean="0"/>
              <a:t>OLCI performance	</a:t>
            </a:r>
          </a:p>
          <a:p>
            <a:r>
              <a:rPr lang="en-US" sz="1800" dirty="0" smtClean="0"/>
              <a:t>SLSTR </a:t>
            </a:r>
            <a:r>
              <a:rPr lang="en-US" sz="1800" dirty="0"/>
              <a:t>performance</a:t>
            </a:r>
            <a:r>
              <a:rPr lang="en-US" sz="1800" dirty="0" smtClean="0"/>
              <a:t>			</a:t>
            </a:r>
            <a:endParaRPr lang="en-US" sz="1800" dirty="0"/>
          </a:p>
          <a:p>
            <a:r>
              <a:rPr lang="en-US" sz="1800" dirty="0" smtClean="0"/>
              <a:t>Conclusion</a:t>
            </a:r>
          </a:p>
          <a:p>
            <a:pPr lvl="1"/>
            <a:endParaRPr lang="en-US" sz="1800" dirty="0"/>
          </a:p>
          <a:p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 dirty="0" smtClean="0"/>
              <a:t>IVOS - Beijing                                                                18-21 July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33060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851" y="2889366"/>
            <a:ext cx="3616149" cy="2254134"/>
          </a:xfrm>
          <a:prstGeom prst="rect">
            <a:avLst/>
          </a:prstGeom>
        </p:spPr>
      </p:pic>
      <p:sp>
        <p:nvSpPr>
          <p:cNvPr id="5120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alibri" charset="0"/>
              </a:rPr>
              <a:t>Signal-to-Noise Ratio (SNR)</a:t>
            </a:r>
            <a:endParaRPr lang="en-US" sz="2800" dirty="0">
              <a:latin typeface="Calibri" charset="0"/>
            </a:endParaRPr>
          </a:p>
        </p:txBody>
      </p: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5174957" y="1122604"/>
            <a:ext cx="396904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/>
              <a:t>SNR performance are scaled down </a:t>
            </a:r>
            <a:r>
              <a:rPr lang="en-US" sz="1400" dirty="0" smtClean="0"/>
              <a:t>from </a:t>
            </a:r>
            <a:r>
              <a:rPr lang="en-US" sz="1400" dirty="0" err="1" smtClean="0"/>
              <a:t>L</a:t>
            </a:r>
            <a:r>
              <a:rPr lang="en-US" sz="1400" baseline="-25000" dirty="0" err="1" smtClean="0"/>
              <a:t>cal</a:t>
            </a:r>
            <a:r>
              <a:rPr lang="en-US" sz="1400" dirty="0" smtClean="0"/>
              <a:t> to </a:t>
            </a:r>
            <a:r>
              <a:rPr lang="en-US" sz="1400" dirty="0"/>
              <a:t>typical water </a:t>
            </a:r>
            <a:r>
              <a:rPr lang="en-US" sz="1400" dirty="0" smtClean="0"/>
              <a:t>radiance (</a:t>
            </a:r>
            <a:r>
              <a:rPr lang="en-US" sz="1400" dirty="0" err="1" smtClean="0"/>
              <a:t>L</a:t>
            </a:r>
            <a:r>
              <a:rPr lang="en-US" sz="1400" baseline="-25000" dirty="0" err="1" smtClean="0"/>
              <a:t>ref</a:t>
            </a:r>
            <a:r>
              <a:rPr lang="en-US" sz="1400" dirty="0" smtClean="0"/>
              <a:t>) with 2 different methods.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Results compliant, downscaling </a:t>
            </a:r>
            <a:r>
              <a:rPr lang="en-US" sz="1400" dirty="0"/>
              <a:t>to be confirmed by </a:t>
            </a:r>
            <a:r>
              <a:rPr lang="en-US" sz="1400" dirty="0" smtClean="0"/>
              <a:t>ongoing analysis </a:t>
            </a:r>
            <a:r>
              <a:rPr lang="en-US" sz="1400" dirty="0"/>
              <a:t>of EO </a:t>
            </a:r>
            <a:r>
              <a:rPr lang="en-US" sz="1400" dirty="0" smtClean="0"/>
              <a:t>images</a:t>
            </a:r>
          </a:p>
        </p:txBody>
      </p:sp>
      <p:pic>
        <p:nvPicPr>
          <p:cNvPr id="31" name="Image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918604"/>
            <a:ext cx="4985795" cy="42248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645020" y="2801173"/>
            <a:ext cx="14989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ESTEC (J.-L. </a:t>
            </a:r>
            <a:r>
              <a:rPr lang="en-US" sz="1100" dirty="0" err="1" smtClean="0"/>
              <a:t>Bezy</a:t>
            </a:r>
            <a:r>
              <a:rPr lang="en-US" sz="1100" dirty="0" smtClean="0"/>
              <a:t>)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3589867" y="4881890"/>
            <a:ext cx="13834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ACRI (L. Bourg)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2464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Radiometric: 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On-board radiometric calibration functional</a:t>
            </a:r>
          </a:p>
          <a:p>
            <a:r>
              <a:rPr lang="en-US" dirty="0" smtClean="0"/>
              <a:t>Dark signals are very stable and comparable to pre-flight characterisation (not shown here)</a:t>
            </a:r>
          </a:p>
          <a:p>
            <a:r>
              <a:rPr lang="en-US" dirty="0" smtClean="0"/>
              <a:t>Periodic noise (noise affecting dark signals) analyzed in-flight and workaround proposed to reduce a non-compliance on absolute calibration accuracy for 940 and 1020 nm band at lowest level of the specified dynamic range (not shown here)</a:t>
            </a:r>
          </a:p>
          <a:p>
            <a:r>
              <a:rPr lang="en-US" dirty="0" smtClean="0"/>
              <a:t>SNR is compliant with specification</a:t>
            </a:r>
            <a:endParaRPr lang="en-US" dirty="0"/>
          </a:p>
          <a:p>
            <a:r>
              <a:rPr lang="en-US" dirty="0" smtClean="0"/>
              <a:t>Calibration gains show time variability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Partly related to star tracker anomaly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Uncertainties of BRDF model (already known from on-ground)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Stability seems </a:t>
            </a:r>
            <a:r>
              <a:rPr lang="en-US" dirty="0"/>
              <a:t>to improve with </a:t>
            </a:r>
            <a:r>
              <a:rPr lang="en-US" dirty="0" smtClean="0"/>
              <a:t>time</a:t>
            </a:r>
          </a:p>
          <a:p>
            <a:r>
              <a:rPr lang="en-US" dirty="0" smtClean="0"/>
              <a:t>Vicarious calibration shows spectrally/spatially/dynamically/X-track consistent results, however a ~+3% bias.</a:t>
            </a:r>
          </a:p>
          <a:p>
            <a:pPr marL="731838" lvl="1" indent="-285750">
              <a:buFont typeface="Symbol" charset="0"/>
              <a:buChar char=""/>
            </a:pPr>
            <a:r>
              <a:rPr lang="en-US" dirty="0" smtClean="0"/>
              <a:t>Actions are in place to further investigate this point (e.g., </a:t>
            </a:r>
            <a:r>
              <a:rPr lang="en-US" dirty="0"/>
              <a:t>periodic noise correction in ground </a:t>
            </a:r>
            <a:r>
              <a:rPr lang="en-US" smtClean="0"/>
              <a:t>processing, yaw </a:t>
            </a:r>
            <a:r>
              <a:rPr lang="en-US" dirty="0" smtClean="0"/>
              <a:t>maneuvers to characterize BRDF diffuser in flight and perform calibrations at </a:t>
            </a:r>
            <a:r>
              <a:rPr lang="en-US" smtClean="0"/>
              <a:t>fixed geometry) </a:t>
            </a:r>
            <a:r>
              <a:rPr lang="en-US" dirty="0" smtClean="0"/>
              <a:t>during next phase.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47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OLCI spectral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OLCI 21 bands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OLCI </a:t>
            </a:r>
            <a:r>
              <a:rPr lang="en-US" dirty="0"/>
              <a:t>is programmable and can be configured to </a:t>
            </a:r>
            <a:r>
              <a:rPr lang="en-US" dirty="0" smtClean="0"/>
              <a:t>observe with highest spectral resolution, i.e., 46 </a:t>
            </a:r>
            <a:r>
              <a:rPr lang="en-US" dirty="0"/>
              <a:t>single bands (µ-bands) instead of 21 nominal bands.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8560"/>
            <a:ext cx="9526729" cy="894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878516"/>
            <a:ext cx="9423401" cy="9245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62436"/>
            <a:ext cx="9700842" cy="102616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2881190"/>
            <a:ext cx="2092854" cy="3115712"/>
            <a:chOff x="0" y="2908208"/>
            <a:chExt cx="2092854" cy="3115712"/>
          </a:xfrm>
        </p:grpSpPr>
        <p:pic>
          <p:nvPicPr>
            <p:cNvPr id="6" name="Picture 5" descr="Screen Shot 2016-07-05 at 22.03.38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41956"/>
              <a:ext cx="1225259" cy="228196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673993" y="2908208"/>
              <a:ext cx="418861" cy="41234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0" y="2922618"/>
              <a:ext cx="1676400" cy="81933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229559" y="3337485"/>
              <a:ext cx="861708" cy="267396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8214313" y="918196"/>
            <a:ext cx="6165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BC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2205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092960" y="122635"/>
            <a:ext cx="5068375" cy="64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 anchor="ctr"/>
          <a:lstStyle/>
          <a:p>
            <a:r>
              <a:rPr lang="en-US" sz="2000" dirty="0" smtClean="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rPr>
              <a:t>OLCI in-flight spectral calibration</a:t>
            </a:r>
            <a:endParaRPr lang="en-GB" sz="2000" dirty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-6741" y="822961"/>
            <a:ext cx="7524750" cy="432054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 anchor="ctr"/>
          <a:lstStyle/>
          <a:p>
            <a:pPr algn="ctr"/>
            <a:r>
              <a:rPr lang="en-US" sz="1500"/>
              <a:t>       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84993" y="1031081"/>
            <a:ext cx="693273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buFont typeface="Times" charset="0"/>
              <a:buNone/>
            </a:pPr>
            <a:r>
              <a:rPr lang="en-GB" sz="1200" b="1" dirty="0"/>
              <a:t>spectral calibration </a:t>
            </a:r>
            <a:r>
              <a:rPr lang="en-GB" sz="1200" dirty="0" smtClean="0"/>
              <a:t>is established </a:t>
            </a:r>
            <a:r>
              <a:rPr lang="en-GB" sz="1200" dirty="0"/>
              <a:t>using</a:t>
            </a:r>
            <a:r>
              <a:rPr lang="en-GB" sz="1200" b="1" dirty="0"/>
              <a:t>: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GB" sz="1200" dirty="0">
                <a:latin typeface="Comic Sans MS" charset="0"/>
              </a:rPr>
              <a:t>The on-board Erbium Doped </a:t>
            </a:r>
            <a:r>
              <a:rPr lang="en-GB" sz="1200" dirty="0" smtClean="0">
                <a:latin typeface="Comic Sans MS" charset="0"/>
              </a:rPr>
              <a:t>Diffuser,</a:t>
            </a:r>
            <a:endParaRPr lang="en-GB" sz="1200" dirty="0">
              <a:latin typeface="Comic Sans MS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en-GB" sz="1200" dirty="0" err="1">
                <a:latin typeface="Comic Sans MS" charset="0"/>
              </a:rPr>
              <a:t>Fraunhofer</a:t>
            </a:r>
            <a:r>
              <a:rPr lang="en-GB" sz="1200" b="1" dirty="0">
                <a:latin typeface="Comic Sans MS" charset="0"/>
              </a:rPr>
              <a:t> </a:t>
            </a:r>
            <a:r>
              <a:rPr lang="en-GB" sz="1200" dirty="0">
                <a:latin typeface="Comic Sans MS" charset="0"/>
              </a:rPr>
              <a:t>Lines (for validation),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GB" sz="1200" dirty="0">
                <a:latin typeface="Comic Sans MS" charset="0"/>
              </a:rPr>
              <a:t>Oxygen O2A (for validation)</a:t>
            </a:r>
            <a:r>
              <a:rPr lang="en-GB" sz="1200" dirty="0"/>
              <a:t>.</a:t>
            </a:r>
          </a:p>
          <a:p>
            <a:pPr>
              <a:lnSpc>
                <a:spcPct val="120000"/>
              </a:lnSpc>
              <a:buFont typeface="Times" charset="0"/>
              <a:buNone/>
            </a:pPr>
            <a:endParaRPr lang="en-GB" sz="1200" dirty="0"/>
          </a:p>
          <a:p>
            <a:pPr>
              <a:lnSpc>
                <a:spcPct val="120000"/>
              </a:lnSpc>
              <a:buFont typeface="Times" charset="0"/>
              <a:buNone/>
            </a:pPr>
            <a:r>
              <a:rPr lang="en-GB" sz="1200" dirty="0"/>
              <a:t>	</a:t>
            </a:r>
          </a:p>
          <a:p>
            <a:pPr>
              <a:lnSpc>
                <a:spcPct val="110000"/>
              </a:lnSpc>
              <a:buFont typeface="Times" charset="0"/>
              <a:buNone/>
            </a:pPr>
            <a:endParaRPr lang="en-GB" sz="1200" dirty="0">
              <a:solidFill>
                <a:srgbClr val="464847"/>
              </a:solidFill>
            </a:endParaRPr>
          </a:p>
        </p:txBody>
      </p:sp>
      <p:pic>
        <p:nvPicPr>
          <p:cNvPr id="2867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3342"/>
            <a:ext cx="2505808" cy="152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630974" y="1081623"/>
            <a:ext cx="6792202" cy="2217599"/>
            <a:chOff x="1630974" y="1081623"/>
            <a:chExt cx="6792202" cy="2217599"/>
          </a:xfrm>
        </p:grpSpPr>
        <p:grpSp>
          <p:nvGrpSpPr>
            <p:cNvPr id="14" name="Group 13"/>
            <p:cNvGrpSpPr/>
            <p:nvPr/>
          </p:nvGrpSpPr>
          <p:grpSpPr>
            <a:xfrm>
              <a:off x="1630974" y="1081623"/>
              <a:ext cx="6792202" cy="2217599"/>
              <a:chOff x="1630974" y="1081623"/>
              <a:chExt cx="6792202" cy="221759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630974" y="1081623"/>
                <a:ext cx="5806146" cy="2217599"/>
                <a:chOff x="1630974" y="1081623"/>
                <a:chExt cx="5806146" cy="2217599"/>
              </a:xfrm>
            </p:grpSpPr>
            <p:sp>
              <p:nvSpPr>
                <p:cNvPr id="28" name="Bent Arrow 27"/>
                <p:cNvSpPr/>
                <p:nvPr/>
              </p:nvSpPr>
              <p:spPr>
                <a:xfrm rot="5400000" flipH="1">
                  <a:off x="2086937" y="2453924"/>
                  <a:ext cx="389335" cy="1301262"/>
                </a:xfrm>
                <a:prstGeom prst="bentArrow">
                  <a:avLst>
                    <a:gd name="adj1" fmla="val 25000"/>
                    <a:gd name="adj2" fmla="val 25000"/>
                    <a:gd name="adj3" fmla="val 25000"/>
                    <a:gd name="adj4" fmla="val 5875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77925" tIns="38963" rIns="77925" bIns="38963" anchor="ctr"/>
                <a:lstStyle/>
                <a:p>
                  <a:pPr algn="ctr"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" name="Group 2"/>
                <p:cNvGrpSpPr/>
                <p:nvPr/>
              </p:nvGrpSpPr>
              <p:grpSpPr>
                <a:xfrm>
                  <a:off x="2546839" y="1081623"/>
                  <a:ext cx="4890281" cy="1705869"/>
                  <a:chOff x="2546839" y="948928"/>
                  <a:chExt cx="4890281" cy="1705869"/>
                </a:xfrm>
              </p:grpSpPr>
              <p:grpSp>
                <p:nvGrpSpPr>
                  <p:cNvPr id="2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546839" y="948928"/>
                    <a:ext cx="4632842" cy="1705869"/>
                    <a:chOff x="2759299" y="1265236"/>
                    <a:chExt cx="5018478" cy="2274492"/>
                  </a:xfrm>
                </p:grpSpPr>
                <p:sp>
                  <p:nvSpPr>
                    <p:cNvPr id="28702" name="Text Box 1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005725" y="1265236"/>
                      <a:ext cx="2772052" cy="30777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 eaLnBrk="0" hangingPunct="0">
                        <a:defRPr sz="24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0"/>
                        </a:defRPr>
                      </a:lvl2pPr>
                      <a:lvl3pPr eaLnBrk="0" hangingPunct="0">
                        <a:defRPr sz="24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0"/>
                        </a:defRPr>
                      </a:lvl3pPr>
                      <a:lvl4pPr eaLnBrk="0" hangingPunct="0">
                        <a:defRPr sz="24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0"/>
                        </a:defRPr>
                      </a:lvl4pPr>
                      <a:lvl5pPr eaLnBrk="0" hangingPunct="0">
                        <a:defRPr sz="24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900" dirty="0">
                          <a:solidFill>
                            <a:srgbClr val="000000"/>
                          </a:solidFill>
                          <a:latin typeface="Comic Sans MS" charset="0"/>
                        </a:rPr>
                        <a:t>doping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latin typeface="Comic Sans MS" charset="0"/>
                        </a:rPr>
                        <a:t>material Erbium 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latin typeface="Comic Sans MS" charset="0"/>
                        </a:rPr>
                        <a:t>absorption spectrum</a:t>
                      </a:r>
                    </a:p>
                  </p:txBody>
                </p:sp>
                <p:grpSp>
                  <p:nvGrpSpPr>
                    <p:cNvPr id="28698" name="Group 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59299" y="2522538"/>
                      <a:ext cx="2497138" cy="1017190"/>
                      <a:chOff x="2479675" y="2522538"/>
                      <a:chExt cx="2497138" cy="1017190"/>
                    </a:xfrm>
                  </p:grpSpPr>
                  <p:sp>
                    <p:nvSpPr>
                      <p:cNvPr id="28699" name="Text Box 1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479675" y="2924175"/>
                        <a:ext cx="2497138" cy="6155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 sz="2400">
                            <a:solidFill>
                              <a:schemeClr val="tx1"/>
                            </a:solidFill>
                            <a:latin typeface="Verdana" charset="0"/>
                            <a:ea typeface="ＭＳ Ｐゴシック" charset="0"/>
                            <a:cs typeface="ＭＳ Ｐゴシック" charset="0"/>
                          </a:defRPr>
                        </a:lvl1pPr>
                        <a:lvl2pPr marL="37931725" indent="-37474525" eaLnBrk="0" hangingPunct="0">
                          <a:defRPr sz="2400">
                            <a:solidFill>
                              <a:schemeClr val="tx1"/>
                            </a:solidFill>
                            <a:latin typeface="Verdana" charset="0"/>
                            <a:ea typeface="ＭＳ Ｐゴシック" charset="0"/>
                          </a:defRPr>
                        </a:lvl2pPr>
                        <a:lvl3pPr eaLnBrk="0" hangingPunct="0">
                          <a:defRPr sz="2400">
                            <a:solidFill>
                              <a:schemeClr val="tx1"/>
                            </a:solidFill>
                            <a:latin typeface="Verdana" charset="0"/>
                            <a:ea typeface="ＭＳ Ｐゴシック" charset="0"/>
                          </a:defRPr>
                        </a:lvl3pPr>
                        <a:lvl4pPr eaLnBrk="0" hangingPunct="0">
                          <a:defRPr sz="2400">
                            <a:solidFill>
                              <a:schemeClr val="tx1"/>
                            </a:solidFill>
                            <a:latin typeface="Verdana" charset="0"/>
                            <a:ea typeface="ＭＳ Ｐゴシック" charset="0"/>
                          </a:defRPr>
                        </a:lvl4pPr>
                        <a:lvl5pPr eaLnBrk="0" hangingPunct="0">
                          <a:defRPr sz="2400">
                            <a:solidFill>
                              <a:schemeClr val="tx1"/>
                            </a:solidFill>
                            <a:latin typeface="Verdana" charset="0"/>
                            <a:ea typeface="ＭＳ Ｐゴシック" charset="0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Verdana" charset="0"/>
                            <a:ea typeface="ＭＳ Ｐゴシック" charset="0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Verdana" charset="0"/>
                            <a:ea typeface="ＭＳ Ｐゴシック" charset="0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Verdana" charset="0"/>
                            <a:ea typeface="ＭＳ Ｐゴシック" charset="0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Verdana" charset="0"/>
                            <a:ea typeface="ＭＳ Ｐゴシック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600">
                            <a:latin typeface="Comic Sans MS" charset="0"/>
                          </a:rPr>
                          <a:t>Acquisitions scenario:</a:t>
                        </a:r>
                      </a:p>
                      <a:p>
                        <a:pPr eaLnBrk="1" hangingPunct="1"/>
                        <a:r>
                          <a:rPr lang="en-US" sz="600">
                            <a:latin typeface="Comic Sans MS" charset="0"/>
                          </a:rPr>
                          <a:t>Orbit n = Diffuser-1 Cal (Band setting j)</a:t>
                        </a:r>
                      </a:p>
                      <a:p>
                        <a:pPr eaLnBrk="1" hangingPunct="1"/>
                        <a:r>
                          <a:rPr lang="en-US" sz="600">
                            <a:latin typeface="Comic Sans MS" charset="0"/>
                          </a:rPr>
                          <a:t>Orbit n+1 = Diffuser-Er (Band setting j)</a:t>
                        </a:r>
                      </a:p>
                      <a:p>
                        <a:pPr eaLnBrk="1" hangingPunct="1"/>
                        <a:endParaRPr lang="en-US" sz="600">
                          <a:latin typeface="Comic Sans MS" charset="0"/>
                        </a:endParaRPr>
                      </a:p>
                    </p:txBody>
                  </p:sp>
                  <p:sp>
                    <p:nvSpPr>
                      <p:cNvPr id="28700" name="Text Box 1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723066" y="2522538"/>
                        <a:ext cx="1102306" cy="49244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 sz="2400">
                            <a:solidFill>
                              <a:schemeClr val="tx1"/>
                            </a:solidFill>
                            <a:latin typeface="Verdana" charset="0"/>
                            <a:ea typeface="ＭＳ Ｐゴシック" charset="0"/>
                            <a:cs typeface="ＭＳ Ｐゴシック" charset="0"/>
                          </a:defRPr>
                        </a:lvl1pPr>
                        <a:lvl2pPr marL="37931725" indent="-37474525" eaLnBrk="0" hangingPunct="0">
                          <a:defRPr sz="2400">
                            <a:solidFill>
                              <a:schemeClr val="tx1"/>
                            </a:solidFill>
                            <a:latin typeface="Verdana" charset="0"/>
                            <a:ea typeface="ＭＳ Ｐゴシック" charset="0"/>
                          </a:defRPr>
                        </a:lvl2pPr>
                        <a:lvl3pPr eaLnBrk="0" hangingPunct="0">
                          <a:defRPr sz="2400">
                            <a:solidFill>
                              <a:schemeClr val="tx1"/>
                            </a:solidFill>
                            <a:latin typeface="Verdana" charset="0"/>
                            <a:ea typeface="ＭＳ Ｐゴシック" charset="0"/>
                          </a:defRPr>
                        </a:lvl3pPr>
                        <a:lvl4pPr eaLnBrk="0" hangingPunct="0">
                          <a:defRPr sz="2400">
                            <a:solidFill>
                              <a:schemeClr val="tx1"/>
                            </a:solidFill>
                            <a:latin typeface="Verdana" charset="0"/>
                            <a:ea typeface="ＭＳ Ｐゴシック" charset="0"/>
                          </a:defRPr>
                        </a:lvl4pPr>
                        <a:lvl5pPr eaLnBrk="0" hangingPunct="0">
                          <a:defRPr sz="2400">
                            <a:solidFill>
                              <a:schemeClr val="tx1"/>
                            </a:solidFill>
                            <a:latin typeface="Verdana" charset="0"/>
                            <a:ea typeface="ＭＳ Ｐゴシック" charset="0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Verdana" charset="0"/>
                            <a:ea typeface="ＭＳ Ｐゴシック" charset="0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Verdana" charset="0"/>
                            <a:ea typeface="ＭＳ Ｐゴシック" charset="0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Verdana" charset="0"/>
                            <a:ea typeface="ＭＳ Ｐゴシック" charset="0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Verdana" charset="0"/>
                            <a:ea typeface="ＭＳ Ｐゴシック" charset="0"/>
                          </a:defRPr>
                        </a:lvl9pPr>
                      </a:lstStyle>
                      <a:p>
                        <a:pPr algn="ctr" eaLnBrk="1" hangingPunct="1"/>
                        <a:r>
                          <a:rPr lang="ja-JP" altLang="en-US" sz="900" dirty="0">
                            <a:latin typeface="Comic Sans MS" charset="0"/>
                          </a:rPr>
                          <a:t>“</a:t>
                        </a:r>
                        <a:r>
                          <a:rPr lang="en-US" sz="900" dirty="0">
                            <a:latin typeface="Comic Sans MS" charset="0"/>
                          </a:rPr>
                          <a:t>Pink</a:t>
                        </a:r>
                        <a:r>
                          <a:rPr lang="ja-JP" altLang="en-US" sz="900" dirty="0">
                            <a:latin typeface="Comic Sans MS" charset="0"/>
                          </a:rPr>
                          <a:t>”</a:t>
                        </a:r>
                        <a:r>
                          <a:rPr lang="en-US" sz="900" dirty="0">
                            <a:latin typeface="Comic Sans MS" charset="0"/>
                          </a:rPr>
                          <a:t> Diffuser </a:t>
                        </a:r>
                      </a:p>
                      <a:p>
                        <a:pPr algn="ctr" eaLnBrk="1" hangingPunct="1"/>
                        <a:r>
                          <a:rPr lang="en-US" sz="900" dirty="0">
                            <a:latin typeface="Comic Sans MS" charset="0"/>
                          </a:rPr>
                          <a:t>Measurements</a:t>
                        </a:r>
                      </a:p>
                    </p:txBody>
                  </p:sp>
                </p:grpSp>
              </p:grpSp>
              <p:pic>
                <p:nvPicPr>
                  <p:cNvPr id="31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85920" y="1200231"/>
                    <a:ext cx="3251200" cy="13004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4" name="Group 3"/>
              <p:cNvGrpSpPr/>
              <p:nvPr/>
            </p:nvGrpSpPr>
            <p:grpSpPr>
              <a:xfrm>
                <a:off x="6268962" y="1759435"/>
                <a:ext cx="2154214" cy="1211746"/>
                <a:chOff x="6268962" y="1759435"/>
                <a:chExt cx="2154214" cy="1211746"/>
              </a:xfrm>
            </p:grpSpPr>
            <p:pic>
              <p:nvPicPr>
                <p:cNvPr id="26" name="Picture 4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6268962" y="1759435"/>
                  <a:ext cx="2154214" cy="12117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7" name="ZoneTexte 13"/>
                <p:cNvSpPr txBox="1"/>
                <p:nvPr/>
              </p:nvSpPr>
              <p:spPr>
                <a:xfrm>
                  <a:off x="7267602" y="1789383"/>
                  <a:ext cx="69904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400" dirty="0"/>
                    <a:t>̶ </a:t>
                  </a:r>
                  <a:r>
                    <a:rPr lang="fr-FR" sz="400" dirty="0" smtClean="0"/>
                    <a:t> 01/03</a:t>
                  </a:r>
                </a:p>
                <a:p>
                  <a:r>
                    <a:rPr lang="fr-FR" sz="400" dirty="0" smtClean="0">
                      <a:solidFill>
                        <a:srgbClr val="00B0F0"/>
                      </a:solidFill>
                    </a:rPr>
                    <a:t>̶  18/04</a:t>
                  </a:r>
                  <a:endParaRPr lang="fr-FR" sz="400" dirty="0" smtClean="0">
                    <a:solidFill>
                      <a:srgbClr val="00B050"/>
                    </a:solidFill>
                  </a:endParaRPr>
                </a:p>
                <a:p>
                  <a:r>
                    <a:rPr lang="fr-FR" sz="400" dirty="0">
                      <a:solidFill>
                        <a:srgbClr val="00B050"/>
                      </a:solidFill>
                    </a:rPr>
                    <a:t>̶  </a:t>
                  </a:r>
                  <a:r>
                    <a:rPr lang="fr-FR" sz="400" dirty="0" smtClean="0">
                      <a:solidFill>
                        <a:srgbClr val="00B050"/>
                      </a:solidFill>
                    </a:rPr>
                    <a:t>31/05</a:t>
                  </a:r>
                </a:p>
                <a:p>
                  <a:r>
                    <a:rPr lang="fr-FR" sz="400" dirty="0">
                      <a:solidFill>
                        <a:srgbClr val="FF0000"/>
                      </a:solidFill>
                    </a:rPr>
                    <a:t>̶ </a:t>
                  </a:r>
                  <a:r>
                    <a:rPr lang="fr-FR" sz="400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fr-FR" sz="400" dirty="0" err="1" smtClean="0">
                      <a:solidFill>
                        <a:srgbClr val="FF0000"/>
                      </a:solidFill>
                    </a:rPr>
                    <a:t>Ground</a:t>
                  </a:r>
                  <a:endParaRPr lang="fr-FR" sz="400" dirty="0" smtClean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35" name="TextBox 34"/>
            <p:cNvSpPr txBox="1"/>
            <p:nvPr/>
          </p:nvSpPr>
          <p:spPr>
            <a:xfrm>
              <a:off x="5149183" y="2648344"/>
              <a:ext cx="11246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ACRI – L .Bourg</a:t>
              </a:r>
              <a:endParaRPr lang="en-US" sz="8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66828" y="3107196"/>
            <a:ext cx="6368672" cy="1875050"/>
            <a:chOff x="2566828" y="3107196"/>
            <a:chExt cx="6368672" cy="1875050"/>
          </a:xfrm>
        </p:grpSpPr>
        <p:grpSp>
          <p:nvGrpSpPr>
            <p:cNvPr id="12" name="Group 11"/>
            <p:cNvGrpSpPr/>
            <p:nvPr/>
          </p:nvGrpSpPr>
          <p:grpSpPr>
            <a:xfrm>
              <a:off x="2566828" y="3107196"/>
              <a:ext cx="6368672" cy="1875050"/>
              <a:chOff x="2566828" y="3107196"/>
              <a:chExt cx="6368672" cy="187505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4857397" y="3107196"/>
                <a:ext cx="4078103" cy="1875050"/>
                <a:chOff x="4857397" y="3195660"/>
                <a:chExt cx="4078103" cy="1875050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4857397" y="3414885"/>
                  <a:ext cx="4078103" cy="1655825"/>
                  <a:chOff x="4857397" y="3414885"/>
                  <a:chExt cx="4078103" cy="1655825"/>
                </a:xfrm>
              </p:grpSpPr>
              <p:grpSp>
                <p:nvGrpSpPr>
                  <p:cNvPr id="6" name="Group 5"/>
                  <p:cNvGrpSpPr/>
                  <p:nvPr/>
                </p:nvGrpSpPr>
                <p:grpSpPr>
                  <a:xfrm>
                    <a:off x="6019685" y="3414885"/>
                    <a:ext cx="2915815" cy="1655825"/>
                    <a:chOff x="6019685" y="3414885"/>
                    <a:chExt cx="2915815" cy="1655825"/>
                  </a:xfrm>
                </p:grpSpPr>
                <p:pic>
                  <p:nvPicPr>
                    <p:cNvPr id="29" name="Grafik 3"/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531" b="79277"/>
                    <a:stretch/>
                  </p:blipFill>
                  <p:spPr>
                    <a:xfrm>
                      <a:off x="6763504" y="3414885"/>
                      <a:ext cx="2171996" cy="124143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Picture 31" descr="Screen Shot 2016-07-05 at 22.05.00.png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19685" y="3999298"/>
                      <a:ext cx="557550" cy="1071412"/>
                    </a:xfrm>
                    <a:prstGeom prst="rect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</p:pic>
                <p:sp>
                  <p:nvSpPr>
                    <p:cNvPr id="33" name="Textfeld 4"/>
                    <p:cNvSpPr txBox="1"/>
                    <p:nvPr/>
                  </p:nvSpPr>
                  <p:spPr>
                    <a:xfrm>
                      <a:off x="7633020" y="3469883"/>
                      <a:ext cx="510777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500" dirty="0" smtClean="0">
                          <a:solidFill>
                            <a:srgbClr val="00B050"/>
                          </a:solidFill>
                        </a:rPr>
                        <a:t>03012016</a:t>
                      </a:r>
                    </a:p>
                    <a:p>
                      <a:r>
                        <a:rPr lang="en-US" sz="500" dirty="0" smtClean="0">
                          <a:solidFill>
                            <a:srgbClr val="0070C0"/>
                          </a:solidFill>
                        </a:rPr>
                        <a:t>04152016</a:t>
                      </a:r>
                    </a:p>
                    <a:p>
                      <a:r>
                        <a:rPr lang="en-US" sz="500" dirty="0" smtClean="0">
                          <a:solidFill>
                            <a:srgbClr val="FF0000"/>
                          </a:solidFill>
                        </a:rPr>
                        <a:t>Preflight</a:t>
                      </a:r>
                    </a:p>
                    <a:p>
                      <a:r>
                        <a:rPr lang="en-US" sz="500" dirty="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a:rPr>
                        <a:t>nominal</a:t>
                      </a:r>
                    </a:p>
                    <a:p>
                      <a:endParaRPr lang="de-DE" sz="500" dirty="0">
                        <a:solidFill>
                          <a:srgbClr val="00B050"/>
                        </a:solidFill>
                      </a:endParaRPr>
                    </a:p>
                  </p:txBody>
                </p:sp>
              </p:grpSp>
              <p:sp>
                <p:nvSpPr>
                  <p:cNvPr id="34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57397" y="3763873"/>
                    <a:ext cx="1023631" cy="36933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/>
                    <a:r>
                      <a:rPr lang="en-US" sz="900" dirty="0" smtClean="0">
                        <a:latin typeface="Comic Sans MS" charset="0"/>
                      </a:rPr>
                      <a:t>White </a:t>
                    </a:r>
                    <a:r>
                      <a:rPr lang="en-US" sz="900" dirty="0">
                        <a:latin typeface="Comic Sans MS" charset="0"/>
                      </a:rPr>
                      <a:t>Diffuser </a:t>
                    </a:r>
                  </a:p>
                  <a:p>
                    <a:pPr algn="ctr" eaLnBrk="1" hangingPunct="1"/>
                    <a:r>
                      <a:rPr lang="en-US" sz="900" dirty="0">
                        <a:latin typeface="Comic Sans MS" charset="0"/>
                      </a:rPr>
                      <a:t>Measurements</a:t>
                    </a:r>
                  </a:p>
                </p:txBody>
              </p:sp>
            </p:grpSp>
            <p:sp>
              <p:nvSpPr>
                <p:cNvPr id="9" name="Rectangle 8"/>
                <p:cNvSpPr/>
                <p:nvPr/>
              </p:nvSpPr>
              <p:spPr>
                <a:xfrm>
                  <a:off x="5534735" y="3195660"/>
                  <a:ext cx="1285196" cy="36933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900" dirty="0" err="1">
                      <a:solidFill>
                        <a:srgbClr val="000000"/>
                      </a:solidFill>
                      <a:latin typeface="Comic Sans MS" charset="0"/>
                    </a:rPr>
                    <a:t>Fraunhofer</a:t>
                  </a:r>
                  <a:r>
                    <a:rPr lang="en-US" sz="900" dirty="0">
                      <a:solidFill>
                        <a:srgbClr val="000000"/>
                      </a:solidFill>
                      <a:latin typeface="Comic Sans MS" charset="0"/>
                    </a:rPr>
                    <a:t> lines on non-doped </a:t>
                  </a:r>
                  <a:r>
                    <a:rPr lang="en-US" sz="900" dirty="0" smtClean="0">
                      <a:solidFill>
                        <a:srgbClr val="000000"/>
                      </a:solidFill>
                      <a:latin typeface="Comic Sans MS" charset="0"/>
                    </a:rPr>
                    <a:t>diffuser</a:t>
                  </a:r>
                  <a:endParaRPr lang="en-US" sz="900" dirty="0">
                    <a:solidFill>
                      <a:srgbClr val="000000"/>
                    </a:solidFill>
                    <a:latin typeface="Comic Sans MS" charset="0"/>
                  </a:endParaRPr>
                </a:p>
              </p:txBody>
            </p:sp>
          </p:grpSp>
          <p:sp>
            <p:nvSpPr>
              <p:cNvPr id="37" name="Bent Arrow 36"/>
              <p:cNvSpPr/>
              <p:nvPr/>
            </p:nvSpPr>
            <p:spPr>
              <a:xfrm rot="5400000">
                <a:off x="3827246" y="1938450"/>
                <a:ext cx="390205" cy="2911041"/>
              </a:xfrm>
              <a:prstGeom prst="bentArrow">
                <a:avLst>
                  <a:gd name="adj1" fmla="val 25000"/>
                  <a:gd name="adj2" fmla="val 25000"/>
                  <a:gd name="adj3" fmla="val 25000"/>
                  <a:gd name="adj4" fmla="val 57127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25" tIns="38963" rIns="77925" bIns="38963" anchor="ctr"/>
              <a:lstStyle/>
              <a:p>
                <a:pPr algn="ctr"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6766301" y="4564712"/>
              <a:ext cx="2166031" cy="21544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/>
                <a:t>Brockmann</a:t>
              </a:r>
              <a:r>
                <a:rPr lang="en-US" sz="800" dirty="0" smtClean="0"/>
                <a:t> Consult – R. </a:t>
              </a:r>
              <a:r>
                <a:rPr lang="en-US" sz="800" dirty="0" err="1" smtClean="0"/>
                <a:t>Preusker</a:t>
              </a:r>
              <a:endParaRPr lang="en-US" sz="8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0" y="3333750"/>
            <a:ext cx="4747491" cy="2062502"/>
            <a:chOff x="0" y="3333750"/>
            <a:chExt cx="4747491" cy="2062502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3333750"/>
              <a:ext cx="4747491" cy="2062502"/>
              <a:chOff x="0" y="3333750"/>
              <a:chExt cx="4747491" cy="2062502"/>
            </a:xfrm>
          </p:grpSpPr>
          <p:sp>
            <p:nvSpPr>
              <p:cNvPr id="25" name="Down Arrow 24"/>
              <p:cNvSpPr/>
              <p:nvPr/>
            </p:nvSpPr>
            <p:spPr>
              <a:xfrm>
                <a:off x="612531" y="3333750"/>
                <a:ext cx="252046" cy="395288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grpSp>
            <p:nvGrpSpPr>
              <p:cNvPr id="7" name="Group 29"/>
              <p:cNvGrpSpPr>
                <a:grpSpLocks/>
              </p:cNvGrpSpPr>
              <p:nvPr/>
            </p:nvGrpSpPr>
            <p:grpSpPr bwMode="auto">
              <a:xfrm>
                <a:off x="0" y="3744333"/>
                <a:ext cx="4747491" cy="1399167"/>
                <a:chOff x="0" y="4992445"/>
                <a:chExt cx="5143116" cy="1865555"/>
              </a:xfrm>
            </p:grpSpPr>
            <p:sp>
              <p:nvSpPr>
                <p:cNvPr id="28685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0" y="5059363"/>
                  <a:ext cx="2238089" cy="3077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900">
                      <a:solidFill>
                        <a:srgbClr val="000000"/>
                      </a:solidFill>
                      <a:latin typeface="Comic Sans MS" charset="0"/>
                    </a:rPr>
                    <a:t>Measurements over Natural target</a:t>
                  </a:r>
                </a:p>
              </p:txBody>
            </p:sp>
            <p:sp>
              <p:nvSpPr>
                <p:cNvPr id="28686" name="Rectangle 28"/>
                <p:cNvSpPr>
                  <a:spLocks noChangeArrowheads="1"/>
                </p:cNvSpPr>
                <p:nvPr/>
              </p:nvSpPr>
              <p:spPr bwMode="auto">
                <a:xfrm>
                  <a:off x="0" y="5608843"/>
                  <a:ext cx="1916113" cy="8617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sz="900" dirty="0" smtClean="0">
                      <a:solidFill>
                        <a:srgbClr val="000000"/>
                      </a:solidFill>
                      <a:latin typeface="Comic Sans MS" charset="0"/>
                    </a:rPr>
                    <a:t>OLCI was programmed in a way to </a:t>
                  </a:r>
                  <a:r>
                    <a:rPr lang="en-US" sz="900" dirty="0">
                      <a:solidFill>
                        <a:srgbClr val="000000"/>
                      </a:solidFill>
                      <a:latin typeface="Comic Sans MS" charset="0"/>
                    </a:rPr>
                    <a:t>observe </a:t>
                  </a:r>
                  <a:r>
                    <a:rPr lang="en-US" sz="900" dirty="0" smtClean="0">
                      <a:solidFill>
                        <a:srgbClr val="000000"/>
                      </a:solidFill>
                      <a:latin typeface="Comic Sans MS" charset="0"/>
                    </a:rPr>
                    <a:t>the </a:t>
                  </a:r>
                  <a:r>
                    <a:rPr lang="en-US" sz="900" dirty="0">
                      <a:solidFill>
                        <a:srgbClr val="000000"/>
                      </a:solidFill>
                      <a:latin typeface="Comic Sans MS" charset="0"/>
                    </a:rPr>
                    <a:t>O2A absorption features </a:t>
                  </a:r>
                  <a:r>
                    <a:rPr lang="en-US" sz="900" dirty="0" smtClean="0">
                      <a:solidFill>
                        <a:srgbClr val="000000"/>
                      </a:solidFill>
                      <a:latin typeface="Comic Sans MS" charset="0"/>
                    </a:rPr>
                    <a:t>over bright </a:t>
                  </a:r>
                  <a:r>
                    <a:rPr lang="en-US" sz="900" dirty="0">
                      <a:solidFill>
                        <a:srgbClr val="000000"/>
                      </a:solidFill>
                      <a:latin typeface="Comic Sans MS" charset="0"/>
                    </a:rPr>
                    <a:t>Earth </a:t>
                  </a:r>
                  <a:r>
                    <a:rPr lang="en-US" sz="900" dirty="0" smtClean="0">
                      <a:solidFill>
                        <a:srgbClr val="000000"/>
                      </a:solidFill>
                      <a:latin typeface="Comic Sans MS" charset="0"/>
                    </a:rPr>
                    <a:t>targets</a:t>
                  </a:r>
                  <a:endParaRPr lang="en-US" sz="900" dirty="0">
                    <a:solidFill>
                      <a:srgbClr val="000000"/>
                    </a:solidFill>
                    <a:latin typeface="Comic Sans MS" charset="0"/>
                  </a:endParaRPr>
                </a:p>
              </p:txBody>
            </p:sp>
            <p:grpSp>
              <p:nvGrpSpPr>
                <p:cNvPr id="28688" name="Group 39"/>
                <p:cNvGrpSpPr>
                  <a:grpSpLocks/>
                </p:cNvGrpSpPr>
                <p:nvPr/>
              </p:nvGrpSpPr>
              <p:grpSpPr bwMode="auto">
                <a:xfrm>
                  <a:off x="2792528" y="4992445"/>
                  <a:ext cx="2350588" cy="1865555"/>
                  <a:chOff x="2792532" y="4993264"/>
                  <a:chExt cx="2351006" cy="1864736"/>
                </a:xfrm>
              </p:grpSpPr>
              <p:pic>
                <p:nvPicPr>
                  <p:cNvPr id="28689" name="Picture 22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92532" y="5286663"/>
                    <a:ext cx="2351006" cy="15713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690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42021" y="4993264"/>
                    <a:ext cx="1694376" cy="3076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900" dirty="0">
                        <a:solidFill>
                          <a:srgbClr val="000000"/>
                        </a:solidFill>
                        <a:latin typeface="Comic Sans MS" charset="0"/>
                      </a:rPr>
                      <a:t>O2A </a:t>
                    </a:r>
                    <a:r>
                      <a:rPr lang="en-US" sz="900" dirty="0" smtClean="0">
                        <a:solidFill>
                          <a:srgbClr val="000000"/>
                        </a:solidFill>
                        <a:latin typeface="Comic Sans MS" charset="0"/>
                      </a:rPr>
                      <a:t>spectrum</a:t>
                    </a:r>
                    <a:endParaRPr lang="en-US" sz="1500" dirty="0">
                      <a:solidFill>
                        <a:srgbClr val="000000"/>
                      </a:solidFill>
                      <a:latin typeface="Comic Sans MS" charset="0"/>
                    </a:endParaRPr>
                  </a:p>
                </p:txBody>
              </p:sp>
            </p:grp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9925" y="4125682"/>
                <a:ext cx="870486" cy="1270570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2529469" y="3990627"/>
              <a:ext cx="61653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BC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77188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flight spectral calibration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Pre-flight characterisation confirmed in-flight </a:t>
            </a:r>
            <a:r>
              <a:rPr lang="en-US" dirty="0"/>
              <a:t>(&lt;</a:t>
            </a:r>
            <a:r>
              <a:rPr lang="en-US" dirty="0" smtClean="0"/>
              <a:t>0.15nm)</a:t>
            </a:r>
          </a:p>
          <a:p>
            <a:r>
              <a:rPr lang="en-US" dirty="0" smtClean="0"/>
              <a:t>Small temporal trends since beginning of the mission (comparable to MERIS)</a:t>
            </a:r>
          </a:p>
          <a:p>
            <a:r>
              <a:rPr lang="en-US" dirty="0" smtClean="0"/>
              <a:t>Spectrally fully compliant</a:t>
            </a:r>
            <a:endParaRPr lang="en-US" dirty="0"/>
          </a:p>
          <a:p>
            <a:endParaRPr lang="en-US" dirty="0"/>
          </a:p>
        </p:txBody>
      </p:sp>
      <p:pic>
        <p:nvPicPr>
          <p:cNvPr id="11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249" y="1947333"/>
            <a:ext cx="5761951" cy="27931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77969" y="1719912"/>
            <a:ext cx="2166031" cy="21544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Brockmann</a:t>
            </a:r>
            <a:r>
              <a:rPr lang="en-US" sz="800" dirty="0" smtClean="0"/>
              <a:t> Consult – R. </a:t>
            </a:r>
            <a:r>
              <a:rPr lang="en-US" sz="800" dirty="0" err="1" smtClean="0"/>
              <a:t>Preusker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96849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flight geometric calibration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early mission pointing issues were fixed (e.g.: star tracker software), OLCI spatial feature matching with a </a:t>
            </a:r>
            <a:r>
              <a:rPr lang="en-US" dirty="0"/>
              <a:t>Landsat </a:t>
            </a:r>
            <a:r>
              <a:rPr lang="en-US" dirty="0" smtClean="0"/>
              <a:t>reference </a:t>
            </a:r>
            <a:r>
              <a:rPr lang="en-US" dirty="0" err="1" smtClean="0"/>
              <a:t>imagettes</a:t>
            </a:r>
            <a:r>
              <a:rPr lang="en-US" dirty="0" smtClean="0"/>
              <a:t> database led to a first </a:t>
            </a:r>
            <a:r>
              <a:rPr lang="en-US" u="sng" dirty="0" smtClean="0"/>
              <a:t>geometric </a:t>
            </a:r>
            <a:r>
              <a:rPr lang="en-US" u="sng" dirty="0"/>
              <a:t>calibration</a:t>
            </a:r>
            <a:r>
              <a:rPr lang="en-US" dirty="0"/>
              <a:t> </a:t>
            </a:r>
            <a:r>
              <a:rPr lang="en-US" dirty="0" smtClean="0"/>
              <a:t>resulting into approximately sub-pixel accuracies. More data needed to fit a thermo-elastic model (seasonal variations) and further improve the calibration.</a:t>
            </a:r>
            <a:endParaRPr lang="en-US" dirty="0"/>
          </a:p>
        </p:txBody>
      </p:sp>
      <p:pic>
        <p:nvPicPr>
          <p:cNvPr id="6" name="Picture 5" descr="Macintosh HD:Users:riccardoduca:Desktop:Screen Shot 2016-05-31 at 17.50.21.pn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43201"/>
            <a:ext cx="3810000" cy="2658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cintosh HD:Users:riccardoduca:Desktop:Screen Shot 2016-05-31 at 17.58.3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6133" y="2734733"/>
            <a:ext cx="5367867" cy="266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702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9689" y="3349027"/>
            <a:ext cx="6331857" cy="628613"/>
          </a:xfrm>
        </p:spPr>
        <p:txBody>
          <a:bodyPr/>
          <a:lstStyle/>
          <a:p>
            <a:pPr algn="ctr"/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SLSTR instrument </a:t>
            </a:r>
            <a:endParaRPr lang="en-GB" sz="1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39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442720" y="204978"/>
            <a:ext cx="6847839" cy="557022"/>
          </a:xfrm>
        </p:spPr>
        <p:txBody>
          <a:bodyPr/>
          <a:lstStyle/>
          <a:p>
            <a:r>
              <a:rPr lang="en-GB" dirty="0"/>
              <a:t>ATSR Series</a:t>
            </a:r>
          </a:p>
        </p:txBody>
      </p:sp>
      <p:pic>
        <p:nvPicPr>
          <p:cNvPr id="7" name="Picture 4" descr="1991 V44 launc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051" y="2453482"/>
            <a:ext cx="1895475" cy="1874044"/>
          </a:xfrm>
          <a:prstGeom prst="rect">
            <a:avLst/>
          </a:prstGeom>
          <a:noFill/>
        </p:spPr>
      </p:pic>
      <p:pic>
        <p:nvPicPr>
          <p:cNvPr id="8" name="Picture 14" descr="1995 V72 launch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21113" y="2837260"/>
            <a:ext cx="1676400" cy="1879997"/>
          </a:xfrm>
          <a:prstGeom prst="rect">
            <a:avLst/>
          </a:prstGeom>
          <a:noFill/>
        </p:spPr>
      </p:pic>
      <p:pic>
        <p:nvPicPr>
          <p:cNvPr id="11" name="Picture 10" descr="2002 V145 launch 0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59564" y="3099198"/>
            <a:ext cx="1743075" cy="1849040"/>
          </a:xfrm>
          <a:prstGeom prst="rect">
            <a:avLst/>
          </a:prstGeom>
          <a:noFill/>
        </p:spPr>
      </p:pic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468313" y="789385"/>
            <a:ext cx="2796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dirty="0"/>
              <a:t>1991-2000 ATSR-1</a:t>
            </a:r>
            <a:endParaRPr lang="en-US" dirty="0"/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3419475" y="873651"/>
            <a:ext cx="2796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dirty="0"/>
              <a:t>1995-2008 ATSR-2</a:t>
            </a:r>
            <a:endParaRPr lang="en-US" dirty="0"/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6300788" y="1091803"/>
            <a:ext cx="28308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dirty="0"/>
              <a:t>2002-2012- AATSR</a:t>
            </a:r>
            <a:endParaRPr lang="en-US" dirty="0"/>
          </a:p>
        </p:txBody>
      </p:sp>
      <p:pic>
        <p:nvPicPr>
          <p:cNvPr id="15" name="Picture 19" descr="93RC1782 ATSR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27463" y="1319213"/>
            <a:ext cx="1670050" cy="1507331"/>
          </a:xfrm>
          <a:prstGeom prst="rect">
            <a:avLst/>
          </a:prstGeom>
          <a:noFill/>
        </p:spPr>
      </p:pic>
      <p:pic>
        <p:nvPicPr>
          <p:cNvPr id="16" name="Picture 22" descr="aatsr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0513" y="1489472"/>
            <a:ext cx="17589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3" descr="atsr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" y="1240235"/>
            <a:ext cx="1887538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793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63600"/>
            <a:ext cx="9144000" cy="3920067"/>
          </a:xfrm>
        </p:spPr>
        <p:txBody>
          <a:bodyPr/>
          <a:lstStyle/>
          <a:p>
            <a:pPr marL="0" indent="0" algn="r">
              <a:buNone/>
            </a:pPr>
            <a:r>
              <a:rPr lang="en-GB" dirty="0"/>
              <a:t>2016 – Sentinel 3A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442720" y="204978"/>
            <a:ext cx="6847839" cy="557022"/>
          </a:xfrm>
        </p:spPr>
        <p:txBody>
          <a:bodyPr/>
          <a:lstStyle/>
          <a:p>
            <a:r>
              <a:rPr lang="en-GB" dirty="0"/>
              <a:t>ATSR Series</a:t>
            </a:r>
          </a:p>
        </p:txBody>
      </p:sp>
      <p:pic>
        <p:nvPicPr>
          <p:cNvPr id="19" name="Picture 18" descr="Sentinel-3A Launch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7992" y="1320800"/>
            <a:ext cx="3266008" cy="3452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55133"/>
            <a:ext cx="5875867" cy="39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7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0608" y="186266"/>
            <a:ext cx="7308850" cy="465667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cs typeface="+mj-cs"/>
              </a:rPr>
              <a:t>the (A)ATSR series</a:t>
            </a:r>
            <a:endParaRPr lang="en-US" dirty="0" smtClean="0">
              <a:cs typeface="+mj-cs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68" y="1079500"/>
            <a:ext cx="4983052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937" y="1083734"/>
            <a:ext cx="995264" cy="348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603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itle 1"/>
          <p:cNvSpPr>
            <a:spLocks noGrp="1"/>
          </p:cNvSpPr>
          <p:nvPr>
            <p:ph type="title"/>
          </p:nvPr>
        </p:nvSpPr>
        <p:spPr>
          <a:xfrm>
            <a:off x="803831" y="320147"/>
            <a:ext cx="4595284" cy="322262"/>
          </a:xfrm>
        </p:spPr>
        <p:txBody>
          <a:bodyPr>
            <a:normAutofit fontScale="90000"/>
          </a:bodyPr>
          <a:lstStyle/>
          <a:p>
            <a:r>
              <a:rPr lang="en-GB" sz="2400" dirty="0">
                <a:latin typeface="Calibri" charset="0"/>
              </a:rPr>
              <a:t>Sentinel-</a:t>
            </a:r>
            <a:r>
              <a:rPr lang="en-GB" sz="2400" dirty="0" smtClean="0">
                <a:latin typeface="Calibri" charset="0"/>
              </a:rPr>
              <a:t>3: launch</a:t>
            </a:r>
            <a:endParaRPr lang="en-GB" sz="2400" dirty="0">
              <a:latin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8799" y="855134"/>
            <a:ext cx="5909733" cy="39417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1" y="857249"/>
            <a:ext cx="5223934" cy="39518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267" y="1185335"/>
            <a:ext cx="8585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Launched on </a:t>
            </a:r>
            <a:r>
              <a:rPr lang="en-US" sz="1400" dirty="0">
                <a:solidFill>
                  <a:srgbClr val="FFFFFF"/>
                </a:solidFill>
              </a:rPr>
              <a:t>a </a:t>
            </a:r>
            <a:r>
              <a:rPr lang="en-US" sz="1400" dirty="0" err="1">
                <a:solidFill>
                  <a:srgbClr val="FFFFFF"/>
                </a:solidFill>
              </a:rPr>
              <a:t>Rockot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FFFFFF"/>
                </a:solidFill>
              </a:rPr>
              <a:t>from </a:t>
            </a:r>
            <a:r>
              <a:rPr lang="en-US" sz="1400" dirty="0" err="1">
                <a:solidFill>
                  <a:srgbClr val="FFFFFF"/>
                </a:solidFill>
              </a:rPr>
              <a:t>Plesetsk</a:t>
            </a:r>
            <a:r>
              <a:rPr lang="en-US" sz="1400" dirty="0">
                <a:solidFill>
                  <a:srgbClr val="FFFFFF"/>
                </a:solidFill>
              </a:rPr>
              <a:t>, Russia, at 17:57 GMT </a:t>
            </a:r>
            <a:r>
              <a:rPr lang="en-US" sz="1400" dirty="0" smtClean="0">
                <a:solidFill>
                  <a:srgbClr val="FFFFFF"/>
                </a:solidFill>
              </a:rPr>
              <a:t>on </a:t>
            </a:r>
            <a:r>
              <a:rPr lang="en-US" sz="1400" dirty="0">
                <a:solidFill>
                  <a:srgbClr val="FFFFFF"/>
                </a:solidFill>
              </a:rPr>
              <a:t>16 </a:t>
            </a:r>
            <a:r>
              <a:rPr lang="en-US" sz="1400" dirty="0" smtClean="0">
                <a:solidFill>
                  <a:srgbClr val="FFFFFF"/>
                </a:solidFill>
              </a:rPr>
              <a:t>February 2016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7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S3 SLSTR: Scanning overview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7504"/>
            <a:ext cx="8229600" cy="3394472"/>
          </a:xfrm>
        </p:spPr>
        <p:txBody>
          <a:bodyPr/>
          <a:lstStyle/>
          <a:p>
            <a:endParaRPr lang="en-US"/>
          </a:p>
        </p:txBody>
      </p:sp>
      <p:pic>
        <p:nvPicPr>
          <p:cNvPr id="11264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866477"/>
            <a:ext cx="6049963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50" name="Line 10"/>
          <p:cNvSpPr>
            <a:spLocks noChangeShapeType="1"/>
          </p:cNvSpPr>
          <p:nvPr/>
        </p:nvSpPr>
        <p:spPr bwMode="auto">
          <a:xfrm flipV="1">
            <a:off x="142875" y="3783508"/>
            <a:ext cx="2916238" cy="40481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1" name="Line 11"/>
          <p:cNvSpPr>
            <a:spLocks noChangeShapeType="1"/>
          </p:cNvSpPr>
          <p:nvPr/>
        </p:nvSpPr>
        <p:spPr bwMode="auto">
          <a:xfrm flipH="1" flipV="1">
            <a:off x="1546226" y="2757190"/>
            <a:ext cx="1439863" cy="945356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2" name="Line 12"/>
          <p:cNvSpPr>
            <a:spLocks noChangeShapeType="1"/>
          </p:cNvSpPr>
          <p:nvPr/>
        </p:nvSpPr>
        <p:spPr bwMode="auto">
          <a:xfrm flipV="1">
            <a:off x="1546225" y="2757190"/>
            <a:ext cx="2089150" cy="27384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3" name="Line 13"/>
          <p:cNvSpPr>
            <a:spLocks noChangeShapeType="1"/>
          </p:cNvSpPr>
          <p:nvPr/>
        </p:nvSpPr>
        <p:spPr bwMode="auto">
          <a:xfrm>
            <a:off x="574675" y="1028402"/>
            <a:ext cx="3024188" cy="237648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5" name="Line 15"/>
          <p:cNvSpPr>
            <a:spLocks noChangeShapeType="1"/>
          </p:cNvSpPr>
          <p:nvPr/>
        </p:nvSpPr>
        <p:spPr bwMode="auto">
          <a:xfrm flipV="1">
            <a:off x="1690689" y="2757189"/>
            <a:ext cx="1944687" cy="75604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2668" name="Rectangle 28"/>
          <p:cNvSpPr>
            <a:spLocks noChangeArrowheads="1"/>
          </p:cNvSpPr>
          <p:nvPr/>
        </p:nvSpPr>
        <p:spPr bwMode="auto">
          <a:xfrm>
            <a:off x="2628183" y="856591"/>
            <a:ext cx="665956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/>
              <a:t>The </a:t>
            </a:r>
            <a:r>
              <a:rPr lang="it-IT" sz="1600" dirty="0" err="1"/>
              <a:t>dual</a:t>
            </a:r>
            <a:r>
              <a:rPr lang="it-IT" sz="1600" dirty="0"/>
              <a:t> </a:t>
            </a:r>
            <a:r>
              <a:rPr lang="it-IT" sz="1600" dirty="0" err="1"/>
              <a:t>scan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based</a:t>
            </a:r>
            <a:r>
              <a:rPr lang="it-IT" sz="1600" dirty="0"/>
              <a:t> on </a:t>
            </a:r>
            <a:r>
              <a:rPr lang="it-IT" sz="1600" dirty="0" err="1"/>
              <a:t>two</a:t>
            </a:r>
            <a:r>
              <a:rPr lang="it-IT" sz="1600" dirty="0"/>
              <a:t> </a:t>
            </a:r>
            <a:r>
              <a:rPr lang="it-IT" sz="1600" dirty="0" err="1"/>
              <a:t>flat</a:t>
            </a:r>
            <a:r>
              <a:rPr lang="it-IT" sz="1600" dirty="0"/>
              <a:t> </a:t>
            </a:r>
            <a:r>
              <a:rPr lang="it-IT" sz="1600" dirty="0" err="1"/>
              <a:t>rotating</a:t>
            </a:r>
            <a:r>
              <a:rPr lang="it-IT" sz="1600" dirty="0"/>
              <a:t> </a:t>
            </a:r>
            <a:r>
              <a:rPr lang="it-IT" sz="1600" dirty="0" err="1"/>
              <a:t>mirrors</a:t>
            </a:r>
            <a:r>
              <a:rPr lang="it-IT" sz="1600" dirty="0"/>
              <a:t> and  </a:t>
            </a:r>
            <a:r>
              <a:rPr lang="it-IT" sz="1600" dirty="0" err="1"/>
              <a:t>one</a:t>
            </a:r>
            <a:r>
              <a:rPr lang="it-IT" sz="1600" dirty="0"/>
              <a:t> </a:t>
            </a:r>
            <a:r>
              <a:rPr lang="it-IT" sz="1600" dirty="0" err="1"/>
              <a:t>flip</a:t>
            </a:r>
            <a:r>
              <a:rPr lang="it-IT" sz="1600" dirty="0"/>
              <a:t> </a:t>
            </a:r>
            <a:r>
              <a:rPr lang="it-IT" sz="1600" dirty="0" err="1"/>
              <a:t>mirror</a:t>
            </a:r>
            <a:r>
              <a:rPr lang="it-IT" sz="1600" dirty="0"/>
              <a:t> - </a:t>
            </a:r>
            <a:r>
              <a:rPr lang="it-IT" sz="1600" dirty="0" err="1"/>
              <a:t>switching</a:t>
            </a:r>
            <a:r>
              <a:rPr lang="it-IT" sz="1600" dirty="0"/>
              <a:t> </a:t>
            </a:r>
            <a:r>
              <a:rPr lang="it-IT" sz="1600" dirty="0" err="1"/>
              <a:t>between</a:t>
            </a:r>
            <a:r>
              <a:rPr lang="it-IT" sz="1600" dirty="0"/>
              <a:t> </a:t>
            </a:r>
            <a:r>
              <a:rPr lang="it-IT" sz="1600" dirty="0" err="1"/>
              <a:t>one</a:t>
            </a:r>
            <a:r>
              <a:rPr lang="it-IT" sz="1600" dirty="0"/>
              <a:t> </a:t>
            </a:r>
            <a:r>
              <a:rPr lang="it-IT" sz="1600" dirty="0" err="1"/>
              <a:t>view</a:t>
            </a:r>
            <a:r>
              <a:rPr lang="it-IT" sz="1600" dirty="0"/>
              <a:t> and the </a:t>
            </a:r>
            <a:r>
              <a:rPr lang="it-IT" sz="1600" dirty="0" err="1"/>
              <a:t>other</a:t>
            </a:r>
            <a:endParaRPr lang="en-US" sz="1600" dirty="0"/>
          </a:p>
        </p:txBody>
      </p:sp>
      <p:sp>
        <p:nvSpPr>
          <p:cNvPr id="112669" name="Rectangle 29"/>
          <p:cNvSpPr>
            <a:spLocks noChangeArrowheads="1"/>
          </p:cNvSpPr>
          <p:nvPr/>
        </p:nvSpPr>
        <p:spPr bwMode="auto">
          <a:xfrm>
            <a:off x="6048376" y="1348424"/>
            <a:ext cx="3095625" cy="310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1400" dirty="0" err="1"/>
              <a:t>Each</a:t>
            </a:r>
            <a:r>
              <a:rPr lang="it-IT" sz="1400" dirty="0"/>
              <a:t> </a:t>
            </a:r>
            <a:r>
              <a:rPr lang="it-IT" sz="1400" dirty="0" err="1"/>
              <a:t>scan</a:t>
            </a:r>
            <a:r>
              <a:rPr lang="it-IT" sz="1400" dirty="0"/>
              <a:t> </a:t>
            </a:r>
            <a:r>
              <a:rPr lang="it-IT" sz="1400" dirty="0" err="1"/>
              <a:t>measures</a:t>
            </a:r>
            <a:r>
              <a:rPr lang="it-IT" sz="1400" dirty="0"/>
              <a:t> 2 Earth </a:t>
            </a:r>
            <a:r>
              <a:rPr lang="it-IT" sz="1400" dirty="0" err="1"/>
              <a:t>scan</a:t>
            </a:r>
            <a:r>
              <a:rPr lang="it-IT" sz="1400" dirty="0"/>
              <a:t> </a:t>
            </a:r>
            <a:r>
              <a:rPr lang="it-IT" sz="1400" dirty="0" err="1"/>
              <a:t>lines</a:t>
            </a:r>
            <a:r>
              <a:rPr lang="it-IT" sz="1400" dirty="0"/>
              <a:t> (multiple </a:t>
            </a:r>
            <a:r>
              <a:rPr lang="it-IT" sz="1400" dirty="0" err="1"/>
              <a:t>element</a:t>
            </a:r>
            <a:r>
              <a:rPr lang="it-IT" sz="1400" dirty="0"/>
              <a:t> detector arrays)</a:t>
            </a:r>
          </a:p>
          <a:p>
            <a:endParaRPr lang="it-IT" sz="1400" dirty="0"/>
          </a:p>
          <a:p>
            <a:r>
              <a:rPr lang="it-IT" sz="1400" dirty="0"/>
              <a:t>The </a:t>
            </a:r>
            <a:r>
              <a:rPr lang="it-IT" sz="1400" dirty="0" err="1"/>
              <a:t>scan</a:t>
            </a:r>
            <a:r>
              <a:rPr lang="it-IT" sz="1400" dirty="0"/>
              <a:t> </a:t>
            </a:r>
            <a:r>
              <a:rPr lang="it-IT" sz="1400" dirty="0" err="1"/>
              <a:t>mirrors</a:t>
            </a:r>
            <a:r>
              <a:rPr lang="it-IT" sz="1400" dirty="0"/>
              <a:t> rotate on a 300 </a:t>
            </a:r>
            <a:r>
              <a:rPr lang="it-IT" sz="1400" dirty="0" err="1"/>
              <a:t>msec</a:t>
            </a:r>
            <a:r>
              <a:rPr lang="it-IT" sz="1400" dirty="0"/>
              <a:t> time </a:t>
            </a:r>
            <a:r>
              <a:rPr lang="it-IT" sz="1400" dirty="0" err="1"/>
              <a:t>basis</a:t>
            </a:r>
            <a:r>
              <a:rPr lang="it-IT" sz="1400" dirty="0"/>
              <a:t>, ~</a:t>
            </a:r>
            <a:r>
              <a:rPr lang="it-IT" sz="1400" dirty="0" err="1"/>
              <a:t>half</a:t>
            </a:r>
            <a:r>
              <a:rPr lang="it-IT" sz="1400" dirty="0"/>
              <a:t> </a:t>
            </a:r>
            <a:r>
              <a:rPr lang="it-IT" sz="1400" dirty="0" err="1"/>
              <a:t>period</a:t>
            </a:r>
            <a:r>
              <a:rPr lang="it-IT" sz="1400" dirty="0"/>
              <a:t> of AATSR</a:t>
            </a:r>
          </a:p>
          <a:p>
            <a:endParaRPr lang="it-IT" sz="1400" dirty="0"/>
          </a:p>
          <a:p>
            <a:r>
              <a:rPr lang="it-IT" sz="1400" dirty="0"/>
              <a:t>The in </a:t>
            </a:r>
            <a:r>
              <a:rPr lang="it-IT" sz="1400" dirty="0" err="1"/>
              <a:t>flight</a:t>
            </a:r>
            <a:r>
              <a:rPr lang="it-IT" sz="1400" dirty="0"/>
              <a:t> </a:t>
            </a:r>
            <a:r>
              <a:rPr lang="it-IT" sz="1400" dirty="0" err="1"/>
              <a:t>calibration</a:t>
            </a:r>
            <a:r>
              <a:rPr lang="it-IT" sz="1400" dirty="0"/>
              <a:t> </a:t>
            </a:r>
            <a:r>
              <a:rPr lang="it-IT" sz="1400" dirty="0" err="1"/>
              <a:t>period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600 </a:t>
            </a:r>
            <a:r>
              <a:rPr lang="it-IT" sz="1400" dirty="0" err="1"/>
              <a:t>msec</a:t>
            </a:r>
            <a:r>
              <a:rPr lang="it-IT" sz="1400" dirty="0"/>
              <a:t> </a:t>
            </a:r>
          </a:p>
          <a:p>
            <a:r>
              <a:rPr lang="it-IT" sz="1400" dirty="0"/>
              <a:t/>
            </a:r>
            <a:br>
              <a:rPr lang="it-IT" sz="1400" dirty="0"/>
            </a:br>
            <a:r>
              <a:rPr lang="it-IT" sz="1400" dirty="0" err="1"/>
              <a:t>Each</a:t>
            </a:r>
            <a:r>
              <a:rPr lang="it-IT" sz="1400" dirty="0"/>
              <a:t> </a:t>
            </a:r>
            <a:r>
              <a:rPr lang="it-IT" sz="1400" dirty="0" err="1"/>
              <a:t>calibration</a:t>
            </a:r>
            <a:r>
              <a:rPr lang="it-IT" sz="1400" dirty="0"/>
              <a:t> source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seen</a:t>
            </a:r>
            <a:r>
              <a:rPr lang="it-IT" sz="1400" dirty="0"/>
              <a:t> by </a:t>
            </a:r>
            <a:r>
              <a:rPr lang="it-IT" sz="1400" dirty="0" err="1"/>
              <a:t>each</a:t>
            </a:r>
            <a:r>
              <a:rPr lang="it-IT" sz="1400" dirty="0"/>
              <a:t> </a:t>
            </a:r>
            <a:r>
              <a:rPr lang="it-IT" sz="1400" dirty="0" err="1"/>
              <a:t>view</a:t>
            </a:r>
            <a:r>
              <a:rPr lang="it-IT" sz="1400" dirty="0"/>
              <a:t> once </a:t>
            </a:r>
            <a:r>
              <a:rPr lang="it-IT" sz="1400" dirty="0" err="1"/>
              <a:t>every</a:t>
            </a:r>
            <a:r>
              <a:rPr lang="it-IT" sz="1400" dirty="0"/>
              <a:t> </a:t>
            </a:r>
            <a:r>
              <a:rPr lang="it-IT" sz="1400" dirty="0" err="1"/>
              <a:t>second</a:t>
            </a:r>
            <a:r>
              <a:rPr lang="it-IT" sz="1400" dirty="0"/>
              <a:t> </a:t>
            </a:r>
            <a:r>
              <a:rPr lang="it-IT" sz="1400" dirty="0" err="1"/>
              <a:t>scan</a:t>
            </a:r>
            <a:r>
              <a:rPr lang="it-IT" sz="1400" dirty="0"/>
              <a:t> </a:t>
            </a:r>
            <a:r>
              <a:rPr lang="it-IT" sz="1400" dirty="0" err="1"/>
              <a:t>cycle</a:t>
            </a:r>
            <a:endParaRPr lang="en-US" sz="1400" dirty="0"/>
          </a:p>
        </p:txBody>
      </p:sp>
      <p:grpSp>
        <p:nvGrpSpPr>
          <p:cNvPr id="112661" name="Group 21"/>
          <p:cNvGrpSpPr>
            <a:grpSpLocks/>
          </p:cNvGrpSpPr>
          <p:nvPr/>
        </p:nvGrpSpPr>
        <p:grpSpPr bwMode="auto">
          <a:xfrm>
            <a:off x="3313113" y="704553"/>
            <a:ext cx="5795962" cy="3436144"/>
            <a:chOff x="2018" y="867"/>
            <a:chExt cx="3742" cy="2886"/>
          </a:xfrm>
        </p:grpSpPr>
        <p:sp>
          <p:nvSpPr>
            <p:cNvPr id="112657" name="TextBox 11"/>
            <p:cNvSpPr txBox="1">
              <a:spLocks noChangeArrowheads="1"/>
            </p:cNvSpPr>
            <p:nvPr/>
          </p:nvSpPr>
          <p:spPr bwMode="auto">
            <a:xfrm>
              <a:off x="2018" y="2478"/>
              <a:ext cx="294" cy="3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Font typeface="Wingdings" charset="0"/>
                <a:buNone/>
              </a:pPr>
              <a:endParaRPr lang="fr-FR" sz="2400" b="0">
                <a:latin typeface="Verdana" charset="0"/>
                <a:cs typeface="ＭＳ Ｐゴシック" charset="0"/>
              </a:endParaRPr>
            </a:p>
          </p:txBody>
        </p:sp>
        <p:cxnSp>
          <p:nvCxnSpPr>
            <p:cNvPr id="112658" name="Straight Connector 16"/>
            <p:cNvCxnSpPr>
              <a:cxnSpLocks noChangeShapeType="1"/>
            </p:cNvCxnSpPr>
            <p:nvPr/>
          </p:nvCxnSpPr>
          <p:spPr bwMode="auto">
            <a:xfrm rot="5400000" flipH="1" flipV="1">
              <a:off x="1789" y="1391"/>
              <a:ext cx="1611" cy="5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659" name="Straight Connector 18"/>
            <p:cNvCxnSpPr>
              <a:cxnSpLocks noChangeShapeType="1"/>
            </p:cNvCxnSpPr>
            <p:nvPr/>
          </p:nvCxnSpPr>
          <p:spPr bwMode="auto">
            <a:xfrm rot="16200000" flipH="1">
              <a:off x="2107" y="2978"/>
              <a:ext cx="971" cy="55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12660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" y="871"/>
              <a:ext cx="2881" cy="288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15"/>
          <p:cNvSpPr>
            <a:spLocks noChangeShapeType="1"/>
          </p:cNvSpPr>
          <p:nvPr/>
        </p:nvSpPr>
        <p:spPr bwMode="auto">
          <a:xfrm flipH="1">
            <a:off x="1655675" y="3405160"/>
            <a:ext cx="1980219" cy="16201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70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0" grpId="0" animBg="1"/>
      <p:bldP spid="112651" grpId="0" animBg="1"/>
      <p:bldP spid="112652" grpId="0" animBg="1"/>
      <p:bldP spid="112653" grpId="0" animBg="1"/>
      <p:bldP spid="112655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SLSTR First Image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Sentinel-3A IOCR                                                                11/12 July 2016</a:t>
            </a:r>
            <a:endParaRPr lang="en-US" sz="1000" dirty="0"/>
          </a:p>
        </p:txBody>
      </p:sp>
      <p:pic>
        <p:nvPicPr>
          <p:cNvPr id="5" name="Picture 4" descr="slstr_first_l1_image_egypt_an.tif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0"/>
            <a:ext cx="51435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221600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Sentinel-3 SLSTR First Image over Egypt  </a:t>
            </a:r>
            <a:r>
              <a:rPr lang="en-GB" b="1" dirty="0" smtClean="0"/>
              <a:t>03/03/2016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02602" y="39940"/>
            <a:ext cx="6470756" cy="5419893"/>
            <a:chOff x="202602" y="39940"/>
            <a:chExt cx="6470756" cy="5419893"/>
          </a:xfrm>
        </p:grpSpPr>
        <p:pic>
          <p:nvPicPr>
            <p:cNvPr id="6" name="Picture 5" descr="aatsr_egypt_last_image.tif"/>
            <p:cNvPicPr>
              <a:picLocks noChangeAspect="1"/>
            </p:cNvPicPr>
            <p:nvPr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849">
              <a:off x="4866727" y="39940"/>
              <a:ext cx="1806631" cy="541989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02602" y="2145504"/>
              <a:ext cx="302433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 smtClean="0"/>
                <a:t>+</a:t>
              </a:r>
            </a:p>
            <a:p>
              <a:endParaRPr lang="en-GB" dirty="0" smtClean="0"/>
            </a:p>
            <a:p>
              <a:r>
                <a:rPr lang="en-GB" dirty="0" smtClean="0"/>
                <a:t>Last </a:t>
              </a:r>
              <a:r>
                <a:rPr lang="en-GB" dirty="0"/>
                <a:t>AATSR image over </a:t>
              </a:r>
              <a:r>
                <a:rPr lang="en-GB" dirty="0" smtClean="0"/>
                <a:t>Egypt </a:t>
              </a:r>
              <a:r>
                <a:rPr lang="en-GB" b="1" dirty="0" smtClean="0"/>
                <a:t>07/04/2012</a:t>
              </a:r>
              <a:endParaRPr lang="en-GB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8538" y="3271735"/>
            <a:ext cx="5713866" cy="1871766"/>
            <a:chOff x="118538" y="4362311"/>
            <a:chExt cx="5713866" cy="2495687"/>
          </a:xfrm>
        </p:grpSpPr>
        <p:sp>
          <p:nvSpPr>
            <p:cNvPr id="10" name="TextBox 9"/>
            <p:cNvSpPr txBox="1"/>
            <p:nvPr/>
          </p:nvSpPr>
          <p:spPr>
            <a:xfrm>
              <a:off x="118538" y="5535756"/>
              <a:ext cx="72327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Google </a:t>
              </a:r>
            </a:p>
            <a:p>
              <a:r>
                <a:rPr lang="en-US" sz="1200" dirty="0" smtClean="0"/>
                <a:t>Image</a:t>
              </a:r>
              <a:endParaRPr lang="en-US" sz="1200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002322" y="4362311"/>
              <a:ext cx="4830082" cy="2495687"/>
              <a:chOff x="1002322" y="4362311"/>
              <a:chExt cx="4830082" cy="2495687"/>
            </a:xfrm>
          </p:grpSpPr>
          <p:pic>
            <p:nvPicPr>
              <p:cNvPr id="12" name="Picture 11" descr="Screen Shot 2016-03-21 at 22.59.56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45496">
                <a:off x="1002322" y="4647280"/>
                <a:ext cx="1810939" cy="192476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3" name="Rectangle 12"/>
              <p:cNvSpPr/>
              <p:nvPr/>
            </p:nvSpPr>
            <p:spPr>
              <a:xfrm rot="20723935">
                <a:off x="5338531" y="5832091"/>
                <a:ext cx="493873" cy="44681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575195" y="4362311"/>
                <a:ext cx="3186657" cy="141099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1253067" y="6337697"/>
                <a:ext cx="4156018" cy="5203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16"/>
          <p:cNvSpPr txBox="1"/>
          <p:nvPr/>
        </p:nvSpPr>
        <p:spPr>
          <a:xfrm>
            <a:off x="7763934" y="270932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44812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Sentinel-3A IOCR                                                                11/12 July 2016</a:t>
            </a:r>
            <a:endParaRPr lang="en-US" sz="1000" dirty="0"/>
          </a:p>
        </p:txBody>
      </p:sp>
      <p:pic>
        <p:nvPicPr>
          <p:cNvPr id="5" name="Picture 4" descr="Screen Shot 2016-03-21 at 22.59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5496">
            <a:off x="-258803" y="2594814"/>
            <a:ext cx="1810939" cy="1443577"/>
          </a:xfrm>
          <a:prstGeom prst="rect">
            <a:avLst/>
          </a:prstGeom>
        </p:spPr>
      </p:pic>
      <p:pic>
        <p:nvPicPr>
          <p:cNvPr id="6" name="Picture 5" descr="aatsr_egypt_last_image_zoomed.tiff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1" y="465517"/>
            <a:ext cx="7974626" cy="50225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4494" y="951570"/>
            <a:ext cx="3306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AATSR 1km Spatial Resolution</a:t>
            </a:r>
          </a:p>
        </p:txBody>
      </p:sp>
      <p:pic>
        <p:nvPicPr>
          <p:cNvPr id="8" name="Picture 7" descr="slstr_first_l1_image_egypt_an_zoom.tif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87" y="0"/>
            <a:ext cx="8106383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6502" y="951570"/>
            <a:ext cx="6768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SLSTR 0.5km Spatial Resolution (VIS channels) in 2106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168758"/>
            <a:ext cx="6759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Google </a:t>
            </a:r>
          </a:p>
          <a:p>
            <a:r>
              <a:rPr lang="en-US" sz="1100" dirty="0" smtClean="0"/>
              <a:t>Image</a:t>
            </a:r>
            <a:endParaRPr lang="en-US" sz="11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138644" y="3688500"/>
            <a:ext cx="2707625" cy="1321651"/>
            <a:chOff x="1478243" y="5095799"/>
            <a:chExt cx="2707625" cy="1762201"/>
          </a:xfrm>
        </p:grpSpPr>
        <p:pic>
          <p:nvPicPr>
            <p:cNvPr id="12" name="Picture 11" descr="Screen Shot 2016-03-21 at 23.38.18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243" y="5099600"/>
              <a:ext cx="2707625" cy="17584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162605" y="5095799"/>
              <a:ext cx="152382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S1     S2         </a:t>
              </a:r>
            </a:p>
            <a:p>
              <a:r>
                <a:rPr lang="en-US" sz="1200" dirty="0"/>
                <a:t> </a:t>
              </a:r>
              <a:r>
                <a:rPr lang="en-US" sz="1200" dirty="0" smtClean="0"/>
                <a:t>                    S3</a:t>
              </a:r>
              <a:endParaRPr lang="en-US" sz="12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98975" y="2047875"/>
            <a:ext cx="27055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Large irrigation </a:t>
            </a:r>
            <a:r>
              <a:rPr lang="en-US" sz="1100" dirty="0" smtClean="0"/>
              <a:t>fields in the desert</a:t>
            </a:r>
          </a:p>
          <a:p>
            <a:r>
              <a:rPr lang="en-US" sz="1100" dirty="0" smtClean="0"/>
              <a:t>(healthy </a:t>
            </a:r>
            <a:r>
              <a:rPr lang="en-US" sz="1100" dirty="0"/>
              <a:t>vegetation appears in </a:t>
            </a:r>
            <a:r>
              <a:rPr lang="en-US" sz="1100" dirty="0" smtClean="0"/>
              <a:t>red)</a:t>
            </a:r>
            <a:endParaRPr lang="en-US" sz="11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156200" y="2286000"/>
            <a:ext cx="457200" cy="1238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482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SLSTR IR channels switch on</a:t>
            </a:r>
            <a:br>
              <a:rPr lang="en-US" dirty="0"/>
            </a:br>
            <a:r>
              <a:rPr lang="en-US" dirty="0"/>
              <a:t>23-Mar-2016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Sentinel-3A IOCR                                                                11/12 July 2016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90612" y="954900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Sentinel-3 SLSTR First IR Image over Europe/North Africa</a:t>
            </a:r>
            <a:endParaRPr lang="en-GB" sz="1200" b="1" dirty="0" smtClean="0"/>
          </a:p>
        </p:txBody>
      </p:sp>
      <p:pic>
        <p:nvPicPr>
          <p:cNvPr id="6" name="Picture 5" descr="Screen Shot 2016-03-29 at 11.29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482" y="-28575"/>
            <a:ext cx="2346518" cy="5172075"/>
          </a:xfrm>
          <a:prstGeom prst="rect">
            <a:avLst/>
          </a:prstGeom>
        </p:spPr>
      </p:pic>
      <p:pic>
        <p:nvPicPr>
          <p:cNvPr id="8" name="Picture 7" descr="S3A_SL_1_RBT____20160323T091429_20160323T092522_20160324T215257_0653_002_150______LN1_D_NT_____RGB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606590"/>
            <a:ext cx="5168900" cy="343502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25476" y="285750"/>
            <a:ext cx="610552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70700" y="3590925"/>
            <a:ext cx="2159000" cy="15525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5638800" y="1590675"/>
            <a:ext cx="3390900" cy="199072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5300" y="5048250"/>
            <a:ext cx="6400800" cy="9525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60700" y="1619251"/>
            <a:ext cx="241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SLSTR L1b RGB from S1/S2/S3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4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SLSTR IR channels switch </a:t>
            </a:r>
            <a:r>
              <a:rPr lang="en-US" dirty="0" smtClean="0"/>
              <a:t>on</a:t>
            </a:r>
            <a:br>
              <a:rPr lang="en-US" dirty="0" smtClean="0"/>
            </a:br>
            <a:r>
              <a:rPr lang="en-US" dirty="0"/>
              <a:t>23-Mar-2016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S3A_SL_1_RBT____20160323T091429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89" y="1524000"/>
            <a:ext cx="4342855" cy="2886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2455" y="860706"/>
            <a:ext cx="6411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Large Sahara Dust Storm entering the Adriatic Sea resulting in about 50C temperature differences in BT</a:t>
            </a:r>
            <a:endParaRPr lang="en-GB" b="1" dirty="0" smtClean="0"/>
          </a:p>
        </p:txBody>
      </p:sp>
      <p:pic>
        <p:nvPicPr>
          <p:cNvPr id="8" name="Picture 7" descr="S3A_SL_1_RBT____20160323T091429_20160323T092522_20160324T215257_0653_002_150______LN1_D_NT_____lege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404360"/>
            <a:ext cx="1727200" cy="453390"/>
          </a:xfrm>
          <a:prstGeom prst="rect">
            <a:avLst/>
          </a:prstGeom>
        </p:spPr>
      </p:pic>
      <p:pic>
        <p:nvPicPr>
          <p:cNvPr id="9" name="Picture 8" descr="S3A_SL_1_RBT____20160323T091429_20160323T092522_20160324T215257_0653_002_150______LN1_D_NT_____RGB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1525448"/>
            <a:ext cx="4356100" cy="28948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88100" y="1543051"/>
            <a:ext cx="241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SLSTR L1b RGB from S1/S2/S3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95500" y="1571625"/>
            <a:ext cx="241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SLSTR L1b S8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73876" y="2061633"/>
            <a:ext cx="1070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Dust Storm</a:t>
            </a:r>
            <a:endParaRPr lang="en-US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861300" y="2295525"/>
            <a:ext cx="457200" cy="1238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424334" y="1566332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EUM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7296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SLSTR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Overview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Functional verification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VIS-SWIR Radiometric </a:t>
            </a:r>
            <a:r>
              <a:rPr lang="en-US" dirty="0"/>
              <a:t>Calibration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TIR performance</a:t>
            </a:r>
          </a:p>
          <a:p>
            <a:pPr marL="360363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530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SLSTR - Functional verification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IMG_20141020_1507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599" y="1875895"/>
            <a:ext cx="4258733" cy="2395537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897" y="2331601"/>
            <a:ext cx="1446334" cy="38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66" y="1796396"/>
            <a:ext cx="1216269" cy="37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995" y="2817225"/>
            <a:ext cx="1730619" cy="36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055" y="3355619"/>
            <a:ext cx="1849315" cy="30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928" y="4536518"/>
            <a:ext cx="1128346" cy="32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748" y="4533000"/>
            <a:ext cx="1270489" cy="40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66" y="2050464"/>
            <a:ext cx="1902069" cy="36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4" y="2616863"/>
            <a:ext cx="804497" cy="27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6" y="3050749"/>
            <a:ext cx="1610458" cy="24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3583140"/>
            <a:ext cx="956897" cy="32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753" y="4096768"/>
            <a:ext cx="1270488" cy="39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1430532"/>
            <a:ext cx="1887415" cy="35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961" y="3909493"/>
            <a:ext cx="845527" cy="80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Screen Shot 2013-06-25 at 5.05.20 AM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877" y="1385883"/>
            <a:ext cx="1452685" cy="342419"/>
          </a:xfrm>
          <a:prstGeom prst="rect">
            <a:avLst/>
          </a:prstGeom>
        </p:spPr>
      </p:pic>
      <p:pic>
        <p:nvPicPr>
          <p:cNvPr id="20" name="Picture 19" descr="Screen Shot 2013-06-25 at 5.06.39 A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31" y="1093671"/>
            <a:ext cx="2012062" cy="65365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623734" y="846677"/>
            <a:ext cx="2099733" cy="381000"/>
            <a:chOff x="3920066" y="262467"/>
            <a:chExt cx="2099733" cy="381000"/>
          </a:xfrm>
        </p:grpSpPr>
        <p:sp>
          <p:nvSpPr>
            <p:cNvPr id="22" name="Rectangle 21"/>
            <p:cNvSpPr/>
            <p:nvPr/>
          </p:nvSpPr>
          <p:spPr>
            <a:xfrm>
              <a:off x="3920066" y="262467"/>
              <a:ext cx="2099733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004734" y="280913"/>
              <a:ext cx="1938866" cy="3427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8358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-1" y="844136"/>
            <a:ext cx="9599613" cy="3925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SLSTR </a:t>
            </a:r>
            <a:r>
              <a:rPr lang="it-IT" dirty="0" err="1"/>
              <a:t>functional</a:t>
            </a:r>
            <a:r>
              <a:rPr lang="it-IT" dirty="0"/>
              <a:t> and </a:t>
            </a:r>
            <a:r>
              <a:rPr lang="it-IT" dirty="0" smtClean="0"/>
              <a:t>performance test </a:t>
            </a:r>
            <a:r>
              <a:rPr lang="it-IT" dirty="0" err="1" smtClean="0"/>
              <a:t>summary</a:t>
            </a:r>
            <a:endParaRPr lang="en-GB" dirty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260981"/>
              </p:ext>
            </p:extLst>
          </p:nvPr>
        </p:nvGraphicFramePr>
        <p:xfrm>
          <a:off x="611294" y="1124744"/>
          <a:ext cx="7992888" cy="3163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2768"/>
                <a:gridCol w="1080120"/>
              </a:tblGrid>
              <a:tr h="167398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Test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Status</a:t>
                      </a:r>
                      <a:endParaRPr lang="en-GB" sz="1200" dirty="0"/>
                    </a:p>
                  </a:txBody>
                  <a:tcPr/>
                </a:tc>
              </a:tr>
              <a:tr h="288933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CPE functional test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rgbClr val="34B4B2"/>
                          </a:solidFill>
                        </a:rPr>
                        <a:t>PASSED</a:t>
                      </a:r>
                      <a:endParaRPr lang="en-GB" sz="1200" b="1" dirty="0">
                        <a:solidFill>
                          <a:srgbClr val="34B4B2"/>
                        </a:solidFill>
                      </a:endParaRPr>
                    </a:p>
                  </a:txBody>
                  <a:tcPr/>
                </a:tc>
              </a:tr>
              <a:tr h="288933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HK thermistors</a:t>
                      </a:r>
                      <a:r>
                        <a:rPr lang="en-GB" sz="1200" baseline="0" dirty="0" smtClean="0"/>
                        <a:t> functional test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rgbClr val="34B4B2"/>
                          </a:solidFill>
                        </a:rPr>
                        <a:t>PASSED</a:t>
                      </a:r>
                    </a:p>
                  </a:txBody>
                  <a:tcPr/>
                </a:tc>
              </a:tr>
              <a:tr h="288933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Survival heater functional test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rgbClr val="34B4B2"/>
                          </a:solidFill>
                        </a:rPr>
                        <a:t>PASSED</a:t>
                      </a:r>
                    </a:p>
                  </a:txBody>
                  <a:tcPr/>
                </a:tc>
              </a:tr>
              <a:tr h="288933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Operational heaters functional test</a:t>
                      </a:r>
                      <a:r>
                        <a:rPr lang="en-GB" sz="1200" baseline="0" dirty="0" smtClean="0"/>
                        <a:t> (incl. stability)</a:t>
                      </a:r>
                      <a:r>
                        <a:rPr lang="en-GB" sz="1200" dirty="0" smtClean="0"/>
                        <a:t>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rgbClr val="34B4B2"/>
                          </a:solidFill>
                        </a:rPr>
                        <a:t>PASSED</a:t>
                      </a:r>
                    </a:p>
                  </a:txBody>
                  <a:tcPr/>
                </a:tc>
              </a:tr>
              <a:tr h="288933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Black Bodies heaters functional test (incl. stability)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rgbClr val="34B4B2"/>
                          </a:solidFill>
                        </a:rPr>
                        <a:t>PASSED</a:t>
                      </a:r>
                    </a:p>
                  </a:txBody>
                  <a:tcPr/>
                </a:tc>
              </a:tr>
              <a:tr h="288933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CCS functional tests (in launch</a:t>
                      </a:r>
                      <a:r>
                        <a:rPr lang="en-GB" sz="1200" baseline="0" dirty="0" smtClean="0"/>
                        <a:t> lock, decontamination, cooling modes)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rgbClr val="34B4B2"/>
                          </a:solidFill>
                        </a:rPr>
                        <a:t>PASSED</a:t>
                      </a:r>
                    </a:p>
                  </a:txBody>
                  <a:tcPr/>
                </a:tc>
              </a:tr>
              <a:tr h="288933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FEE (incl. detectors) functional and performance test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rgbClr val="34B4B2"/>
                          </a:solidFill>
                        </a:rPr>
                        <a:t>PASSED</a:t>
                      </a:r>
                    </a:p>
                  </a:txBody>
                  <a:tcPr/>
                </a:tc>
              </a:tr>
              <a:tr h="288933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SUE functional and performance</a:t>
                      </a:r>
                      <a:r>
                        <a:rPr lang="en-GB" sz="1200" baseline="0" dirty="0" smtClean="0"/>
                        <a:t> test (incl. stability)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rgbClr val="34B4B2"/>
                          </a:solidFill>
                        </a:rPr>
                        <a:t>PASSED</a:t>
                      </a:r>
                    </a:p>
                  </a:txBody>
                  <a:tcPr/>
                </a:tc>
              </a:tr>
              <a:tr h="288933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BBEU/TAEO functional</a:t>
                      </a:r>
                      <a:r>
                        <a:rPr lang="en-GB" sz="1200" baseline="0" dirty="0" smtClean="0"/>
                        <a:t> and performance test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rgbClr val="34B4B2"/>
                          </a:solidFill>
                        </a:rPr>
                        <a:t>PASSED</a:t>
                      </a:r>
                    </a:p>
                  </a:txBody>
                  <a:tcPr/>
                </a:tc>
              </a:tr>
              <a:tr h="288933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Power consumption test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rgbClr val="34B4B2"/>
                          </a:solidFill>
                        </a:rPr>
                        <a:t>PASSED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ttangolo 6"/>
          <p:cNvSpPr/>
          <p:nvPr/>
        </p:nvSpPr>
        <p:spPr>
          <a:xfrm>
            <a:off x="2255518" y="4132153"/>
            <a:ext cx="45948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 smtClean="0"/>
          </a:p>
          <a:p>
            <a:r>
              <a:rPr lang="en-US" sz="1600" dirty="0" smtClean="0">
                <a:solidFill>
                  <a:srgbClr val="00B050"/>
                </a:solidFill>
              </a:rPr>
              <a:t>ALL SUBSYSTEMS OPERATING NOMINALLY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0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SLSTR - </a:t>
            </a:r>
            <a:r>
              <a:rPr lang="en-US" dirty="0" smtClean="0"/>
              <a:t>Instrument </a:t>
            </a:r>
            <a:r>
              <a:rPr lang="en-US" dirty="0"/>
              <a:t>performance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 descr="Screen Shot 2013-06-25 at 5.05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10" y="1275809"/>
            <a:ext cx="1771312" cy="41752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8133" y="1202268"/>
            <a:ext cx="2099733" cy="381000"/>
            <a:chOff x="3920066" y="262467"/>
            <a:chExt cx="2099733" cy="381000"/>
          </a:xfrm>
        </p:grpSpPr>
        <p:sp>
          <p:nvSpPr>
            <p:cNvPr id="8" name="Rectangle 7"/>
            <p:cNvSpPr/>
            <p:nvPr/>
          </p:nvSpPr>
          <p:spPr>
            <a:xfrm>
              <a:off x="3920066" y="262467"/>
              <a:ext cx="2099733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4734" y="280913"/>
              <a:ext cx="1938866" cy="34271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412" y="3480533"/>
            <a:ext cx="745619" cy="745619"/>
          </a:xfrm>
          <a:prstGeom prst="rect">
            <a:avLst/>
          </a:prstGeom>
        </p:spPr>
      </p:pic>
      <p:pic>
        <p:nvPicPr>
          <p:cNvPr id="11" name="Picture 10" descr="x_bb_nedt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8217" y="1447800"/>
            <a:ext cx="3371117" cy="2258723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66" y="3302616"/>
            <a:ext cx="1820140" cy="56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399" y="4192043"/>
            <a:ext cx="1811867" cy="57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8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VIS-SWIR radiometric monitoring based on </a:t>
            </a:r>
            <a:r>
              <a:rPr lang="en-GB" dirty="0"/>
              <a:t>VISCAL (RAL – D. Smith)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500" y="844549"/>
            <a:ext cx="4527549" cy="19913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500" y="2834602"/>
            <a:ext cx="4527550" cy="1940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220072" y="843558"/>
            <a:ext cx="3612778" cy="3918942"/>
          </a:xfrm>
          <a:prstGeom prst="rect">
            <a:avLst/>
          </a:prstGeom>
          <a:noFill/>
        </p:spPr>
        <p:txBody>
          <a:bodyPr lIns="36000" tIns="36000" rIns="36000" bIns="36000">
            <a:normAutofit fontScale="92500"/>
          </a:bodyPr>
          <a:lstStyle>
            <a:lvl1pPr marL="330200" indent="-330200" algn="l" defTabSz="901700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•"/>
              <a:defRPr lang="en-US" sz="1600" b="1" kern="0" noProof="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646113" indent="-28575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Verdana" panose="020B0604030504040204" pitchFamily="34" charset="0"/>
              <a:buChar char="–"/>
              <a:defRPr sz="1600">
                <a:solidFill>
                  <a:schemeClr val="accent4"/>
                </a:solidFill>
                <a:latin typeface="+mn-lt"/>
              </a:defRPr>
            </a:lvl2pPr>
            <a:lvl3pPr marL="898525" indent="-27305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buAutoNum type="alphaLcPeriod"/>
              <a:defRPr sz="1400" b="1">
                <a:solidFill>
                  <a:schemeClr val="accent4"/>
                </a:solidFill>
                <a:latin typeface="+mn-lt"/>
              </a:defRPr>
            </a:lvl3pPr>
            <a:lvl4pPr marL="1165225" indent="-266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Verdana" pitchFamily="34" charset="0"/>
              <a:buAutoNum type="romanLcPeriod"/>
              <a:defRPr sz="1400" i="1">
                <a:solidFill>
                  <a:schemeClr val="accent4"/>
                </a:solidFill>
                <a:latin typeface="+mn-lt"/>
              </a:defRPr>
            </a:lvl4pPr>
            <a:lvl5pPr marL="1431925" indent="-266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Ø"/>
              <a:defRPr sz="1300">
                <a:solidFill>
                  <a:schemeClr val="accent4"/>
                </a:solidFill>
                <a:latin typeface="+mn-lt"/>
              </a:defRPr>
            </a:lvl5pPr>
            <a:lvl6pPr marL="2538413" indent="-288925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1400">
                <a:solidFill>
                  <a:schemeClr val="bg2"/>
                </a:solidFill>
                <a:latin typeface="+mn-lt"/>
              </a:defRPr>
            </a:lvl6pPr>
            <a:lvl7pPr marL="2995613" indent="-288925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1400">
                <a:solidFill>
                  <a:schemeClr val="bg2"/>
                </a:solidFill>
                <a:latin typeface="+mn-lt"/>
              </a:defRPr>
            </a:lvl7pPr>
            <a:lvl8pPr marL="3452813" indent="-288925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1400">
                <a:solidFill>
                  <a:schemeClr val="bg2"/>
                </a:solidFill>
                <a:latin typeface="+mn-lt"/>
              </a:defRPr>
            </a:lvl8pPr>
            <a:lvl9pPr marL="3910013" indent="-288925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14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dirty="0" smtClean="0"/>
              <a:t>VISCAL (white diffuser) is illuminated once per orbit</a:t>
            </a:r>
          </a:p>
          <a:p>
            <a:r>
              <a:rPr lang="en-GB" dirty="0" smtClean="0"/>
              <a:t>Oscillations in VIS channels caused by build up of water ice on VIS relay optics</a:t>
            </a:r>
          </a:p>
          <a:p>
            <a:r>
              <a:rPr lang="en-GB" dirty="0" smtClean="0"/>
              <a:t>Same behaviour as seen on ATSR-2, AATSR</a:t>
            </a:r>
          </a:p>
          <a:p>
            <a:r>
              <a:rPr lang="en-GB" dirty="0" smtClean="0"/>
              <a:t>VISCAL measurements are used to account for the  long term instrument sensitivity changes (and short term changes due to the water ice contamination)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3120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itle 1"/>
          <p:cNvSpPr>
            <a:spLocks noGrp="1"/>
          </p:cNvSpPr>
          <p:nvPr>
            <p:ph type="title"/>
          </p:nvPr>
        </p:nvSpPr>
        <p:spPr>
          <a:xfrm>
            <a:off x="803831" y="320147"/>
            <a:ext cx="4595284" cy="322262"/>
          </a:xfrm>
        </p:spPr>
        <p:txBody>
          <a:bodyPr>
            <a:normAutofit fontScale="90000"/>
          </a:bodyPr>
          <a:lstStyle/>
          <a:p>
            <a:r>
              <a:rPr lang="en-GB" sz="2400" dirty="0">
                <a:latin typeface="Calibri" charset="0"/>
              </a:rPr>
              <a:t>Sentinel-</a:t>
            </a:r>
            <a:r>
              <a:rPr lang="en-GB" sz="2400" dirty="0" smtClean="0">
                <a:latin typeface="Calibri" charset="0"/>
              </a:rPr>
              <a:t>3: mission</a:t>
            </a:r>
            <a:endParaRPr lang="en-GB" sz="2400" dirty="0">
              <a:latin typeface="Calibri" charset="0"/>
            </a:endParaRP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893733" y="855133"/>
            <a:ext cx="4250267" cy="3914987"/>
          </a:xfrm>
        </p:spPr>
        <p:txBody>
          <a:bodyPr>
            <a:normAutofit fontScale="77500" lnSpcReduction="20000"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Sentinel-3 A is the first of a series of 4 satellites ensuring 20 years of operational ocean and land monitoring</a:t>
            </a:r>
          </a:p>
          <a:p>
            <a:r>
              <a:rPr lang="en-US" sz="1400" dirty="0" smtClean="0"/>
              <a:t>Developed by ESA </a:t>
            </a:r>
            <a:r>
              <a:rPr lang="en-US" sz="1400" dirty="0"/>
              <a:t>for the European </a:t>
            </a:r>
            <a:r>
              <a:rPr lang="en-US" sz="1400" dirty="0" smtClean="0"/>
              <a:t>Commission and co-operated by ESA/EUMETSAT</a:t>
            </a:r>
          </a:p>
          <a:p>
            <a:r>
              <a:rPr lang="en-US" sz="1400" dirty="0"/>
              <a:t>The </a:t>
            </a:r>
            <a:r>
              <a:rPr lang="en-US" sz="1400" dirty="0" err="1" smtClean="0"/>
              <a:t>spacecrafts</a:t>
            </a:r>
            <a:r>
              <a:rPr lang="en-US" sz="1400" dirty="0" smtClean="0"/>
              <a:t> carry four main instruments:</a:t>
            </a:r>
          </a:p>
          <a:p>
            <a:pPr lvl="1">
              <a:buFont typeface="Wingdings" charset="2"/>
              <a:buChar char="ü"/>
            </a:pPr>
            <a:r>
              <a:rPr lang="en-US" sz="1400" u="sng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OLCI: Ocean and Land Colour Instrument</a:t>
            </a:r>
          </a:p>
          <a:p>
            <a:pPr lvl="1">
              <a:buFont typeface="Wingdings" charset="2"/>
              <a:buChar char="ü"/>
            </a:pPr>
            <a:r>
              <a:rPr lang="en-US" sz="1400" u="sng" dirty="0" smtClean="0">
                <a:solidFill>
                  <a:schemeClr val="accent1">
                    <a:lumMod val="75000"/>
                  </a:schemeClr>
                </a:solidFill>
                <a:hlinkClick r:id="rId4"/>
              </a:rPr>
              <a:t>SLSTR: Sea and Land Surface Temperature Instrument</a:t>
            </a:r>
          </a:p>
          <a:p>
            <a:pPr lvl="1">
              <a:buFont typeface="Wingdings" charset="2"/>
              <a:buChar char="ü"/>
            </a:pPr>
            <a:r>
              <a:rPr lang="en-US" sz="1400" u="sng" dirty="0" smtClean="0">
                <a:solidFill>
                  <a:schemeClr val="accent1">
                    <a:lumMod val="75000"/>
                  </a:schemeClr>
                </a:solidFill>
                <a:hlinkClick r:id="rId5"/>
              </a:rPr>
              <a:t>SRAL: SAR Radar Altimeter</a:t>
            </a:r>
          </a:p>
          <a:p>
            <a:pPr lvl="1">
              <a:buFont typeface="Wingdings" charset="2"/>
              <a:buChar char="ü"/>
            </a:pPr>
            <a:r>
              <a:rPr lang="en-US" sz="1400" u="sng" dirty="0" smtClean="0">
                <a:solidFill>
                  <a:schemeClr val="accent1">
                    <a:lumMod val="75000"/>
                  </a:schemeClr>
                </a:solidFill>
                <a:hlinkClick r:id="rId5"/>
              </a:rPr>
              <a:t>MWR</a:t>
            </a:r>
            <a:r>
              <a:rPr lang="en-US" sz="1400" u="sng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>: Microwave Radiometer.</a:t>
            </a:r>
          </a:p>
          <a:p>
            <a:r>
              <a:rPr lang="en-US" sz="1400" dirty="0"/>
              <a:t>These are complemented by three instruments for Precise Orbit Determination (POD):</a:t>
            </a:r>
          </a:p>
          <a:p>
            <a:pPr lvl="1">
              <a:buFont typeface="Wingdings" charset="2"/>
              <a:buChar char="ü"/>
            </a:pPr>
            <a:r>
              <a:rPr lang="en-US" sz="1400" u="sng" dirty="0">
                <a:hlinkClick r:id="rId5"/>
              </a:rPr>
              <a:t>DORIS: a Doppler Orbit Radio positioning system</a:t>
            </a:r>
          </a:p>
          <a:p>
            <a:pPr lvl="1">
              <a:buFont typeface="Wingdings" charset="2"/>
              <a:buChar char="ü"/>
            </a:pPr>
            <a:r>
              <a:rPr lang="en-US" sz="1400" u="sng" dirty="0">
                <a:hlinkClick r:id="rId5"/>
              </a:rPr>
              <a:t>GNSS: a GPS receiver, providing precise orbit determination and tracking multiple satellites simultaneously</a:t>
            </a:r>
          </a:p>
          <a:p>
            <a:pPr lvl="1">
              <a:buFont typeface="Wingdings" charset="2"/>
              <a:buChar char="ü"/>
            </a:pPr>
            <a:r>
              <a:rPr lang="en-US" sz="1400" u="sng" dirty="0">
                <a:hlinkClick r:id="rId5"/>
              </a:rPr>
              <a:t>LRR: to accurately locate the satellite in orbit using a Laser Retro-Reflector system.</a:t>
            </a:r>
            <a:endParaRPr lang="en-US" sz="1400" dirty="0" smtClean="0"/>
          </a:p>
          <a:p>
            <a:pPr lvl="1"/>
            <a:endParaRPr lang="en-US" sz="1400" dirty="0"/>
          </a:p>
          <a:p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411" t="1080" r="881" b="2744"/>
          <a:stretch/>
        </p:blipFill>
        <p:spPr>
          <a:xfrm>
            <a:off x="0" y="843060"/>
            <a:ext cx="4893733" cy="393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1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lobal_analysis_ALL_METHODOLOGIES_all_wavelength_all_data_GLINT_normalised_665nm_DESERT_strict_uncertainty_filter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198284"/>
            <a:ext cx="2497667" cy="1555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Radiometric calibration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844136"/>
            <a:ext cx="9144001" cy="2356264"/>
          </a:xfrm>
        </p:spPr>
        <p:txBody>
          <a:bodyPr>
            <a:normAutofit fontScale="92500"/>
          </a:bodyPr>
          <a:lstStyle/>
          <a:p>
            <a:r>
              <a:rPr lang="en-GB" dirty="0" smtClean="0">
                <a:latin typeface="Arial"/>
                <a:cs typeface="Arial"/>
              </a:rPr>
              <a:t>Vicarious </a:t>
            </a:r>
            <a:r>
              <a:rPr lang="en-GB" dirty="0">
                <a:latin typeface="Arial"/>
                <a:cs typeface="Arial"/>
              </a:rPr>
              <a:t>methodologies using stable reference sites </a:t>
            </a:r>
            <a:r>
              <a:rPr lang="en-GB" dirty="0" smtClean="0">
                <a:latin typeface="Arial"/>
                <a:cs typeface="Arial"/>
              </a:rPr>
              <a:t>(SADE</a:t>
            </a:r>
            <a:r>
              <a:rPr lang="en-GB" dirty="0">
                <a:latin typeface="Arial"/>
                <a:cs typeface="Arial"/>
              </a:rPr>
              <a:t>, DIMITRI</a:t>
            </a:r>
            <a:r>
              <a:rPr lang="en-GB" dirty="0" smtClean="0">
                <a:latin typeface="Arial"/>
                <a:cs typeface="Arial"/>
              </a:rPr>
              <a:t>) revealed a very good spectral consistency in the VIS and a possible ~+3% bias (</a:t>
            </a:r>
            <a:r>
              <a:rPr lang="en-GB" dirty="0" err="1" smtClean="0">
                <a:latin typeface="Arial"/>
                <a:cs typeface="Arial"/>
              </a:rPr>
              <a:t>wrt</a:t>
            </a:r>
            <a:r>
              <a:rPr lang="en-GB" dirty="0" smtClean="0">
                <a:latin typeface="Arial"/>
                <a:cs typeface="Arial"/>
              </a:rPr>
              <a:t> MERIS/MODIS-A) in the VIS </a:t>
            </a:r>
          </a:p>
          <a:p>
            <a:r>
              <a:rPr lang="en-GB" dirty="0" smtClean="0">
                <a:latin typeface="Arial"/>
                <a:cs typeface="Arial"/>
              </a:rPr>
              <a:t>Radiometric issue in the SWIR (~-10 % at 1.6 </a:t>
            </a:r>
            <a:r>
              <a:rPr lang="en-GB" dirty="0" err="1" smtClean="0">
                <a:latin typeface="Arial"/>
                <a:cs typeface="Arial"/>
              </a:rPr>
              <a:t>μm</a:t>
            </a:r>
            <a:r>
              <a:rPr lang="en-GB" dirty="0" smtClean="0">
                <a:latin typeface="Arial"/>
                <a:cs typeface="Arial"/>
              </a:rPr>
              <a:t> and ~-40% at 2.2 </a:t>
            </a:r>
            <a:r>
              <a:rPr lang="en-GB" dirty="0" err="1" smtClean="0">
                <a:latin typeface="Arial"/>
                <a:cs typeface="Arial"/>
              </a:rPr>
              <a:t>μm</a:t>
            </a:r>
            <a:r>
              <a:rPr lang="en-GB" dirty="0" smtClean="0">
                <a:latin typeface="Arial"/>
                <a:cs typeface="Arial"/>
              </a:rPr>
              <a:t>). The issue at </a:t>
            </a:r>
            <a:r>
              <a:rPr lang="en-GB" dirty="0">
                <a:latin typeface="Arial"/>
                <a:cs typeface="Arial"/>
              </a:rPr>
              <a:t>2.2 </a:t>
            </a:r>
            <a:r>
              <a:rPr lang="en-GB" dirty="0" err="1" smtClean="0">
                <a:latin typeface="Arial"/>
                <a:cs typeface="Arial"/>
              </a:rPr>
              <a:t>μm</a:t>
            </a:r>
            <a:r>
              <a:rPr lang="en-GB" dirty="0" smtClean="0">
                <a:latin typeface="Arial"/>
                <a:cs typeface="Arial"/>
              </a:rPr>
              <a:t> was identified in the pre</a:t>
            </a:r>
            <a:r>
              <a:rPr lang="en-GB" dirty="0">
                <a:latin typeface="Arial"/>
                <a:cs typeface="Arial"/>
              </a:rPr>
              <a:t>-</a:t>
            </a:r>
            <a:r>
              <a:rPr lang="en-GB" dirty="0" smtClean="0">
                <a:latin typeface="Arial"/>
                <a:cs typeface="Arial"/>
              </a:rPr>
              <a:t>flight calibration and thus confirmed in-flight </a:t>
            </a:r>
            <a:r>
              <a:rPr lang="en-GB" dirty="0" smtClean="0">
                <a:latin typeface="Arial"/>
                <a:cs typeface="Arial"/>
              </a:rPr>
              <a:t>by CNES/MUSCLE and ESTEC/DIMITRI =</a:t>
            </a:r>
            <a:r>
              <a:rPr lang="en-GB" dirty="0" smtClean="0">
                <a:latin typeface="Arial"/>
                <a:cs typeface="Arial"/>
              </a:rPr>
              <a:t>&gt; It was decided at the end of commissioning to revert to a calibration based on component </a:t>
            </a:r>
            <a:r>
              <a:rPr lang="en-GB" dirty="0">
                <a:latin typeface="Arial"/>
                <a:cs typeface="Arial"/>
              </a:rPr>
              <a:t>level measurements (Diffuser BRDF, Mirror reflectances, UV window transmission, geometric factors) to </a:t>
            </a:r>
            <a:r>
              <a:rPr lang="en-GB" dirty="0" smtClean="0">
                <a:latin typeface="Arial"/>
                <a:cs typeface="Arial"/>
              </a:rPr>
              <a:t>derive the radiometric model before releasing the L1 data to the public and to continue investigations.</a:t>
            </a:r>
            <a:endParaRPr lang="en-GB" dirty="0">
              <a:latin typeface="Arial"/>
              <a:cs typeface="Arial"/>
            </a:endParaRPr>
          </a:p>
          <a:p>
            <a:endParaRPr lang="en-GB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706" y="3141132"/>
            <a:ext cx="2909828" cy="161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40803" y="4358421"/>
            <a:ext cx="8789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CNES (B. </a:t>
            </a:r>
            <a:r>
              <a:rPr lang="en-US" sz="1050" dirty="0" err="1" smtClean="0"/>
              <a:t>Fougnie</a:t>
            </a:r>
            <a:r>
              <a:rPr lang="en-US" sz="1050" dirty="0" smtClean="0"/>
              <a:t>)</a:t>
            </a:r>
            <a:endParaRPr lang="en-US" sz="1050" dirty="0"/>
          </a:p>
        </p:txBody>
      </p:sp>
      <p:pic>
        <p:nvPicPr>
          <p:cNvPr id="8" name="Picture 7" descr="Global_analysis_ALL_METHODOLOGIES_all_wavelength_all_data_GLINT_normalised_665nm_DESERT_strict_uncertainty_filter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40" y="3208866"/>
            <a:ext cx="2479042" cy="15494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7470" y="4366888"/>
            <a:ext cx="10313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ESTEC (M. Bouvet)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96769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VIS – SNR (RAL – D. Smith)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SNR evaluated from VISCAL peak signal</a:t>
            </a:r>
          </a:p>
          <a:p>
            <a:pPr lvl="1"/>
            <a:r>
              <a:rPr lang="en-GB" dirty="0"/>
              <a:t>Correspond to signals at ~20% reflectance</a:t>
            </a:r>
          </a:p>
          <a:p>
            <a:endParaRPr lang="en-GB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9260486"/>
              </p:ext>
            </p:extLst>
          </p:nvPr>
        </p:nvGraphicFramePr>
        <p:xfrm>
          <a:off x="132849" y="1848782"/>
          <a:ext cx="5999462" cy="2279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Document" r:id="rId4" imgW="6273800" imgH="2324100" progId="Word.Document.12">
                  <p:embed/>
                </p:oleObj>
              </mc:Choice>
              <mc:Fallback>
                <p:oleObj name="Document" r:id="rId4" imgW="6273800" imgH="2324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2849" y="1848782"/>
                        <a:ext cx="5999462" cy="2279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6218332" y="1855036"/>
            <a:ext cx="306516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600" dirty="0" smtClean="0"/>
              <a:t>Values consistent with pre-launch results.</a:t>
            </a:r>
          </a:p>
        </p:txBody>
      </p:sp>
    </p:spTree>
    <p:extLst>
      <p:ext uri="{BB962C8B-B14F-4D97-AF65-F5344CB8AC3E}">
        <p14:creationId xmlns:p14="http://schemas.microsoft.com/office/powerpoint/2010/main" val="1158483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SWIR – SNR (RAL – D. Smith)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SNR evaluated from VISCAL peak signal</a:t>
            </a:r>
          </a:p>
          <a:p>
            <a:pPr lvl="1"/>
            <a:r>
              <a:rPr lang="en-GB" dirty="0" smtClean="0"/>
              <a:t>Correspond to signals at ~20% reflectance</a:t>
            </a:r>
          </a:p>
          <a:p>
            <a:endParaRPr lang="en-GB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6893219"/>
              </p:ext>
            </p:extLst>
          </p:nvPr>
        </p:nvGraphicFramePr>
        <p:xfrm>
          <a:off x="-542026" y="1555813"/>
          <a:ext cx="6688911" cy="3097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Document" r:id="rId4" imgW="6273800" imgH="3873500" progId="Word.Document.12">
                  <p:embed/>
                </p:oleObj>
              </mc:Choice>
              <mc:Fallback>
                <p:oleObj name="Document" r:id="rId4" imgW="6273800" imgH="3873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42026" y="1555813"/>
                        <a:ext cx="6688911" cy="3097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6186448" y="1557478"/>
            <a:ext cx="3065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600" dirty="0" smtClean="0"/>
              <a:t>Values consistent with pre-launch results.</a:t>
            </a:r>
          </a:p>
          <a:p>
            <a:pPr marL="285750" indent="-285750">
              <a:buFont typeface="Arial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20651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VIS/SWIR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1800" dirty="0" smtClean="0"/>
              <a:t>SNR requirement met</a:t>
            </a:r>
            <a:endParaRPr lang="en-GB" dirty="0"/>
          </a:p>
          <a:p>
            <a:r>
              <a:rPr lang="en-GB" sz="1800" dirty="0"/>
              <a:t>Dark </a:t>
            </a:r>
            <a:r>
              <a:rPr lang="en-GB" sz="1800" dirty="0" smtClean="0"/>
              <a:t>Signals  requirement met</a:t>
            </a:r>
            <a:endParaRPr lang="en-GB" dirty="0"/>
          </a:p>
          <a:p>
            <a:r>
              <a:rPr lang="en-GB" sz="1800" dirty="0"/>
              <a:t>Dynamic </a:t>
            </a:r>
            <a:r>
              <a:rPr lang="en-GB" sz="1800" dirty="0" smtClean="0"/>
              <a:t>Range </a:t>
            </a:r>
            <a:r>
              <a:rPr lang="en-GB" sz="1800" dirty="0"/>
              <a:t>requirement </a:t>
            </a:r>
            <a:r>
              <a:rPr lang="en-GB" sz="1800" dirty="0" smtClean="0"/>
              <a:t>met</a:t>
            </a:r>
            <a:endParaRPr lang="en-GB" dirty="0"/>
          </a:p>
          <a:p>
            <a:r>
              <a:rPr lang="en-GB" sz="1800" dirty="0" smtClean="0"/>
              <a:t>Radiometric calibration will require longer period monitoring</a:t>
            </a:r>
          </a:p>
          <a:p>
            <a:r>
              <a:rPr lang="en-GB" sz="1800" dirty="0" smtClean="0"/>
              <a:t>Geometric calibration is </a:t>
            </a:r>
            <a:r>
              <a:rPr lang="en-GB" sz="1800" dirty="0" err="1" smtClean="0"/>
              <a:t>ongoing</a:t>
            </a:r>
            <a:r>
              <a:rPr lang="en-GB" sz="1800" dirty="0" smtClean="0"/>
              <a:t> with the prospect of delivering sub-pixel accuracy (not shown here) to first public users. Long term monitoring needed to derive thermo-elastic model.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83007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TIR radiometric </a:t>
            </a:r>
            <a:r>
              <a:rPr lang="en-GB" dirty="0"/>
              <a:t>calibration (RAL – D. Smith)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TIR calibration is based on 2 black bodies (‘cold’ and ‘warm’ to cover dynamic range)</a:t>
            </a:r>
          </a:p>
          <a:p>
            <a:r>
              <a:rPr lang="en-GB" dirty="0" smtClean="0"/>
              <a:t>Both black bodies temperature show </a:t>
            </a:r>
            <a:r>
              <a:rPr lang="en-GB" dirty="0"/>
              <a:t>good </a:t>
            </a:r>
            <a:r>
              <a:rPr lang="en-GB" dirty="0" smtClean="0"/>
              <a:t>orbital stability</a:t>
            </a:r>
            <a:r>
              <a:rPr lang="en-GB" dirty="0"/>
              <a:t>&lt; 0.1K </a:t>
            </a:r>
            <a:endParaRPr lang="en-GB" dirty="0" smtClean="0"/>
          </a:p>
          <a:p>
            <a:r>
              <a:rPr lang="en-GB" dirty="0" smtClean="0"/>
              <a:t>Gradients on black body plates </a:t>
            </a:r>
            <a:r>
              <a:rPr lang="en-GB" dirty="0"/>
              <a:t>in nominal configuration are </a:t>
            </a:r>
            <a:r>
              <a:rPr lang="en-GB" dirty="0" smtClean="0"/>
              <a:t>stable.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567" y="2417281"/>
            <a:ext cx="3881967" cy="218431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67" y="2404533"/>
            <a:ext cx="3937000" cy="220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49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TIR Performance – Radiometric Noise (RAL – D. Smith)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 descr="x_bb_ned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1" y="869950"/>
            <a:ext cx="5676900" cy="38036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5829298" y="913594"/>
            <a:ext cx="34353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NEDT values agree with pre-launch calibration and are well within specification,</a:t>
            </a:r>
          </a:p>
          <a:p>
            <a:endParaRPr lang="en-GB" sz="1600" dirty="0"/>
          </a:p>
          <a:p>
            <a:r>
              <a:rPr lang="en-GB" sz="1600" dirty="0" smtClean="0"/>
              <a:t>Good initial long term stability,</a:t>
            </a:r>
          </a:p>
          <a:p>
            <a:endParaRPr lang="en-GB" sz="1600" dirty="0"/>
          </a:p>
          <a:p>
            <a:r>
              <a:rPr lang="en-GB" sz="1600" dirty="0" smtClean="0"/>
              <a:t>No effects on performance due to the build up of water ice have been observed.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2060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481" y="145709"/>
            <a:ext cx="6751320" cy="557022"/>
          </a:xfrm>
        </p:spPr>
        <p:txBody>
          <a:bodyPr>
            <a:normAutofit fontScale="90000"/>
          </a:bodyPr>
          <a:lstStyle/>
          <a:p>
            <a:pPr lvl="1" algn="ctr"/>
            <a:r>
              <a:rPr lang="en-GB" dirty="0" smtClean="0">
                <a:latin typeface="Arial"/>
                <a:ea typeface="Times New Roman"/>
                <a:cs typeface="Times New Roman"/>
              </a:rPr>
              <a:t>Simultaneous Nadir Observation (SNO) </a:t>
            </a:r>
            <a:r>
              <a:rPr lang="en-GB" dirty="0">
                <a:latin typeface="Arial"/>
                <a:ea typeface="Times New Roman"/>
                <a:cs typeface="Times New Roman"/>
              </a:rPr>
              <a:t>with IASI (</a:t>
            </a:r>
            <a:r>
              <a:rPr lang="en-GB" dirty="0" err="1" smtClean="0">
                <a:latin typeface="Arial"/>
                <a:ea typeface="Times New Roman"/>
                <a:cs typeface="Times New Roman"/>
              </a:rPr>
              <a:t>Eumetsat</a:t>
            </a:r>
            <a:r>
              <a:rPr lang="en-GB" dirty="0" smtClean="0">
                <a:latin typeface="Arial"/>
                <a:ea typeface="Times New Roman"/>
                <a:cs typeface="Times New Roman"/>
              </a:rPr>
              <a:t> – I. </a:t>
            </a:r>
            <a:r>
              <a:rPr lang="en-GB" dirty="0" err="1" smtClean="0">
                <a:latin typeface="Arial"/>
                <a:ea typeface="Times New Roman"/>
                <a:cs typeface="Times New Roman"/>
              </a:rPr>
              <a:t>Tomazic</a:t>
            </a:r>
            <a:r>
              <a:rPr lang="en-GB" dirty="0" smtClean="0">
                <a:latin typeface="Arial"/>
                <a:ea typeface="Times New Roman"/>
                <a:cs typeface="Times New Roman"/>
              </a:rPr>
              <a:t> 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nitial </a:t>
            </a:r>
            <a:r>
              <a:rPr lang="en-US" dirty="0"/>
              <a:t>results suggest very good correspondence with </a:t>
            </a:r>
            <a:r>
              <a:rPr lang="en-US" dirty="0" smtClean="0"/>
              <a:t>IASI-A.</a:t>
            </a:r>
          </a:p>
          <a:p>
            <a:r>
              <a:rPr lang="en-US" dirty="0" smtClean="0"/>
              <a:t>SNO </a:t>
            </a:r>
            <a:r>
              <a:rPr lang="en-US" dirty="0"/>
              <a:t>with IASI suggests that </a:t>
            </a:r>
            <a:r>
              <a:rPr lang="en-US" dirty="0" smtClean="0"/>
              <a:t>an anticipated stray-light </a:t>
            </a:r>
            <a:r>
              <a:rPr lang="en-US" dirty="0"/>
              <a:t>bias in cold region </a:t>
            </a:r>
            <a:r>
              <a:rPr lang="en-US" dirty="0" smtClean="0"/>
              <a:t>(&lt;220 </a:t>
            </a:r>
            <a:r>
              <a:rPr lang="en-US" dirty="0"/>
              <a:t>K) </a:t>
            </a:r>
            <a:r>
              <a:rPr lang="en-US" dirty="0" smtClean="0"/>
              <a:t>seems </a:t>
            </a:r>
            <a:r>
              <a:rPr lang="en-US" dirty="0"/>
              <a:t>to be lower </a:t>
            </a:r>
            <a:r>
              <a:rPr lang="en-US" dirty="0" smtClean="0"/>
              <a:t>than </a:t>
            </a:r>
            <a:r>
              <a:rPr lang="en-US" dirty="0"/>
              <a:t>expected (~0.2 K) </a:t>
            </a:r>
            <a:r>
              <a:rPr lang="en-US" dirty="0" smtClean="0"/>
              <a:t>compared </a:t>
            </a:r>
            <a:r>
              <a:rPr lang="en-US" dirty="0"/>
              <a:t>with 0.4K @ 220K from RAL </a:t>
            </a:r>
            <a:r>
              <a:rPr lang="en-US" dirty="0" smtClean="0"/>
              <a:t>measurements.</a:t>
            </a:r>
          </a:p>
          <a:p>
            <a:r>
              <a:rPr lang="en-US" dirty="0" smtClean="0"/>
              <a:t>Validation activities to be continued.</a:t>
            </a:r>
            <a:endParaRPr lang="en-US" dirty="0"/>
          </a:p>
        </p:txBody>
      </p:sp>
      <p:pic>
        <p:nvPicPr>
          <p:cNvPr id="5" name="Picture 4" descr="C:\Users\tomazic\Projects\_DATA\S3A\VM\analyses_SLSTR_Band_S8_td5_sz20_sd04_v3.png"/>
          <p:cNvPicPr/>
          <p:nvPr/>
        </p:nvPicPr>
        <p:blipFill>
          <a:blip r:embed="rId2" cstate="print"/>
          <a:srcRect b="50000"/>
          <a:stretch>
            <a:fillRect/>
          </a:stretch>
        </p:blipFill>
        <p:spPr bwMode="auto">
          <a:xfrm>
            <a:off x="3339994" y="2502535"/>
            <a:ext cx="5732145" cy="2272030"/>
          </a:xfrm>
          <a:prstGeom prst="rect">
            <a:avLst/>
          </a:prstGeom>
          <a:noFill/>
        </p:spPr>
      </p:pic>
      <p:pic>
        <p:nvPicPr>
          <p:cNvPr id="6" name="Picture 5" descr="C:\Users\tomazic\Projects\_DATA\S3A\VM\binned_04_SLSTR_Band_S8_td5_sz20_N26083_v3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800" y="2514600"/>
            <a:ext cx="3203363" cy="2169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8770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TIR 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1800" dirty="0"/>
              <a:t>Radiometric Noise </a:t>
            </a:r>
          </a:p>
          <a:p>
            <a:pPr lvl="1">
              <a:buFont typeface="Wingdings" charset="2"/>
              <a:buChar char="ü"/>
            </a:pPr>
            <a:r>
              <a:rPr lang="en-GB" dirty="0"/>
              <a:t>NEDTs agree with pre-launch data and </a:t>
            </a:r>
            <a:r>
              <a:rPr lang="en-GB" dirty="0" smtClean="0"/>
              <a:t>within specification</a:t>
            </a:r>
            <a:endParaRPr lang="en-GB" dirty="0"/>
          </a:p>
          <a:p>
            <a:pPr marL="731838" lvl="1" indent="-285750">
              <a:buFont typeface="Wingdings" charset="2"/>
              <a:buChar char="ü"/>
            </a:pPr>
            <a:endParaRPr lang="en-GB" dirty="0"/>
          </a:p>
          <a:p>
            <a:r>
              <a:rPr lang="en-GB" sz="1800" dirty="0"/>
              <a:t>Radiometric Gains and Offsets</a:t>
            </a:r>
          </a:p>
          <a:p>
            <a:pPr lvl="1">
              <a:buFont typeface="Wingdings" charset="2"/>
              <a:buChar char="ü"/>
            </a:pPr>
            <a:r>
              <a:rPr lang="en-GB" dirty="0" smtClean="0"/>
              <a:t>Black body </a:t>
            </a:r>
            <a:r>
              <a:rPr lang="en-GB" dirty="0"/>
              <a:t>s</a:t>
            </a:r>
            <a:r>
              <a:rPr lang="en-GB" dirty="0" smtClean="0"/>
              <a:t>ignals </a:t>
            </a:r>
            <a:r>
              <a:rPr lang="en-GB" dirty="0"/>
              <a:t>provide ‘continuous’ measurement of dark signals and </a:t>
            </a:r>
            <a:r>
              <a:rPr lang="en-GB" dirty="0" smtClean="0"/>
              <a:t>the instrument is within specification</a:t>
            </a:r>
            <a:endParaRPr lang="en-GB" dirty="0"/>
          </a:p>
          <a:p>
            <a:pPr lvl="1">
              <a:buFont typeface="Wingdings" charset="2"/>
              <a:buChar char="ü"/>
            </a:pPr>
            <a:r>
              <a:rPr lang="en-GB" dirty="0"/>
              <a:t>Show good orbital </a:t>
            </a:r>
            <a:r>
              <a:rPr lang="en-GB" dirty="0" smtClean="0"/>
              <a:t>stability</a:t>
            </a:r>
            <a:endParaRPr lang="en-GB" dirty="0"/>
          </a:p>
          <a:p>
            <a:pPr lvl="1"/>
            <a:endParaRPr lang="en-GB" dirty="0">
              <a:solidFill>
                <a:srgbClr val="000000"/>
              </a:solidFill>
            </a:endParaRPr>
          </a:p>
          <a:p>
            <a:r>
              <a:rPr lang="en-GB" sz="1800" dirty="0" smtClean="0">
                <a:solidFill>
                  <a:srgbClr val="00549F"/>
                </a:solidFill>
              </a:rPr>
              <a:t>Black Body </a:t>
            </a:r>
            <a:r>
              <a:rPr lang="en-GB" sz="1800" dirty="0">
                <a:solidFill>
                  <a:srgbClr val="00549F"/>
                </a:solidFill>
              </a:rPr>
              <a:t>Calibration </a:t>
            </a:r>
            <a:r>
              <a:rPr lang="en-GB" sz="1800" dirty="0" smtClean="0">
                <a:solidFill>
                  <a:srgbClr val="00549F"/>
                </a:solidFill>
              </a:rPr>
              <a:t>System fully functional</a:t>
            </a:r>
            <a:endParaRPr lang="en-GB" dirty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ü"/>
            </a:pPr>
            <a:r>
              <a:rPr lang="en-GB" dirty="0">
                <a:solidFill>
                  <a:srgbClr val="000000"/>
                </a:solidFill>
              </a:rPr>
              <a:t>Absolute </a:t>
            </a:r>
            <a:r>
              <a:rPr lang="en-GB" dirty="0" smtClean="0">
                <a:solidFill>
                  <a:srgbClr val="000000"/>
                </a:solidFill>
              </a:rPr>
              <a:t>accuracy:</a:t>
            </a:r>
          </a:p>
          <a:p>
            <a:pPr lvl="2"/>
            <a:r>
              <a:rPr lang="en-GB" b="0" dirty="0" smtClean="0">
                <a:solidFill>
                  <a:srgbClr val="000000"/>
                </a:solidFill>
              </a:rPr>
              <a:t>Difference in measured counts between the two black bodies during cross over test suggest calibration accuracy &lt; 0.2K =&gt; compliance. Seems confirmed by IASI SNOs.</a:t>
            </a:r>
          </a:p>
          <a:p>
            <a:pPr lvl="2"/>
            <a:r>
              <a:rPr lang="en-GB" b="0" dirty="0" smtClean="0">
                <a:solidFill>
                  <a:srgbClr val="000000"/>
                </a:solidFill>
              </a:rPr>
              <a:t>Actions </a:t>
            </a:r>
            <a:r>
              <a:rPr lang="en-GB" b="0" dirty="0">
                <a:solidFill>
                  <a:srgbClr val="000000"/>
                </a:solidFill>
              </a:rPr>
              <a:t>in place to </a:t>
            </a:r>
            <a:r>
              <a:rPr lang="en-GB" b="0" dirty="0" smtClean="0">
                <a:solidFill>
                  <a:srgbClr val="000000"/>
                </a:solidFill>
              </a:rPr>
              <a:t>further test </a:t>
            </a:r>
            <a:r>
              <a:rPr lang="en-GB" b="0" dirty="0">
                <a:solidFill>
                  <a:srgbClr val="000000"/>
                </a:solidFill>
              </a:rPr>
              <a:t>and validate </a:t>
            </a:r>
            <a:r>
              <a:rPr lang="en-GB" b="0" dirty="0" smtClean="0">
                <a:solidFill>
                  <a:srgbClr val="000000"/>
                </a:solidFill>
              </a:rPr>
              <a:t>the radiometric model (internal straylight correction)</a:t>
            </a:r>
            <a:endParaRPr lang="en-GB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35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sz="1800" dirty="0" smtClean="0"/>
              <a:t>Fully functional platform and optical instruments</a:t>
            </a:r>
          </a:p>
          <a:p>
            <a:r>
              <a:rPr lang="en-GB" sz="1800" dirty="0" smtClean="0"/>
              <a:t>Performance assessment carried out during the commissioning phase reveals instruments performing within specification with no major non-compliance</a:t>
            </a:r>
            <a:r>
              <a:rPr lang="en-GB" sz="1800" dirty="0"/>
              <a:t> </a:t>
            </a:r>
            <a:r>
              <a:rPr lang="en-GB" sz="1800" dirty="0" smtClean="0"/>
              <a:t>=&gt; the commissioning phase was declared successful</a:t>
            </a:r>
          </a:p>
          <a:p>
            <a:r>
              <a:rPr lang="en-US" sz="1800" dirty="0" smtClean="0"/>
              <a:t>OLCI</a:t>
            </a:r>
            <a:r>
              <a:rPr lang="en-US" sz="1800" dirty="0"/>
              <a:t>: </a:t>
            </a:r>
            <a:r>
              <a:rPr lang="en-US" sz="1800" dirty="0" smtClean="0"/>
              <a:t>absolute radiometric accuracy and interband requirements remain under assessment until periodic noise </a:t>
            </a:r>
            <a:r>
              <a:rPr lang="en-US" sz="1800" dirty="0"/>
              <a:t>corrections/yaw manoeuvres are implemented/carried out.</a:t>
            </a:r>
          </a:p>
          <a:p>
            <a:r>
              <a:rPr lang="en-US" sz="1800" dirty="0" smtClean="0"/>
              <a:t>SLSTR</a:t>
            </a:r>
            <a:r>
              <a:rPr lang="en-US" sz="1800" dirty="0"/>
              <a:t>: </a:t>
            </a:r>
            <a:r>
              <a:rPr lang="en-US" sz="1800" dirty="0" smtClean="0"/>
              <a:t>L1 processing will be updated (end July) to update pre-flight calibration coefficients and </a:t>
            </a:r>
            <a:r>
              <a:rPr lang="en-US" sz="1800" dirty="0"/>
              <a:t>future corrections </a:t>
            </a:r>
            <a:r>
              <a:rPr lang="en-US" sz="1800" dirty="0" smtClean="0"/>
              <a:t>from </a:t>
            </a:r>
            <a:r>
              <a:rPr lang="en-US" sz="1800" dirty="0"/>
              <a:t>vicarious calibration </a:t>
            </a:r>
            <a:r>
              <a:rPr lang="en-US" sz="1800" dirty="0" smtClean="0"/>
              <a:t>coefficients might be implemented (if still needed).</a:t>
            </a:r>
            <a:endParaRPr lang="en-US" sz="1800" dirty="0"/>
          </a:p>
          <a:p>
            <a:r>
              <a:rPr lang="en-GB" sz="1800" dirty="0" smtClean="0"/>
              <a:t>Feedback from the Sentinel-3 Validation Team and Expert Users (ESRIN- End June 2016) following pre-release of L1 and L2 data was very positive </a:t>
            </a:r>
          </a:p>
          <a:p>
            <a:r>
              <a:rPr lang="en-GB" sz="1800" dirty="0" smtClean="0"/>
              <a:t>Public OLCI/SLSTR L1 data distribution should start after summer followed next year by </a:t>
            </a:r>
            <a:r>
              <a:rPr lang="en-GB" sz="1800" dirty="0"/>
              <a:t>OLCI/SLSTR L2 </a:t>
            </a:r>
            <a:r>
              <a:rPr lang="en-GB" sz="1800" dirty="0" smtClean="0"/>
              <a:t>data distribution.</a:t>
            </a:r>
          </a:p>
          <a:p>
            <a:endParaRPr lang="en-GB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796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3A_OL_1_EFR____20160625T020207_20160625T020507_20160626T085140_0179_005_331_2340_LN1_O_NT_001_RGB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665"/>
            <a:ext cx="9144000" cy="768922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974818"/>
            <a:ext cx="3445933" cy="12834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wrap="square" lIns="82296" tIns="41148" rIns="82296" bIns="41148" rtlCol="0">
            <a:spAutoFit/>
          </a:bodyPr>
          <a:lstStyle/>
          <a:p>
            <a:pPr algn="ctr"/>
            <a:r>
              <a:rPr lang="en-US" sz="1000" i="1" dirty="0" smtClean="0"/>
              <a:t>“Many congratulations to ESA, EUMETSAT, and the European Commission on Sentinel 3A launch &amp; preliminary performance. A new era in ocean </a:t>
            </a:r>
            <a:r>
              <a:rPr lang="en-US" sz="1000" i="1" dirty="0" err="1" smtClean="0"/>
              <a:t>colour</a:t>
            </a:r>
            <a:r>
              <a:rPr lang="en-US" sz="1000" i="1" dirty="0" smtClean="0"/>
              <a:t> observations with the first operational ocean constellation - of very high performance sensors! “ </a:t>
            </a:r>
          </a:p>
          <a:p>
            <a:pPr algn="ctr"/>
            <a:r>
              <a:rPr lang="en-US" sz="1000" i="1" dirty="0" smtClean="0"/>
              <a:t>(S. Bernard – IOCCG chairman)</a:t>
            </a:r>
          </a:p>
          <a:p>
            <a:pPr algn="ctr"/>
            <a:endParaRPr lang="en-US" sz="800" i="1" dirty="0" smtClean="0"/>
          </a:p>
        </p:txBody>
      </p:sp>
      <p:grpSp>
        <p:nvGrpSpPr>
          <p:cNvPr id="23" name="Group 22"/>
          <p:cNvGrpSpPr/>
          <p:nvPr/>
        </p:nvGrpSpPr>
        <p:grpSpPr>
          <a:xfrm>
            <a:off x="3272118" y="2226235"/>
            <a:ext cx="5752353" cy="2917265"/>
            <a:chOff x="3272118" y="2226235"/>
            <a:chExt cx="5752353" cy="2917265"/>
          </a:xfrm>
        </p:grpSpPr>
        <p:sp>
          <p:nvSpPr>
            <p:cNvPr id="4" name="Rectangle 3"/>
            <p:cNvSpPr/>
            <p:nvPr/>
          </p:nvSpPr>
          <p:spPr>
            <a:xfrm>
              <a:off x="3272119" y="3974354"/>
              <a:ext cx="1314824" cy="116914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3272118" y="2226235"/>
              <a:ext cx="2629647" cy="17182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3272118" y="4736353"/>
              <a:ext cx="2689411" cy="4071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616824" y="4796118"/>
              <a:ext cx="4347882" cy="3473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572000" y="2256118"/>
              <a:ext cx="4422588" cy="171823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2" descr="S3A_OL_1_EFR____20160625T020207_20160625T020507_20160626T085140_0179_005_331_2340_LN1_O_NT_001_RGB copy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61" t="18973" r="36215" b="41998"/>
            <a:stretch/>
          </p:blipFill>
          <p:spPr>
            <a:xfrm>
              <a:off x="5931647" y="2226235"/>
              <a:ext cx="3092824" cy="2554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271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95" name="Group 19"/>
          <p:cNvGrpSpPr>
            <a:grpSpLocks/>
          </p:cNvGrpSpPr>
          <p:nvPr/>
        </p:nvGrpSpPr>
        <p:grpSpPr bwMode="auto">
          <a:xfrm>
            <a:off x="5093212" y="2097501"/>
            <a:ext cx="4050788" cy="1165143"/>
            <a:chOff x="263" y="2912"/>
            <a:chExt cx="2507" cy="996"/>
          </a:xfrm>
          <a:solidFill>
            <a:schemeClr val="accent1">
              <a:lumMod val="75000"/>
            </a:schemeClr>
          </a:solidFill>
        </p:grpSpPr>
        <p:sp>
          <p:nvSpPr>
            <p:cNvPr id="263198" name="Text Box 6"/>
            <p:cNvSpPr txBox="1">
              <a:spLocks noChangeArrowheads="1"/>
            </p:cNvSpPr>
            <p:nvPr/>
          </p:nvSpPr>
          <p:spPr bwMode="auto">
            <a:xfrm>
              <a:off x="263" y="2912"/>
              <a:ext cx="1048" cy="995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marL="2286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GB" sz="1200" b="0" dirty="0">
                  <a:solidFill>
                    <a:srgbClr val="FFFFFF"/>
                  </a:solidFill>
                </a:rPr>
                <a:t>Orbit type</a:t>
              </a:r>
            </a:p>
            <a:p>
              <a:pPr eaLnBrk="1" hangingPunct="1">
                <a:spcBef>
                  <a:spcPct val="20000"/>
                </a:spcBef>
                <a:defRPr/>
              </a:pPr>
              <a:r>
                <a:rPr lang="en-GB" sz="1200" b="0" dirty="0">
                  <a:solidFill>
                    <a:srgbClr val="FFFFFF"/>
                  </a:solidFill>
                </a:rPr>
                <a:t>Repeat cycle</a:t>
              </a:r>
            </a:p>
            <a:p>
              <a:pPr eaLnBrk="1" hangingPunct="1">
                <a:spcBef>
                  <a:spcPct val="20000"/>
                </a:spcBef>
                <a:defRPr/>
              </a:pPr>
              <a:r>
                <a:rPr lang="en-GB" sz="1200" b="0" dirty="0">
                  <a:solidFill>
                    <a:srgbClr val="FFFFFF"/>
                  </a:solidFill>
                </a:rPr>
                <a:t>LTDN</a:t>
              </a:r>
            </a:p>
            <a:p>
              <a:pPr eaLnBrk="1" hangingPunct="1">
                <a:spcBef>
                  <a:spcPct val="20000"/>
                </a:spcBef>
                <a:defRPr/>
              </a:pPr>
              <a:r>
                <a:rPr lang="en-GB" sz="1200" b="0" dirty="0">
                  <a:solidFill>
                    <a:srgbClr val="FFFFFF"/>
                  </a:solidFill>
                </a:rPr>
                <a:t>Average altitude</a:t>
              </a:r>
            </a:p>
            <a:p>
              <a:pPr eaLnBrk="1" hangingPunct="1">
                <a:spcBef>
                  <a:spcPct val="20000"/>
                </a:spcBef>
                <a:defRPr/>
              </a:pPr>
              <a:r>
                <a:rPr lang="en-GB" sz="1200" b="0" dirty="0">
                  <a:solidFill>
                    <a:srgbClr val="FFFFFF"/>
                  </a:solidFill>
                </a:rPr>
                <a:t>Inclination</a:t>
              </a:r>
            </a:p>
          </p:txBody>
        </p:sp>
        <p:sp>
          <p:nvSpPr>
            <p:cNvPr id="263199" name="Text Box 7"/>
            <p:cNvSpPr txBox="1">
              <a:spLocks noChangeArrowheads="1"/>
            </p:cNvSpPr>
            <p:nvPr/>
          </p:nvSpPr>
          <p:spPr bwMode="auto">
            <a:xfrm>
              <a:off x="1199" y="2913"/>
              <a:ext cx="1571" cy="995"/>
            </a:xfrm>
            <a:prstGeom prst="rect">
              <a:avLst/>
            </a:prstGeom>
            <a:solidFill>
              <a:srgbClr val="4F81BD"/>
            </a:solidFill>
            <a:ln w="9525">
              <a:solidFill>
                <a:srgbClr val="4F81BD"/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marL="2286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GB" sz="1200" b="0" dirty="0">
                  <a:solidFill>
                    <a:srgbClr val="FFFFFF"/>
                  </a:solidFill>
                </a:rPr>
                <a:t>Repeating frozen SSO</a:t>
              </a:r>
            </a:p>
            <a:p>
              <a:pPr eaLnBrk="1" hangingPunct="1">
                <a:spcBef>
                  <a:spcPct val="20000"/>
                </a:spcBef>
                <a:defRPr/>
              </a:pPr>
              <a:r>
                <a:rPr lang="en-GB" sz="1200" b="0" dirty="0">
                  <a:solidFill>
                    <a:srgbClr val="FFFFFF"/>
                  </a:solidFill>
                </a:rPr>
                <a:t>27 days </a:t>
              </a:r>
              <a:r>
                <a:rPr lang="en-GB" sz="1100" b="0" dirty="0">
                  <a:solidFill>
                    <a:srgbClr val="FFFFFF"/>
                  </a:solidFill>
                </a:rPr>
                <a:t>(14 + 7/27 orbits/day)</a:t>
              </a:r>
            </a:p>
            <a:p>
              <a:pPr eaLnBrk="1" hangingPunct="1">
                <a:spcBef>
                  <a:spcPct val="20000"/>
                </a:spcBef>
                <a:defRPr/>
              </a:pPr>
              <a:r>
                <a:rPr lang="en-GB" sz="1200" b="0" dirty="0">
                  <a:solidFill>
                    <a:srgbClr val="FFFFFF"/>
                  </a:solidFill>
                </a:rPr>
                <a:t>10:00</a:t>
              </a:r>
            </a:p>
            <a:p>
              <a:pPr eaLnBrk="1" hangingPunct="1">
                <a:spcBef>
                  <a:spcPct val="20000"/>
                </a:spcBef>
                <a:defRPr/>
              </a:pPr>
              <a:r>
                <a:rPr lang="en-GB" sz="1200" b="0" dirty="0">
                  <a:solidFill>
                    <a:srgbClr val="FFFFFF"/>
                  </a:solidFill>
                </a:rPr>
                <a:t>815 km</a:t>
              </a:r>
            </a:p>
            <a:p>
              <a:pPr eaLnBrk="1" hangingPunct="1">
                <a:spcBef>
                  <a:spcPct val="20000"/>
                </a:spcBef>
                <a:defRPr/>
              </a:pPr>
              <a:r>
                <a:rPr lang="en-GB" sz="1200" b="0" dirty="0">
                  <a:solidFill>
                    <a:srgbClr val="FFFFFF"/>
                  </a:solidFill>
                </a:rPr>
                <a:t>98.65 </a:t>
              </a:r>
              <a:r>
                <a:rPr lang="en-GB" sz="1200" b="0" dirty="0" err="1">
                  <a:solidFill>
                    <a:srgbClr val="FFFFFF"/>
                  </a:solidFill>
                </a:rPr>
                <a:t>deg</a:t>
              </a:r>
              <a:endParaRPr lang="en-GB" sz="1200" b="0" dirty="0">
                <a:solidFill>
                  <a:srgbClr val="FFFFFF"/>
                </a:solidFill>
              </a:endParaRPr>
            </a:p>
          </p:txBody>
        </p:sp>
      </p:grpSp>
      <p:sp>
        <p:nvSpPr>
          <p:cNvPr id="50178" name="Rectangle 16"/>
          <p:cNvSpPr>
            <a:spLocks noGrp="1" noChangeArrowheads="1"/>
          </p:cNvSpPr>
          <p:nvPr>
            <p:ph type="title"/>
          </p:nvPr>
        </p:nvSpPr>
        <p:spPr>
          <a:xfrm>
            <a:off x="464609" y="228600"/>
            <a:ext cx="7434792" cy="6286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2000" dirty="0" smtClean="0">
                <a:latin typeface="Verdana" charset="0"/>
                <a:ea typeface="ＭＳ Ｐゴシック" charset="0"/>
              </a:rPr>
              <a:t>Instrument </a:t>
            </a:r>
            <a:r>
              <a:rPr lang="en-GB" sz="2000" dirty="0">
                <a:latin typeface="Verdana" charset="0"/>
                <a:ea typeface="ＭＳ Ｐゴシック" charset="0"/>
              </a:rPr>
              <a:t>Swath and Satellite Orbit</a:t>
            </a:r>
          </a:p>
        </p:txBody>
      </p:sp>
      <p:sp>
        <p:nvSpPr>
          <p:cNvPr id="174083" name="Rectangle 4"/>
          <p:cNvSpPr>
            <a:spLocks noChangeArrowheads="1"/>
          </p:cNvSpPr>
          <p:nvPr/>
        </p:nvSpPr>
        <p:spPr bwMode="auto">
          <a:xfrm>
            <a:off x="365126" y="606438"/>
            <a:ext cx="4562475" cy="344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0098DB"/>
              </a:buClr>
              <a:buFont typeface="Verdana" charset="0"/>
              <a:buChar char="–"/>
            </a:pPr>
            <a:endParaRPr lang="en-GB" b="0">
              <a:solidFill>
                <a:srgbClr val="4D4F53"/>
              </a:solidFill>
              <a:latin typeface="Verdana" charset="0"/>
            </a:endParaRPr>
          </a:p>
        </p:txBody>
      </p:sp>
      <p:grpSp>
        <p:nvGrpSpPr>
          <p:cNvPr id="174092" name="Group 28673"/>
          <p:cNvGrpSpPr>
            <a:grpSpLocks/>
          </p:cNvGrpSpPr>
          <p:nvPr/>
        </p:nvGrpSpPr>
        <p:grpSpPr bwMode="auto">
          <a:xfrm>
            <a:off x="59267" y="1257313"/>
            <a:ext cx="4911724" cy="2997994"/>
            <a:chOff x="4140200" y="1340768"/>
            <a:chExt cx="6264275" cy="4680620"/>
          </a:xfrm>
        </p:grpSpPr>
        <p:pic>
          <p:nvPicPr>
            <p:cNvPr id="174093" name="Picture 6" descr="S3-Vie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200" y="1340768"/>
              <a:ext cx="6264275" cy="4680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0" name="Straight Arrow Connector 29"/>
            <p:cNvCxnSpPr/>
            <p:nvPr/>
          </p:nvCxnSpPr>
          <p:spPr bwMode="auto">
            <a:xfrm>
              <a:off x="5904687" y="3861388"/>
              <a:ext cx="828406" cy="395937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008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1" name="Straight Arrow Connector 30"/>
            <p:cNvCxnSpPr/>
            <p:nvPr/>
          </p:nvCxnSpPr>
          <p:spPr bwMode="auto">
            <a:xfrm>
              <a:off x="6048833" y="4292644"/>
              <a:ext cx="468909" cy="217487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616394" y="4437636"/>
              <a:ext cx="720731" cy="35876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660066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74097" name="TextBox 13"/>
            <p:cNvSpPr txBox="1">
              <a:spLocks noChangeArrowheads="1"/>
            </p:cNvSpPr>
            <p:nvPr/>
          </p:nvSpPr>
          <p:spPr bwMode="auto">
            <a:xfrm>
              <a:off x="6732240" y="4166007"/>
              <a:ext cx="2308583" cy="408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>
                  <a:solidFill>
                    <a:srgbClr val="008000"/>
                  </a:solidFill>
                </a:rPr>
                <a:t>1400 km SLSTR (nadir)</a:t>
              </a:r>
            </a:p>
          </p:txBody>
        </p:sp>
        <p:sp>
          <p:nvSpPr>
            <p:cNvPr id="174098" name="TextBox 17"/>
            <p:cNvSpPr txBox="1">
              <a:spLocks noChangeArrowheads="1"/>
            </p:cNvSpPr>
            <p:nvPr/>
          </p:nvSpPr>
          <p:spPr bwMode="auto">
            <a:xfrm>
              <a:off x="6588224" y="4473116"/>
              <a:ext cx="2409985" cy="408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dirty="0">
                  <a:solidFill>
                    <a:srgbClr val="FF0000"/>
                  </a:solidFill>
                </a:rPr>
                <a:t>740 km SLSTR (oblique)</a:t>
              </a:r>
            </a:p>
          </p:txBody>
        </p:sp>
        <p:sp>
          <p:nvSpPr>
            <p:cNvPr id="174099" name="TextBox 18"/>
            <p:cNvSpPr txBox="1">
              <a:spLocks noChangeArrowheads="1"/>
            </p:cNvSpPr>
            <p:nvPr/>
          </p:nvSpPr>
          <p:spPr bwMode="auto">
            <a:xfrm>
              <a:off x="6444208" y="4797152"/>
              <a:ext cx="1531263" cy="408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>
                  <a:solidFill>
                    <a:srgbClr val="660066"/>
                  </a:solidFill>
                </a:rPr>
                <a:t>1270 km OLCI</a:t>
              </a:r>
            </a:p>
          </p:txBody>
        </p:sp>
        <p:sp>
          <p:nvSpPr>
            <p:cNvPr id="174100" name="TextBox 19"/>
            <p:cNvSpPr txBox="1">
              <a:spLocks noChangeArrowheads="1"/>
            </p:cNvSpPr>
            <p:nvPr/>
          </p:nvSpPr>
          <p:spPr bwMode="auto">
            <a:xfrm>
              <a:off x="7452320" y="2915363"/>
              <a:ext cx="2867562" cy="6727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>
                  <a:solidFill>
                    <a:srgbClr val="4D4F53"/>
                  </a:solidFill>
                </a:rPr>
                <a:t>SRAL (&gt;2 km) and MWR (20 km) nadir track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 flipH="1">
              <a:off x="7021385" y="3034193"/>
              <a:ext cx="501906" cy="191464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78894" name="Rectangle 14"/>
          <p:cNvSpPr>
            <a:spLocks noChangeArrowheads="1"/>
          </p:cNvSpPr>
          <p:nvPr/>
        </p:nvSpPr>
        <p:spPr bwMode="gray">
          <a:xfrm>
            <a:off x="2497821" y="969446"/>
            <a:ext cx="38893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4245" tIns="37881" rIns="74245" bIns="37881"/>
          <a:lstStyle/>
          <a:p>
            <a:pPr marL="342900" indent="-342900" algn="ctr" eaLnBrk="0" hangingPunct="0">
              <a:lnSpc>
                <a:spcPct val="119000"/>
              </a:lnSpc>
              <a:spcBef>
                <a:spcPct val="20000"/>
              </a:spcBef>
              <a:buClr>
                <a:srgbClr val="0098DB"/>
              </a:buClr>
              <a:buFont typeface="Verdana" charset="0"/>
              <a:buNone/>
              <a:defRPr/>
            </a:pPr>
            <a:r>
              <a:rPr lang="en-US" sz="1600" dirty="0">
                <a:solidFill>
                  <a:schemeClr val="bg1"/>
                </a:solidFill>
                <a:latin typeface="Verdana" charset="0"/>
              </a:rPr>
              <a:t>Instrument Swath Patterns</a:t>
            </a:r>
          </a:p>
        </p:txBody>
      </p:sp>
    </p:spTree>
    <p:extLst>
      <p:ext uri="{BB962C8B-B14F-4D97-AF65-F5344CB8AC3E}">
        <p14:creationId xmlns:p14="http://schemas.microsoft.com/office/powerpoint/2010/main" val="695121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9689" y="3349027"/>
            <a:ext cx="6331857" cy="628613"/>
          </a:xfrm>
        </p:spPr>
        <p:txBody>
          <a:bodyPr/>
          <a:lstStyle/>
          <a:p>
            <a:pPr algn="ctr"/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Preliminary performance assessment</a:t>
            </a:r>
            <a:endParaRPr lang="en-GB" sz="1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115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442720" y="204978"/>
            <a:ext cx="6847839" cy="557022"/>
          </a:xfrm>
        </p:spPr>
        <p:txBody>
          <a:bodyPr/>
          <a:lstStyle/>
          <a:p>
            <a:r>
              <a:rPr lang="en-GB" dirty="0" smtClean="0"/>
              <a:t>Optical </a:t>
            </a:r>
            <a:r>
              <a:rPr lang="en-GB" dirty="0" err="1" smtClean="0"/>
              <a:t>calval</a:t>
            </a:r>
            <a:r>
              <a:rPr lang="en-GB" dirty="0" smtClean="0"/>
              <a:t> </a:t>
            </a:r>
            <a:r>
              <a:rPr lang="en-GB" dirty="0"/>
              <a:t>activities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Sentinel-3 Phase E1 Optical calval activities were conducted </a:t>
            </a:r>
            <a:r>
              <a:rPr lang="en-US" dirty="0" smtClean="0"/>
              <a:t>under </a:t>
            </a:r>
            <a:r>
              <a:rPr lang="en-US" dirty="0"/>
              <a:t>the </a:t>
            </a:r>
            <a:r>
              <a:rPr lang="en-US" dirty="0" smtClean="0"/>
              <a:t>ESTEC Sentinel-3 </a:t>
            </a:r>
            <a:r>
              <a:rPr lang="en-US" dirty="0"/>
              <a:t>Project </a:t>
            </a:r>
            <a:r>
              <a:rPr lang="en-US" dirty="0" smtClean="0"/>
              <a:t>responsibility</a:t>
            </a:r>
            <a:r>
              <a:rPr lang="en-US" dirty="0"/>
              <a:t> </a:t>
            </a:r>
            <a:r>
              <a:rPr lang="en-US" dirty="0" smtClean="0"/>
              <a:t>between launch and end of commissioning phase (12 July 2016) =&gt; 5 months </a:t>
            </a:r>
          </a:p>
          <a:p>
            <a:r>
              <a:rPr lang="en-US" dirty="0" smtClean="0"/>
              <a:t>Optical </a:t>
            </a:r>
            <a:r>
              <a:rPr lang="en-US" dirty="0" err="1" smtClean="0"/>
              <a:t>calval</a:t>
            </a:r>
            <a:r>
              <a:rPr lang="en-US" dirty="0" smtClean="0"/>
              <a:t> activities relied on key industrial partners</a:t>
            </a:r>
          </a:p>
          <a:p>
            <a:r>
              <a:rPr lang="en-US" dirty="0" smtClean="0"/>
              <a:t>ESTEC strongly supported by: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ESOC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ESRIN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EUMETSAT</a:t>
            </a:r>
          </a:p>
          <a:p>
            <a:pPr lvl="1">
              <a:buFont typeface="Wingdings" charset="2"/>
              <a:buChar char="ü"/>
            </a:pPr>
            <a:endParaRPr lang="en-US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399" y="2284238"/>
            <a:ext cx="4080934" cy="294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9689" y="3349027"/>
            <a:ext cx="6331857" cy="628613"/>
          </a:xfrm>
        </p:spPr>
        <p:txBody>
          <a:bodyPr/>
          <a:lstStyle/>
          <a:p>
            <a:pPr algn="ctr"/>
            <a:r>
              <a:rPr lang="en-GB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OLCI instrument </a:t>
            </a:r>
            <a:endParaRPr lang="en-GB" sz="1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94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>
                <a:latin typeface="Calibri" charset="0"/>
              </a:rPr>
              <a:t>First OLCI Images from Sentinel-3</a:t>
            </a:r>
          </a:p>
        </p:txBody>
      </p:sp>
      <p:pic>
        <p:nvPicPr>
          <p:cNvPr id="9218" name="Picture 6" descr="OLCI_L1_Svalbard_enhanced-small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t="565" r="664" b="1503"/>
          <a:stretch/>
        </p:blipFill>
        <p:spPr bwMode="auto">
          <a:xfrm>
            <a:off x="-635000" y="846664"/>
            <a:ext cx="9779000" cy="455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228601" y="1276351"/>
            <a:ext cx="4198141" cy="81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dirty="0">
                <a:solidFill>
                  <a:schemeClr val="bg1"/>
                </a:solidFill>
              </a:rPr>
              <a:t>Sunrise over Svalbard, </a:t>
            </a:r>
          </a:p>
          <a:p>
            <a:pPr eaLnBrk="1" hangingPunct="1"/>
            <a:r>
              <a:rPr lang="en-GB" dirty="0">
                <a:solidFill>
                  <a:schemeClr val="bg1"/>
                </a:solidFill>
              </a:rPr>
              <a:t>14:09 GMT on 29 February 2016</a:t>
            </a:r>
          </a:p>
        </p:txBody>
      </p:sp>
    </p:spTree>
    <p:extLst>
      <p:ext uri="{BB962C8B-B14F-4D97-AF65-F5344CB8AC3E}">
        <p14:creationId xmlns:p14="http://schemas.microsoft.com/office/powerpoint/2010/main" val="121849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3A-IOCR-Template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E80578710E3142922844E3C174668C" ma:contentTypeVersion="4" ma:contentTypeDescription="Create a new document." ma:contentTypeScope="" ma:versionID="dffbb83d0d84313d3ffb55924595b2c7">
  <xsd:schema xmlns:xsd="http://www.w3.org/2001/XMLSchema" xmlns:xs="http://www.w3.org/2001/XMLSchema" xmlns:p="http://schemas.microsoft.com/office/2006/metadata/properties" xmlns:ns2="9e4c2fa9-29a9-42cb-b4e3-0d9c0a236a3b" xmlns:ns3="fda45a89-8c37-4d5d-b567-7102af38d8b0" targetNamespace="http://schemas.microsoft.com/office/2006/metadata/properties" ma:root="true" ma:fieldsID="1931dfd4ee85f94e7a2dfa6540bdc20a" ns2:_="" ns3:_="">
    <xsd:import namespace="9e4c2fa9-29a9-42cb-b4e3-0d9c0a236a3b"/>
    <xsd:import namespace="fda45a89-8c37-4d5d-b567-7102af38d8b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Referenc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c2fa9-29a9-42cb-b4e3-0d9c0a236a3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a45a89-8c37-4d5d-b567-7102af38d8b0" elementFormDefault="qualified">
    <xsd:import namespace="http://schemas.microsoft.com/office/2006/documentManagement/types"/>
    <xsd:import namespace="http://schemas.microsoft.com/office/infopath/2007/PartnerControls"/>
    <xsd:element name="Reference" ma:index="11" nillable="true" ma:displayName="Reference" ma:internalName="Referenc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e4c2fa9-29a9-42cb-b4e3-0d9c0a236a3b">S3CALVAL-13-510</_dlc_DocId>
    <_dlc_DocIdUrl xmlns="9e4c2fa9-29a9-42cb-b4e3-0d9c0a236a3b">
      <Url>https://s3calval.esa.int/optical/_layouts/15/DocIdRedir.aspx?ID=S3CALVAL-13-510</Url>
      <Description>S3CALVAL-13-510</Description>
    </_dlc_DocIdUrl>
    <Reference xmlns="fda45a89-8c37-4d5d-b567-7102af38d8b0" xsi:nil="true"/>
  </documentManagement>
</p:properties>
</file>

<file path=customXml/itemProps1.xml><?xml version="1.0" encoding="utf-8"?>
<ds:datastoreItem xmlns:ds="http://schemas.openxmlformats.org/officeDocument/2006/customXml" ds:itemID="{FB5CF21A-A2F1-4E6E-B496-21876B94458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D6A7D627-05BC-4E73-B57C-9C6715068A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51E961-E178-48E3-9EBF-4B503680B8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c2fa9-29a9-42cb-b4e3-0d9c0a236a3b"/>
    <ds:schemaRef ds:uri="fda45a89-8c37-4d5d-b567-7102af38d8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655C2778-271C-449B-97CD-3ECD5C5B75A9}">
  <ds:schemaRefs>
    <ds:schemaRef ds:uri="http://schemas.microsoft.com/office/2006/metadata/properties"/>
    <ds:schemaRef ds:uri="http://schemas.microsoft.com/office/infopath/2007/PartnerControls"/>
    <ds:schemaRef ds:uri="9e4c2fa9-29a9-42cb-b4e3-0d9c0a236a3b"/>
    <ds:schemaRef ds:uri="fda45a89-8c37-4d5d-b567-7102af38d8b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2079</TotalTime>
  <Words>2923</Words>
  <Application>Microsoft Macintosh PowerPoint</Application>
  <PresentationFormat>On-screen Show (16:9)</PresentationFormat>
  <Paragraphs>443</Paragraphs>
  <Slides>49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S3A-IOCR-Template</vt:lpstr>
      <vt:lpstr>Document</vt:lpstr>
      <vt:lpstr>Optical Mission Status</vt:lpstr>
      <vt:lpstr>Outline</vt:lpstr>
      <vt:lpstr>Sentinel-3: launch</vt:lpstr>
      <vt:lpstr>Sentinel-3: mission</vt:lpstr>
      <vt:lpstr>Instrument Swath and Satellite Orbit</vt:lpstr>
      <vt:lpstr>Preliminary performance assessment</vt:lpstr>
      <vt:lpstr>Optical calval activities</vt:lpstr>
      <vt:lpstr>OLCI instrument </vt:lpstr>
      <vt:lpstr>First OLCI Images from Sentinel-3</vt:lpstr>
      <vt:lpstr>OLCI vs. MERIS</vt:lpstr>
      <vt:lpstr>OLCI vs. MERIS</vt:lpstr>
      <vt:lpstr>OLCI vs. MERIS</vt:lpstr>
      <vt:lpstr>S3 OLCI: Technical details</vt:lpstr>
      <vt:lpstr>PowerPoint Presentation</vt:lpstr>
      <vt:lpstr>OLCI Performance</vt:lpstr>
      <vt:lpstr>Functional verification</vt:lpstr>
      <vt:lpstr>OLCI spectral/radiometric calibration</vt:lpstr>
      <vt:lpstr>Radiometric gain variation from white diffuser – Mean across track gains (ACRI – L. Bourg)</vt:lpstr>
      <vt:lpstr>Independent radiometric assessment</vt:lpstr>
      <vt:lpstr>Signal-to-Noise Ratio (SNR)</vt:lpstr>
      <vt:lpstr>Radiometric: conclusion</vt:lpstr>
      <vt:lpstr>OLCI spectral programming</vt:lpstr>
      <vt:lpstr>OLCI in-flight spectral calibration</vt:lpstr>
      <vt:lpstr>In flight spectral calibration results</vt:lpstr>
      <vt:lpstr>In flight geometric calibration results</vt:lpstr>
      <vt:lpstr>SLSTR instrument </vt:lpstr>
      <vt:lpstr>ATSR Series</vt:lpstr>
      <vt:lpstr>ATSR Series</vt:lpstr>
      <vt:lpstr>the (A)ATSR series</vt:lpstr>
      <vt:lpstr>S3 SLSTR: Scanning overview</vt:lpstr>
      <vt:lpstr>SLSTR First Image</vt:lpstr>
      <vt:lpstr>PowerPoint Presentation</vt:lpstr>
      <vt:lpstr>SLSTR IR channels switch on 23-Mar-2016 </vt:lpstr>
      <vt:lpstr>SLSTR IR channels switch on 23-Mar-2016 </vt:lpstr>
      <vt:lpstr>SLSTR Performance</vt:lpstr>
      <vt:lpstr>SLSTR - Functional verification </vt:lpstr>
      <vt:lpstr>SLSTR functional and performance test summary</vt:lpstr>
      <vt:lpstr>SLSTR - Instrument performance  </vt:lpstr>
      <vt:lpstr>VIS-SWIR radiometric monitoring based on VISCAL (RAL – D. Smith)</vt:lpstr>
      <vt:lpstr>Radiometric calibration</vt:lpstr>
      <vt:lpstr>VIS – SNR (RAL – D. Smith)</vt:lpstr>
      <vt:lpstr>SWIR – SNR (RAL – D. Smith)</vt:lpstr>
      <vt:lpstr>VIS/SWIR Conclusions</vt:lpstr>
      <vt:lpstr>TIR radiometric calibration (RAL – D. Smith)</vt:lpstr>
      <vt:lpstr>TIR Performance – Radiometric Noise (RAL – D. Smith)</vt:lpstr>
      <vt:lpstr>Simultaneous Nadir Observation (SNO) with IASI (Eumetsat – I. Tomazic )</vt:lpstr>
      <vt:lpstr>TIR Conclusions</vt:lpstr>
      <vt:lpstr>Conclusions</vt:lpstr>
      <vt:lpstr>Questions</vt:lpstr>
    </vt:vector>
  </TitlesOfParts>
  <Company>Flores Automatisering b.v.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Bruno Berruti</dc:creator>
  <cp:lastModifiedBy>Marc Bouvet</cp:lastModifiedBy>
  <cp:revision>1025</cp:revision>
  <cp:lastPrinted>2016-07-06T14:17:03Z</cp:lastPrinted>
  <dcterms:created xsi:type="dcterms:W3CDTF">2009-03-03T09:28:14Z</dcterms:created>
  <dcterms:modified xsi:type="dcterms:W3CDTF">2016-07-20T03:31:26Z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howESADialog">
    <vt:bool>true</vt:bool>
  </property>
  <property fmtid="{D5CDD505-2E9C-101B-9397-08002B2CF9AE}" pid="3" name="PTitle">
    <vt:lpwstr>ESA Presentation</vt:lpwstr>
  </property>
  <property fmtid="{D5CDD505-2E9C-101B-9397-08002B2CF9AE}" pid="4" name="PSubtitle">
    <vt:lpwstr>ESA Presentation</vt:lpwstr>
  </property>
  <property fmtid="{D5CDD505-2E9C-101B-9397-08002B2CF9AE}" pid="5" name="PAuthor">
    <vt:lpwstr> </vt:lpwstr>
  </property>
  <property fmtid="{D5CDD505-2E9C-101B-9397-08002B2CF9AE}" pid="6" name="PPlace">
    <vt:lpwstr> </vt:lpwstr>
  </property>
  <property fmtid="{D5CDD505-2E9C-101B-9397-08002B2CF9AE}" pid="7" name="PDate">
    <vt:lpwstr>DD/MM/YYYY</vt:lpwstr>
  </property>
  <property fmtid="{D5CDD505-2E9C-101B-9397-08002B2CF9AE}" pid="8" name="PProgramme">
    <vt:lpwstr> </vt:lpwstr>
  </property>
  <property fmtid="{D5CDD505-2E9C-101B-9397-08002B2CF9AE}" pid="9" name="PEmail">
    <vt:lpwstr> </vt:lpwstr>
  </property>
  <property fmtid="{D5CDD505-2E9C-101B-9397-08002B2CF9AE}" pid="10" name="PClassification">
    <vt:lpwstr>ESA UNCLASSIFIED – For Official Use</vt:lpwstr>
  </property>
  <property fmtid="{D5CDD505-2E9C-101B-9397-08002B2CF9AE}" pid="11" name="POptionButton1">
    <vt:bool>true</vt:bool>
  </property>
  <property fmtid="{D5CDD505-2E9C-101B-9397-08002B2CF9AE}" pid="12" name="POptionButton2">
    <vt:bool>false</vt:bool>
  </property>
  <property fmtid="{D5CDD505-2E9C-101B-9397-08002B2CF9AE}" pid="13" name="ContentTypeId">
    <vt:lpwstr>0x010100C2E80578710E3142922844E3C174668C</vt:lpwstr>
  </property>
  <property fmtid="{D5CDD505-2E9C-101B-9397-08002B2CF9AE}" pid="14" name="_dlc_DocIdItemGuid">
    <vt:lpwstr>fcd7d3bb-078b-42fc-ba88-1441b5ad565c</vt:lpwstr>
  </property>
</Properties>
</file>