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41"/>
  </p:notesMasterIdLst>
  <p:handoutMasterIdLst>
    <p:handoutMasterId r:id="rId42"/>
  </p:handoutMasterIdLst>
  <p:sldIdLst>
    <p:sldId id="267" r:id="rId2"/>
    <p:sldId id="394" r:id="rId3"/>
    <p:sldId id="553" r:id="rId4"/>
    <p:sldId id="548" r:id="rId5"/>
    <p:sldId id="499" r:id="rId6"/>
    <p:sldId id="503" r:id="rId7"/>
    <p:sldId id="505" r:id="rId8"/>
    <p:sldId id="506" r:id="rId9"/>
    <p:sldId id="509" r:id="rId10"/>
    <p:sldId id="524" r:id="rId11"/>
    <p:sldId id="513" r:id="rId12"/>
    <p:sldId id="515" r:id="rId13"/>
    <p:sldId id="593" r:id="rId14"/>
    <p:sldId id="594" r:id="rId15"/>
    <p:sldId id="596" r:id="rId16"/>
    <p:sldId id="597" r:id="rId17"/>
    <p:sldId id="601" r:id="rId18"/>
    <p:sldId id="523" r:id="rId19"/>
    <p:sldId id="603" r:id="rId20"/>
    <p:sldId id="529" r:id="rId21"/>
    <p:sldId id="530" r:id="rId22"/>
    <p:sldId id="606" r:id="rId23"/>
    <p:sldId id="540" r:id="rId24"/>
    <p:sldId id="541" r:id="rId25"/>
    <p:sldId id="536" r:id="rId26"/>
    <p:sldId id="577" r:id="rId27"/>
    <p:sldId id="579" r:id="rId28"/>
    <p:sldId id="580" r:id="rId29"/>
    <p:sldId id="581" r:id="rId30"/>
    <p:sldId id="583" r:id="rId31"/>
    <p:sldId id="584" r:id="rId32"/>
    <p:sldId id="585" r:id="rId33"/>
    <p:sldId id="586" r:id="rId34"/>
    <p:sldId id="582" r:id="rId35"/>
    <p:sldId id="570" r:id="rId36"/>
    <p:sldId id="567" r:id="rId37"/>
    <p:sldId id="568" r:id="rId38"/>
    <p:sldId id="576" r:id="rId39"/>
    <p:sldId id="609" r:id="rId40"/>
  </p:sldIdLst>
  <p:sldSz cx="9144000" cy="6858000" type="screen4x3"/>
  <p:notesSz cx="6934200" cy="92202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99FFCC"/>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941" autoAdjust="0"/>
    <p:restoredTop sz="94363" autoAdjust="0"/>
  </p:normalViewPr>
  <p:slideViewPr>
    <p:cSldViewPr snapToGrid="0">
      <p:cViewPr varScale="1">
        <p:scale>
          <a:sx n="69" d="100"/>
          <a:sy n="69" d="100"/>
        </p:scale>
        <p:origin x="880" y="52"/>
      </p:cViewPr>
      <p:guideLst>
        <p:guide orient="horz" pos="2160"/>
        <p:guide pos="2880"/>
      </p:guideLst>
    </p:cSldViewPr>
  </p:slideViewPr>
  <p:outlineViewPr>
    <p:cViewPr>
      <p:scale>
        <a:sx n="33" d="100"/>
        <a:sy n="33" d="100"/>
      </p:scale>
      <p:origin x="0" y="-35324"/>
    </p:cViewPr>
  </p:outlineViewPr>
  <p:notesTextViewPr>
    <p:cViewPr>
      <p:scale>
        <a:sx n="100" d="100"/>
        <a:sy n="100" d="100"/>
      </p:scale>
      <p:origin x="0" y="0"/>
    </p:cViewPr>
  </p:notesTextViewPr>
  <p:sorterViewPr>
    <p:cViewPr>
      <p:scale>
        <a:sx n="100" d="100"/>
        <a:sy n="100" d="100"/>
      </p:scale>
      <p:origin x="0" y="136"/>
    </p:cViewPr>
  </p:sorterViewPr>
  <p:notesViewPr>
    <p:cSldViewPr snapToGrid="0">
      <p:cViewPr>
        <p:scale>
          <a:sx n="80" d="100"/>
          <a:sy n="80" d="100"/>
        </p:scale>
        <p:origin x="1208" y="-111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43.wmf"/><Relationship Id="rId1" Type="http://schemas.openxmlformats.org/officeDocument/2006/relationships/image" Target="../media/image4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0" y="0"/>
            <a:ext cx="3005138"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98" tIns="46148" rIns="92298" bIns="46148" numCol="1" anchor="t" anchorCtr="0" compatLnSpc="1">
            <a:prstTxWarp prst="textNoShape">
              <a:avLst/>
            </a:prstTxWarp>
          </a:bodyPr>
          <a:lstStyle>
            <a:lvl1pPr defTabSz="921669">
              <a:defRPr sz="1200"/>
            </a:lvl1pPr>
          </a:lstStyle>
          <a:p>
            <a:pPr>
              <a:defRPr/>
            </a:pPr>
            <a:endParaRPr lang="en-US"/>
          </a:p>
        </p:txBody>
      </p:sp>
      <p:sp>
        <p:nvSpPr>
          <p:cNvPr id="13315" name="Rectangle 3"/>
          <p:cNvSpPr>
            <a:spLocks noGrp="1" noChangeArrowheads="1"/>
          </p:cNvSpPr>
          <p:nvPr>
            <p:ph type="dt" sz="quarter" idx="1"/>
          </p:nvPr>
        </p:nvSpPr>
        <p:spPr bwMode="auto">
          <a:xfrm>
            <a:off x="3927475" y="0"/>
            <a:ext cx="3005138"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98" tIns="46148" rIns="92298" bIns="46148" numCol="1" anchor="t" anchorCtr="0" compatLnSpc="1">
            <a:prstTxWarp prst="textNoShape">
              <a:avLst/>
            </a:prstTxWarp>
          </a:bodyPr>
          <a:lstStyle>
            <a:lvl1pPr algn="r" defTabSz="921669">
              <a:defRPr sz="1200"/>
            </a:lvl1pPr>
          </a:lstStyle>
          <a:p>
            <a:pPr>
              <a:defRPr/>
            </a:pPr>
            <a:endParaRPr lang="en-US"/>
          </a:p>
        </p:txBody>
      </p:sp>
      <p:sp>
        <p:nvSpPr>
          <p:cNvPr id="13316" name="Rectangle 4"/>
          <p:cNvSpPr>
            <a:spLocks noGrp="1" noChangeArrowheads="1"/>
          </p:cNvSpPr>
          <p:nvPr>
            <p:ph type="ftr" sz="quarter" idx="2"/>
          </p:nvPr>
        </p:nvSpPr>
        <p:spPr bwMode="auto">
          <a:xfrm>
            <a:off x="0" y="8758238"/>
            <a:ext cx="3005138"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98" tIns="46148" rIns="92298" bIns="46148" numCol="1" anchor="b" anchorCtr="0" compatLnSpc="1">
            <a:prstTxWarp prst="textNoShape">
              <a:avLst/>
            </a:prstTxWarp>
          </a:bodyPr>
          <a:lstStyle>
            <a:lvl1pPr defTabSz="921669">
              <a:defRPr sz="1200"/>
            </a:lvl1pPr>
          </a:lstStyle>
          <a:p>
            <a:pPr>
              <a:defRPr/>
            </a:pPr>
            <a:endParaRPr lang="en-US"/>
          </a:p>
        </p:txBody>
      </p:sp>
      <p:sp>
        <p:nvSpPr>
          <p:cNvPr id="13317" name="Rectangle 5"/>
          <p:cNvSpPr>
            <a:spLocks noGrp="1" noChangeArrowheads="1"/>
          </p:cNvSpPr>
          <p:nvPr>
            <p:ph type="sldNum" sz="quarter" idx="3"/>
          </p:nvPr>
        </p:nvSpPr>
        <p:spPr bwMode="auto">
          <a:xfrm>
            <a:off x="3927475" y="8758238"/>
            <a:ext cx="3005138"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98" tIns="46148" rIns="92298" bIns="46148" numCol="1" anchor="b" anchorCtr="0" compatLnSpc="1">
            <a:prstTxWarp prst="textNoShape">
              <a:avLst/>
            </a:prstTxWarp>
          </a:bodyPr>
          <a:lstStyle>
            <a:lvl1pPr algn="r" defTabSz="921669">
              <a:defRPr sz="1200"/>
            </a:lvl1pPr>
          </a:lstStyle>
          <a:p>
            <a:pPr>
              <a:defRPr/>
            </a:pPr>
            <a:fld id="{2E045F22-C99E-4F8B-B068-9E7F5DB2BD19}" type="slidenum">
              <a:rPr lang="en-US"/>
              <a:pPr>
                <a:defRPr/>
              </a:pPr>
              <a:t>‹#›</a:t>
            </a:fld>
            <a:endParaRPr lang="en-US"/>
          </a:p>
        </p:txBody>
      </p:sp>
    </p:spTree>
    <p:extLst>
      <p:ext uri="{BB962C8B-B14F-4D97-AF65-F5344CB8AC3E}">
        <p14:creationId xmlns:p14="http://schemas.microsoft.com/office/powerpoint/2010/main" val="11527563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02" name="Rectangle 2"/>
          <p:cNvSpPr>
            <a:spLocks noGrp="1" noChangeArrowheads="1"/>
          </p:cNvSpPr>
          <p:nvPr>
            <p:ph type="hdr" sz="quarter"/>
          </p:nvPr>
        </p:nvSpPr>
        <p:spPr bwMode="auto">
          <a:xfrm>
            <a:off x="0" y="0"/>
            <a:ext cx="3005138"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98" tIns="46148" rIns="92298" bIns="46148" numCol="1" anchor="t" anchorCtr="0" compatLnSpc="1">
            <a:prstTxWarp prst="textNoShape">
              <a:avLst/>
            </a:prstTxWarp>
          </a:bodyPr>
          <a:lstStyle>
            <a:lvl1pPr defTabSz="921669">
              <a:defRPr sz="1200"/>
            </a:lvl1pPr>
          </a:lstStyle>
          <a:p>
            <a:pPr>
              <a:defRPr/>
            </a:pPr>
            <a:endParaRPr lang="en-US"/>
          </a:p>
        </p:txBody>
      </p:sp>
      <p:sp>
        <p:nvSpPr>
          <p:cNvPr id="204803" name="Rectangle 3"/>
          <p:cNvSpPr>
            <a:spLocks noGrp="1" noChangeArrowheads="1"/>
          </p:cNvSpPr>
          <p:nvPr>
            <p:ph type="dt" idx="1"/>
          </p:nvPr>
        </p:nvSpPr>
        <p:spPr bwMode="auto">
          <a:xfrm>
            <a:off x="3927475" y="0"/>
            <a:ext cx="3005138"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98" tIns="46148" rIns="92298" bIns="46148" numCol="1" anchor="t" anchorCtr="0" compatLnSpc="1">
            <a:prstTxWarp prst="textNoShape">
              <a:avLst/>
            </a:prstTxWarp>
          </a:bodyPr>
          <a:lstStyle>
            <a:lvl1pPr algn="r" defTabSz="921669">
              <a:defRPr sz="1200"/>
            </a:lvl1pPr>
          </a:lstStyle>
          <a:p>
            <a:pPr>
              <a:defRPr/>
            </a:pPr>
            <a:endParaRPr lang="en-US"/>
          </a:p>
        </p:txBody>
      </p:sp>
      <p:sp>
        <p:nvSpPr>
          <p:cNvPr id="16388" name="Rectangle 4"/>
          <p:cNvSpPr>
            <a:spLocks noGrp="1" noRot="1" noChangeAspect="1" noChangeArrowheads="1" noTextEdit="1"/>
          </p:cNvSpPr>
          <p:nvPr>
            <p:ph type="sldImg" idx="2"/>
          </p:nvPr>
        </p:nvSpPr>
        <p:spPr bwMode="auto">
          <a:xfrm>
            <a:off x="1162050" y="692150"/>
            <a:ext cx="4610100" cy="345757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4805" name="Rectangle 5"/>
          <p:cNvSpPr>
            <a:spLocks noGrp="1" noChangeArrowheads="1"/>
          </p:cNvSpPr>
          <p:nvPr>
            <p:ph type="body" sz="quarter" idx="3"/>
          </p:nvPr>
        </p:nvSpPr>
        <p:spPr bwMode="auto">
          <a:xfrm>
            <a:off x="693738" y="4379913"/>
            <a:ext cx="5546725" cy="414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98" tIns="46148" rIns="92298" bIns="4614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4806" name="Rectangle 6"/>
          <p:cNvSpPr>
            <a:spLocks noGrp="1" noChangeArrowheads="1"/>
          </p:cNvSpPr>
          <p:nvPr>
            <p:ph type="ftr" sz="quarter" idx="4"/>
          </p:nvPr>
        </p:nvSpPr>
        <p:spPr bwMode="auto">
          <a:xfrm>
            <a:off x="0" y="8758238"/>
            <a:ext cx="3005138"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98" tIns="46148" rIns="92298" bIns="46148" numCol="1" anchor="b" anchorCtr="0" compatLnSpc="1">
            <a:prstTxWarp prst="textNoShape">
              <a:avLst/>
            </a:prstTxWarp>
          </a:bodyPr>
          <a:lstStyle>
            <a:lvl1pPr defTabSz="921669">
              <a:defRPr sz="1200"/>
            </a:lvl1pPr>
          </a:lstStyle>
          <a:p>
            <a:pPr>
              <a:defRPr/>
            </a:pPr>
            <a:endParaRPr lang="en-US"/>
          </a:p>
        </p:txBody>
      </p:sp>
      <p:sp>
        <p:nvSpPr>
          <p:cNvPr id="204807" name="Rectangle 7"/>
          <p:cNvSpPr>
            <a:spLocks noGrp="1" noChangeArrowheads="1"/>
          </p:cNvSpPr>
          <p:nvPr>
            <p:ph type="sldNum" sz="quarter" idx="5"/>
          </p:nvPr>
        </p:nvSpPr>
        <p:spPr bwMode="auto">
          <a:xfrm>
            <a:off x="3927475" y="8758238"/>
            <a:ext cx="3005138"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98" tIns="46148" rIns="92298" bIns="46148" numCol="1" anchor="b" anchorCtr="0" compatLnSpc="1">
            <a:prstTxWarp prst="textNoShape">
              <a:avLst/>
            </a:prstTxWarp>
          </a:bodyPr>
          <a:lstStyle>
            <a:lvl1pPr algn="r" defTabSz="921669">
              <a:defRPr sz="1200"/>
            </a:lvl1pPr>
          </a:lstStyle>
          <a:p>
            <a:pPr>
              <a:defRPr/>
            </a:pPr>
            <a:fld id="{58D6CF31-03C3-462C-B159-1110ADCCFE91}" type="slidenum">
              <a:rPr lang="en-US"/>
              <a:pPr>
                <a:defRPr/>
              </a:pPr>
              <a:t>‹#›</a:t>
            </a:fld>
            <a:endParaRPr lang="en-US"/>
          </a:p>
        </p:txBody>
      </p:sp>
    </p:spTree>
    <p:extLst>
      <p:ext uri="{BB962C8B-B14F-4D97-AF65-F5344CB8AC3E}">
        <p14:creationId xmlns:p14="http://schemas.microsoft.com/office/powerpoint/2010/main" val="347639037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lvl1pPr defTabSz="920750" eaLnBrk="0" hangingPunct="0">
              <a:spcBef>
                <a:spcPct val="30000"/>
              </a:spcBef>
              <a:defRPr sz="1200">
                <a:solidFill>
                  <a:schemeClr val="tx1"/>
                </a:solidFill>
                <a:latin typeface="Arial" charset="0"/>
              </a:defRPr>
            </a:lvl1pPr>
            <a:lvl2pPr marL="742950" indent="-285750" defTabSz="920750" eaLnBrk="0" hangingPunct="0">
              <a:spcBef>
                <a:spcPct val="30000"/>
              </a:spcBef>
              <a:defRPr sz="1200">
                <a:solidFill>
                  <a:schemeClr val="tx1"/>
                </a:solidFill>
                <a:latin typeface="Arial" charset="0"/>
              </a:defRPr>
            </a:lvl2pPr>
            <a:lvl3pPr marL="1143000" indent="-228600" defTabSz="920750" eaLnBrk="0" hangingPunct="0">
              <a:spcBef>
                <a:spcPct val="30000"/>
              </a:spcBef>
              <a:defRPr sz="1200">
                <a:solidFill>
                  <a:schemeClr val="tx1"/>
                </a:solidFill>
                <a:latin typeface="Arial" charset="0"/>
              </a:defRPr>
            </a:lvl3pPr>
            <a:lvl4pPr marL="1600200" indent="-228600" defTabSz="920750" eaLnBrk="0" hangingPunct="0">
              <a:spcBef>
                <a:spcPct val="30000"/>
              </a:spcBef>
              <a:defRPr sz="1200">
                <a:solidFill>
                  <a:schemeClr val="tx1"/>
                </a:solidFill>
                <a:latin typeface="Arial" charset="0"/>
              </a:defRPr>
            </a:lvl4pPr>
            <a:lvl5pPr marL="2057400" indent="-228600" defTabSz="920750" eaLnBrk="0" hangingPunct="0">
              <a:spcBef>
                <a:spcPct val="30000"/>
              </a:spcBef>
              <a:defRPr sz="1200">
                <a:solidFill>
                  <a:schemeClr val="tx1"/>
                </a:solidFill>
                <a:latin typeface="Arial" charset="0"/>
              </a:defRPr>
            </a:lvl5pPr>
            <a:lvl6pPr marL="2514600" indent="-228600" defTabSz="920750" eaLnBrk="0" fontAlgn="base" hangingPunct="0">
              <a:spcBef>
                <a:spcPct val="30000"/>
              </a:spcBef>
              <a:spcAft>
                <a:spcPct val="0"/>
              </a:spcAft>
              <a:defRPr sz="1200">
                <a:solidFill>
                  <a:schemeClr val="tx1"/>
                </a:solidFill>
                <a:latin typeface="Arial" charset="0"/>
              </a:defRPr>
            </a:lvl6pPr>
            <a:lvl7pPr marL="2971800" indent="-228600" defTabSz="920750" eaLnBrk="0" fontAlgn="base" hangingPunct="0">
              <a:spcBef>
                <a:spcPct val="30000"/>
              </a:spcBef>
              <a:spcAft>
                <a:spcPct val="0"/>
              </a:spcAft>
              <a:defRPr sz="1200">
                <a:solidFill>
                  <a:schemeClr val="tx1"/>
                </a:solidFill>
                <a:latin typeface="Arial" charset="0"/>
              </a:defRPr>
            </a:lvl7pPr>
            <a:lvl8pPr marL="3429000" indent="-228600" defTabSz="920750" eaLnBrk="0" fontAlgn="base" hangingPunct="0">
              <a:spcBef>
                <a:spcPct val="30000"/>
              </a:spcBef>
              <a:spcAft>
                <a:spcPct val="0"/>
              </a:spcAft>
              <a:defRPr sz="1200">
                <a:solidFill>
                  <a:schemeClr val="tx1"/>
                </a:solidFill>
                <a:latin typeface="Arial" charset="0"/>
              </a:defRPr>
            </a:lvl8pPr>
            <a:lvl9pPr marL="3886200" indent="-228600" defTabSz="92075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4BEEA170-8694-4FA9-9D07-5694B63497FA}" type="slidenum">
              <a:rPr lang="en-US" altLang="en-US" smtClean="0"/>
              <a:pPr eaLnBrk="1" hangingPunct="1">
                <a:spcBef>
                  <a:spcPct val="0"/>
                </a:spcBef>
              </a:pPr>
              <a:t>1</a:t>
            </a:fld>
            <a:endParaRPr lang="en-US" altLang="en-US"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9620354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8D6CF31-03C3-462C-B159-1110ADCCFE91}" type="slidenum">
              <a:rPr lang="en-US" smtClean="0"/>
              <a:pPr>
                <a:defRPr/>
              </a:pPr>
              <a:t>10</a:t>
            </a:fld>
            <a:endParaRPr lang="en-US"/>
          </a:p>
        </p:txBody>
      </p:sp>
    </p:spTree>
    <p:extLst>
      <p:ext uri="{BB962C8B-B14F-4D97-AF65-F5344CB8AC3E}">
        <p14:creationId xmlns:p14="http://schemas.microsoft.com/office/powerpoint/2010/main" val="25820227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8D6CF31-03C3-462C-B159-1110ADCCFE91}" type="slidenum">
              <a:rPr lang="en-US" smtClean="0"/>
              <a:pPr>
                <a:defRPr/>
              </a:pPr>
              <a:t>11</a:t>
            </a:fld>
            <a:endParaRPr lang="en-US"/>
          </a:p>
        </p:txBody>
      </p:sp>
    </p:spTree>
    <p:extLst>
      <p:ext uri="{BB962C8B-B14F-4D97-AF65-F5344CB8AC3E}">
        <p14:creationId xmlns:p14="http://schemas.microsoft.com/office/powerpoint/2010/main" val="26806824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8D6CF31-03C3-462C-B159-1110ADCCFE91}" type="slidenum">
              <a:rPr lang="en-US" smtClean="0"/>
              <a:pPr>
                <a:defRPr/>
              </a:pPr>
              <a:t>12</a:t>
            </a:fld>
            <a:endParaRPr lang="en-US"/>
          </a:p>
        </p:txBody>
      </p:sp>
    </p:spTree>
    <p:extLst>
      <p:ext uri="{BB962C8B-B14F-4D97-AF65-F5344CB8AC3E}">
        <p14:creationId xmlns:p14="http://schemas.microsoft.com/office/powerpoint/2010/main" val="26894666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plots show SSM encoder current (green) and temperature (red) telemetry from launch through the first ~month of the anomaly. Note the rapid current increase in late 2014. After the initial encoder shut down on December 19, the circuit was periodically turned on for brief periods to assess its behavior. Note the lower current levels during these infrequent test power cycles, referred to as “healing” behavior.</a:t>
            </a:r>
            <a:endParaRPr lang="en-US" dirty="0"/>
          </a:p>
        </p:txBody>
      </p:sp>
      <p:sp>
        <p:nvSpPr>
          <p:cNvPr id="4" name="Slide Number Placeholder 3"/>
          <p:cNvSpPr>
            <a:spLocks noGrp="1"/>
          </p:cNvSpPr>
          <p:nvPr>
            <p:ph type="sldNum" sz="quarter" idx="10"/>
          </p:nvPr>
        </p:nvSpPr>
        <p:spPr/>
        <p:txBody>
          <a:bodyPr/>
          <a:lstStyle/>
          <a:p>
            <a:pPr>
              <a:defRPr/>
            </a:pPr>
            <a:fld id="{69C72FF6-AEDB-4DCC-ACA0-288ECFC7BEF6}" type="slidenum">
              <a:rPr lang="en-US" smtClean="0"/>
              <a:pPr>
                <a:defRPr/>
              </a:pPr>
              <a:t>13</a:t>
            </a:fld>
            <a:endParaRPr lang="en-US"/>
          </a:p>
        </p:txBody>
      </p:sp>
    </p:spTree>
    <p:extLst>
      <p:ext uri="{BB962C8B-B14F-4D97-AF65-F5344CB8AC3E}">
        <p14:creationId xmlns:p14="http://schemas.microsoft.com/office/powerpoint/2010/main" val="33812138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source of the anomaly has been attributed to the deposition of fine conductive filaments between conductors on the encoder MCE circuit board. These filaments grow under the influence of a persistent electric field but can dissipate when the field is removed (healing). </a:t>
            </a:r>
          </a:p>
          <a:p>
            <a:r>
              <a:rPr lang="en-US" dirty="0" smtClean="0"/>
              <a:t>There was initial concern that the source of the anomaly might have been a design flaw common to both the primary and redundant electronics, leading to a reluctance to switch to the B side precipitously. As more was learned about the anomaly through continued A-side operation, this danger was discounted and the ultimate resolution was to switch to the B-side electronics which have exhibited stable current draw since the switch.</a:t>
            </a:r>
          </a:p>
          <a:p>
            <a:endParaRPr lang="en-US" dirty="0"/>
          </a:p>
        </p:txBody>
      </p:sp>
      <p:sp>
        <p:nvSpPr>
          <p:cNvPr id="4" name="Slide Number Placeholder 3"/>
          <p:cNvSpPr>
            <a:spLocks noGrp="1"/>
          </p:cNvSpPr>
          <p:nvPr>
            <p:ph type="sldNum" sz="quarter" idx="10"/>
          </p:nvPr>
        </p:nvSpPr>
        <p:spPr/>
        <p:txBody>
          <a:bodyPr/>
          <a:lstStyle/>
          <a:p>
            <a:pPr>
              <a:defRPr/>
            </a:pPr>
            <a:fld id="{69C72FF6-AEDB-4DCC-ACA0-288ECFC7BEF6}" type="slidenum">
              <a:rPr lang="en-US" smtClean="0"/>
              <a:pPr>
                <a:defRPr/>
              </a:pPr>
              <a:t>14</a:t>
            </a:fld>
            <a:endParaRPr lang="en-US"/>
          </a:p>
        </p:txBody>
      </p:sp>
    </p:spTree>
    <p:extLst>
      <p:ext uri="{BB962C8B-B14F-4D97-AF65-F5344CB8AC3E}">
        <p14:creationId xmlns:p14="http://schemas.microsoft.com/office/powerpoint/2010/main" val="8916935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9C72FF6-AEDB-4DCC-ACA0-288ECFC7BEF6}" type="slidenum">
              <a:rPr lang="en-US" smtClean="0"/>
              <a:pPr>
                <a:defRPr/>
              </a:pPr>
              <a:t>15</a:t>
            </a:fld>
            <a:endParaRPr lang="en-US" dirty="0"/>
          </a:p>
        </p:txBody>
      </p:sp>
    </p:spTree>
    <p:extLst>
      <p:ext uri="{BB962C8B-B14F-4D97-AF65-F5344CB8AC3E}">
        <p14:creationId xmlns:p14="http://schemas.microsoft.com/office/powerpoint/2010/main" val="27452605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9C72FF6-AEDB-4DCC-ACA0-288ECFC7BEF6}" type="slidenum">
              <a:rPr lang="en-US" smtClean="0"/>
              <a:pPr>
                <a:defRPr/>
              </a:pPr>
              <a:t>16</a:t>
            </a:fld>
            <a:endParaRPr lang="en-US" dirty="0"/>
          </a:p>
        </p:txBody>
      </p:sp>
    </p:spTree>
    <p:extLst>
      <p:ext uri="{BB962C8B-B14F-4D97-AF65-F5344CB8AC3E}">
        <p14:creationId xmlns:p14="http://schemas.microsoft.com/office/powerpoint/2010/main" val="41686477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9C72FF6-AEDB-4DCC-ACA0-288ECFC7BEF6}" type="slidenum">
              <a:rPr lang="en-US" smtClean="0"/>
              <a:pPr>
                <a:defRPr/>
              </a:pPr>
              <a:t>18</a:t>
            </a:fld>
            <a:endParaRPr lang="en-US"/>
          </a:p>
        </p:txBody>
      </p:sp>
    </p:spTree>
    <p:extLst>
      <p:ext uri="{BB962C8B-B14F-4D97-AF65-F5344CB8AC3E}">
        <p14:creationId xmlns:p14="http://schemas.microsoft.com/office/powerpoint/2010/main" val="36919582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8D6CF31-03C3-462C-B159-1110ADCCFE91}" type="slidenum">
              <a:rPr lang="en-US" smtClean="0"/>
              <a:pPr>
                <a:defRPr/>
              </a:pPr>
              <a:t>20</a:t>
            </a:fld>
            <a:endParaRPr lang="en-US"/>
          </a:p>
        </p:txBody>
      </p:sp>
    </p:spTree>
    <p:extLst>
      <p:ext uri="{BB962C8B-B14F-4D97-AF65-F5344CB8AC3E}">
        <p14:creationId xmlns:p14="http://schemas.microsoft.com/office/powerpoint/2010/main" val="8270249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8D6CF31-03C3-462C-B159-1110ADCCFE91}" type="slidenum">
              <a:rPr lang="en-US" smtClean="0"/>
              <a:pPr>
                <a:defRPr/>
              </a:pPr>
              <a:t>21</a:t>
            </a:fld>
            <a:endParaRPr lang="en-US"/>
          </a:p>
        </p:txBody>
      </p:sp>
    </p:spTree>
    <p:extLst>
      <p:ext uri="{BB962C8B-B14F-4D97-AF65-F5344CB8AC3E}">
        <p14:creationId xmlns:p14="http://schemas.microsoft.com/office/powerpoint/2010/main" val="8613238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lvl1pPr defTabSz="920750" eaLnBrk="0" hangingPunct="0">
              <a:spcBef>
                <a:spcPct val="30000"/>
              </a:spcBef>
              <a:defRPr sz="1200">
                <a:solidFill>
                  <a:schemeClr val="tx1"/>
                </a:solidFill>
                <a:latin typeface="Arial" charset="0"/>
              </a:defRPr>
            </a:lvl1pPr>
            <a:lvl2pPr marL="742950" indent="-285750" defTabSz="920750" eaLnBrk="0" hangingPunct="0">
              <a:spcBef>
                <a:spcPct val="30000"/>
              </a:spcBef>
              <a:defRPr sz="1200">
                <a:solidFill>
                  <a:schemeClr val="tx1"/>
                </a:solidFill>
                <a:latin typeface="Arial" charset="0"/>
              </a:defRPr>
            </a:lvl2pPr>
            <a:lvl3pPr marL="1143000" indent="-228600" defTabSz="920750" eaLnBrk="0" hangingPunct="0">
              <a:spcBef>
                <a:spcPct val="30000"/>
              </a:spcBef>
              <a:defRPr sz="1200">
                <a:solidFill>
                  <a:schemeClr val="tx1"/>
                </a:solidFill>
                <a:latin typeface="Arial" charset="0"/>
              </a:defRPr>
            </a:lvl3pPr>
            <a:lvl4pPr marL="1600200" indent="-228600" defTabSz="920750" eaLnBrk="0" hangingPunct="0">
              <a:spcBef>
                <a:spcPct val="30000"/>
              </a:spcBef>
              <a:defRPr sz="1200">
                <a:solidFill>
                  <a:schemeClr val="tx1"/>
                </a:solidFill>
                <a:latin typeface="Arial" charset="0"/>
              </a:defRPr>
            </a:lvl4pPr>
            <a:lvl5pPr marL="2057400" indent="-228600" defTabSz="920750" eaLnBrk="0" hangingPunct="0">
              <a:spcBef>
                <a:spcPct val="30000"/>
              </a:spcBef>
              <a:defRPr sz="1200">
                <a:solidFill>
                  <a:schemeClr val="tx1"/>
                </a:solidFill>
                <a:latin typeface="Arial" charset="0"/>
              </a:defRPr>
            </a:lvl5pPr>
            <a:lvl6pPr marL="2514600" indent="-228600" defTabSz="920750" eaLnBrk="0" fontAlgn="base" hangingPunct="0">
              <a:spcBef>
                <a:spcPct val="30000"/>
              </a:spcBef>
              <a:spcAft>
                <a:spcPct val="0"/>
              </a:spcAft>
              <a:defRPr sz="1200">
                <a:solidFill>
                  <a:schemeClr val="tx1"/>
                </a:solidFill>
                <a:latin typeface="Arial" charset="0"/>
              </a:defRPr>
            </a:lvl6pPr>
            <a:lvl7pPr marL="2971800" indent="-228600" defTabSz="920750" eaLnBrk="0" fontAlgn="base" hangingPunct="0">
              <a:spcBef>
                <a:spcPct val="30000"/>
              </a:spcBef>
              <a:spcAft>
                <a:spcPct val="0"/>
              </a:spcAft>
              <a:defRPr sz="1200">
                <a:solidFill>
                  <a:schemeClr val="tx1"/>
                </a:solidFill>
                <a:latin typeface="Arial" charset="0"/>
              </a:defRPr>
            </a:lvl7pPr>
            <a:lvl8pPr marL="3429000" indent="-228600" defTabSz="920750" eaLnBrk="0" fontAlgn="base" hangingPunct="0">
              <a:spcBef>
                <a:spcPct val="30000"/>
              </a:spcBef>
              <a:spcAft>
                <a:spcPct val="0"/>
              </a:spcAft>
              <a:defRPr sz="1200">
                <a:solidFill>
                  <a:schemeClr val="tx1"/>
                </a:solidFill>
                <a:latin typeface="Arial" charset="0"/>
              </a:defRPr>
            </a:lvl8pPr>
            <a:lvl9pPr marL="3886200" indent="-228600" defTabSz="92075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291837F9-CE81-408C-BB52-E73E9DB72CDB}" type="slidenum">
              <a:rPr lang="en-US" altLang="en-US" smtClean="0"/>
              <a:pPr eaLnBrk="1" hangingPunct="1">
                <a:spcBef>
                  <a:spcPct val="0"/>
                </a:spcBef>
              </a:pPr>
              <a:t>2</a:t>
            </a:fld>
            <a:endParaRPr lang="en-US" altLang="en-US" smtClean="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11594627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8D6CF31-03C3-462C-B159-1110ADCCFE91}" type="slidenum">
              <a:rPr lang="en-US" smtClean="0"/>
              <a:pPr>
                <a:defRPr/>
              </a:pPr>
              <a:t>23</a:t>
            </a:fld>
            <a:endParaRPr lang="en-US"/>
          </a:p>
        </p:txBody>
      </p:sp>
    </p:spTree>
    <p:extLst>
      <p:ext uri="{BB962C8B-B14F-4D97-AF65-F5344CB8AC3E}">
        <p14:creationId xmlns:p14="http://schemas.microsoft.com/office/powerpoint/2010/main" val="19945148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8D6CF31-03C3-462C-B159-1110ADCCFE91}" type="slidenum">
              <a:rPr lang="en-US" smtClean="0"/>
              <a:pPr>
                <a:defRPr/>
              </a:pPr>
              <a:t>24</a:t>
            </a:fld>
            <a:endParaRPr lang="en-US"/>
          </a:p>
        </p:txBody>
      </p:sp>
    </p:spTree>
    <p:extLst>
      <p:ext uri="{BB962C8B-B14F-4D97-AF65-F5344CB8AC3E}">
        <p14:creationId xmlns:p14="http://schemas.microsoft.com/office/powerpoint/2010/main" val="23083128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8D6CF31-03C3-462C-B159-1110ADCCFE91}" type="slidenum">
              <a:rPr lang="en-US" smtClean="0"/>
              <a:pPr>
                <a:defRPr/>
              </a:pPr>
              <a:t>25</a:t>
            </a:fld>
            <a:endParaRPr lang="en-US"/>
          </a:p>
        </p:txBody>
      </p:sp>
    </p:spTree>
    <p:extLst>
      <p:ext uri="{BB962C8B-B14F-4D97-AF65-F5344CB8AC3E}">
        <p14:creationId xmlns:p14="http://schemas.microsoft.com/office/powerpoint/2010/main" val="1216268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updated</a:t>
            </a:r>
            <a:endParaRPr lang="en-US" dirty="0"/>
          </a:p>
        </p:txBody>
      </p:sp>
      <p:sp>
        <p:nvSpPr>
          <p:cNvPr id="4" name="Slide Number Placeholder 3"/>
          <p:cNvSpPr>
            <a:spLocks noGrp="1"/>
          </p:cNvSpPr>
          <p:nvPr>
            <p:ph type="sldNum" sz="quarter" idx="10"/>
          </p:nvPr>
        </p:nvSpPr>
        <p:spPr/>
        <p:txBody>
          <a:bodyPr/>
          <a:lstStyle/>
          <a:p>
            <a:fld id="{BF7421FF-A0C1-489A-AA19-ECEB25E433FA}" type="slidenum">
              <a:rPr lang="en-US" smtClean="0"/>
              <a:t>26</a:t>
            </a:fld>
            <a:endParaRPr lang="en-US"/>
          </a:p>
        </p:txBody>
      </p:sp>
    </p:spTree>
    <p:extLst>
      <p:ext uri="{BB962C8B-B14F-4D97-AF65-F5344CB8AC3E}">
        <p14:creationId xmlns:p14="http://schemas.microsoft.com/office/powerpoint/2010/main" val="37271332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8D6CF31-03C3-462C-B159-1110ADCCFE91}" type="slidenum">
              <a:rPr lang="en-US" smtClean="0"/>
              <a:pPr>
                <a:defRPr/>
              </a:pPr>
              <a:t>28</a:t>
            </a:fld>
            <a:endParaRPr lang="en-US"/>
          </a:p>
        </p:txBody>
      </p:sp>
    </p:spTree>
    <p:extLst>
      <p:ext uri="{BB962C8B-B14F-4D97-AF65-F5344CB8AC3E}">
        <p14:creationId xmlns:p14="http://schemas.microsoft.com/office/powerpoint/2010/main" val="16283878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8D6CF31-03C3-462C-B159-1110ADCCFE91}" type="slidenum">
              <a:rPr lang="en-US" smtClean="0"/>
              <a:pPr>
                <a:defRPr/>
              </a:pPr>
              <a:t>29</a:t>
            </a:fld>
            <a:endParaRPr lang="en-US"/>
          </a:p>
        </p:txBody>
      </p:sp>
    </p:spTree>
    <p:extLst>
      <p:ext uri="{BB962C8B-B14F-4D97-AF65-F5344CB8AC3E}">
        <p14:creationId xmlns:p14="http://schemas.microsoft.com/office/powerpoint/2010/main" val="26431735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9C72FF6-AEDB-4DCC-ACA0-288ECFC7BEF6}" type="slidenum">
              <a:rPr lang="en-US" smtClean="0"/>
              <a:pPr>
                <a:defRPr/>
              </a:pPr>
              <a:t>30</a:t>
            </a:fld>
            <a:endParaRPr lang="en-US"/>
          </a:p>
        </p:txBody>
      </p:sp>
    </p:spTree>
    <p:extLst>
      <p:ext uri="{BB962C8B-B14F-4D97-AF65-F5344CB8AC3E}">
        <p14:creationId xmlns:p14="http://schemas.microsoft.com/office/powerpoint/2010/main" val="32432184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9C72FF6-AEDB-4DCC-ACA0-288ECFC7BEF6}" type="slidenum">
              <a:rPr lang="en-US" smtClean="0"/>
              <a:pPr>
                <a:defRPr/>
              </a:pPr>
              <a:t>31</a:t>
            </a:fld>
            <a:endParaRPr lang="en-US"/>
          </a:p>
        </p:txBody>
      </p:sp>
    </p:spTree>
    <p:extLst>
      <p:ext uri="{BB962C8B-B14F-4D97-AF65-F5344CB8AC3E}">
        <p14:creationId xmlns:p14="http://schemas.microsoft.com/office/powerpoint/2010/main" val="320890076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9C72FF6-AEDB-4DCC-ACA0-288ECFC7BEF6}" type="slidenum">
              <a:rPr lang="en-US" smtClean="0"/>
              <a:pPr>
                <a:defRPr/>
              </a:pPr>
              <a:t>32</a:t>
            </a:fld>
            <a:endParaRPr lang="en-US"/>
          </a:p>
        </p:txBody>
      </p:sp>
    </p:spTree>
    <p:extLst>
      <p:ext uri="{BB962C8B-B14F-4D97-AF65-F5344CB8AC3E}">
        <p14:creationId xmlns:p14="http://schemas.microsoft.com/office/powerpoint/2010/main" val="49579603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9C72FF6-AEDB-4DCC-ACA0-288ECFC7BEF6}" type="slidenum">
              <a:rPr lang="en-US" smtClean="0"/>
              <a:pPr>
                <a:defRPr/>
              </a:pPr>
              <a:t>33</a:t>
            </a:fld>
            <a:endParaRPr lang="en-US"/>
          </a:p>
        </p:txBody>
      </p:sp>
    </p:spTree>
    <p:extLst>
      <p:ext uri="{BB962C8B-B14F-4D97-AF65-F5344CB8AC3E}">
        <p14:creationId xmlns:p14="http://schemas.microsoft.com/office/powerpoint/2010/main" val="35637091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8D6CF31-03C3-462C-B159-1110ADCCFE91}" type="slidenum">
              <a:rPr lang="en-US" smtClean="0"/>
              <a:pPr>
                <a:defRPr/>
              </a:pPr>
              <a:t>3</a:t>
            </a:fld>
            <a:endParaRPr lang="en-US"/>
          </a:p>
        </p:txBody>
      </p:sp>
    </p:spTree>
    <p:extLst>
      <p:ext uri="{BB962C8B-B14F-4D97-AF65-F5344CB8AC3E}">
        <p14:creationId xmlns:p14="http://schemas.microsoft.com/office/powerpoint/2010/main" val="170903290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8D6CF31-03C3-462C-B159-1110ADCCFE91}" type="slidenum">
              <a:rPr lang="en-US" smtClean="0"/>
              <a:pPr>
                <a:defRPr/>
              </a:pPr>
              <a:t>34</a:t>
            </a:fld>
            <a:endParaRPr lang="en-US"/>
          </a:p>
        </p:txBody>
      </p:sp>
    </p:spTree>
    <p:extLst>
      <p:ext uri="{BB962C8B-B14F-4D97-AF65-F5344CB8AC3E}">
        <p14:creationId xmlns:p14="http://schemas.microsoft.com/office/powerpoint/2010/main" val="77523053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8D6CF31-03C3-462C-B159-1110ADCCFE91}" type="slidenum">
              <a:rPr lang="en-US" smtClean="0"/>
              <a:pPr>
                <a:defRPr/>
              </a:pPr>
              <a:t>35</a:t>
            </a:fld>
            <a:endParaRPr lang="en-US"/>
          </a:p>
        </p:txBody>
      </p:sp>
    </p:spTree>
    <p:extLst>
      <p:ext uri="{BB962C8B-B14F-4D97-AF65-F5344CB8AC3E}">
        <p14:creationId xmlns:p14="http://schemas.microsoft.com/office/powerpoint/2010/main" val="311645565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8D6CF31-03C3-462C-B159-1110ADCCFE91}" type="slidenum">
              <a:rPr lang="en-US" smtClean="0"/>
              <a:pPr>
                <a:defRPr/>
              </a:pPr>
              <a:t>36</a:t>
            </a:fld>
            <a:endParaRPr lang="en-US"/>
          </a:p>
        </p:txBody>
      </p:sp>
    </p:spTree>
    <p:extLst>
      <p:ext uri="{BB962C8B-B14F-4D97-AF65-F5344CB8AC3E}">
        <p14:creationId xmlns:p14="http://schemas.microsoft.com/office/powerpoint/2010/main" val="134641069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Multi-agency team includes vicarious calibration teams for TIRS (JPL and RIT) and OLI (SDSU and </a:t>
            </a:r>
            <a:r>
              <a:rPr lang="en-US" dirty="0" err="1" smtClean="0"/>
              <a:t>UofA</a:t>
            </a:r>
            <a:r>
              <a:rPr lang="en-US" dirty="0" smtClean="0"/>
              <a:t>).</a:t>
            </a:r>
            <a:endParaRPr lang="en-US" dirty="0"/>
          </a:p>
        </p:txBody>
      </p:sp>
      <p:sp>
        <p:nvSpPr>
          <p:cNvPr id="4" name="Slide Number Placeholder 3"/>
          <p:cNvSpPr>
            <a:spLocks noGrp="1"/>
          </p:cNvSpPr>
          <p:nvPr>
            <p:ph type="sldNum" sz="quarter" idx="10"/>
          </p:nvPr>
        </p:nvSpPr>
        <p:spPr/>
        <p:txBody>
          <a:bodyPr/>
          <a:lstStyle/>
          <a:p>
            <a:pPr>
              <a:defRPr/>
            </a:pPr>
            <a:fld id="{69C72FF6-AEDB-4DCC-ACA0-288ECFC7BEF6}" type="slidenum">
              <a:rPr lang="en-US" smtClean="0"/>
              <a:pPr>
                <a:defRPr/>
              </a:pPr>
              <a:t>39</a:t>
            </a:fld>
            <a:endParaRPr lang="en-US"/>
          </a:p>
        </p:txBody>
      </p:sp>
    </p:spTree>
    <p:extLst>
      <p:ext uri="{BB962C8B-B14F-4D97-AF65-F5344CB8AC3E}">
        <p14:creationId xmlns:p14="http://schemas.microsoft.com/office/powerpoint/2010/main" val="25616292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8D6CF31-03C3-462C-B159-1110ADCCFE91}" type="slidenum">
              <a:rPr lang="en-US" smtClean="0"/>
              <a:pPr>
                <a:defRPr/>
              </a:pPr>
              <a:t>4</a:t>
            </a:fld>
            <a:endParaRPr lang="en-US"/>
          </a:p>
        </p:txBody>
      </p:sp>
    </p:spTree>
    <p:extLst>
      <p:ext uri="{BB962C8B-B14F-4D97-AF65-F5344CB8AC3E}">
        <p14:creationId xmlns:p14="http://schemas.microsoft.com/office/powerpoint/2010/main" val="13355046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OLI SNR exceeds both requirements (blue bars) and higher incentive levels (purple bars) in all bands.</a:t>
            </a:r>
            <a:endParaRPr lang="en-US" dirty="0"/>
          </a:p>
        </p:txBody>
      </p:sp>
      <p:sp>
        <p:nvSpPr>
          <p:cNvPr id="4" name="Slide Number Placeholder 3"/>
          <p:cNvSpPr>
            <a:spLocks noGrp="1"/>
          </p:cNvSpPr>
          <p:nvPr>
            <p:ph type="sldNum" sz="quarter" idx="10"/>
          </p:nvPr>
        </p:nvSpPr>
        <p:spPr/>
        <p:txBody>
          <a:bodyPr/>
          <a:lstStyle/>
          <a:p>
            <a:pPr>
              <a:defRPr/>
            </a:pPr>
            <a:fld id="{69C72FF6-AEDB-4DCC-ACA0-288ECFC7BEF6}" type="slidenum">
              <a:rPr lang="en-US" smtClean="0"/>
              <a:pPr>
                <a:defRPr/>
              </a:pPr>
              <a:t>5</a:t>
            </a:fld>
            <a:endParaRPr lang="en-US"/>
          </a:p>
        </p:txBody>
      </p:sp>
    </p:spTree>
    <p:extLst>
      <p:ext uri="{BB962C8B-B14F-4D97-AF65-F5344CB8AC3E}">
        <p14:creationId xmlns:p14="http://schemas.microsoft.com/office/powerpoint/2010/main" val="21617874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9C72FF6-AEDB-4DCC-ACA0-288ECFC7BEF6}" type="slidenum">
              <a:rPr lang="en-US" smtClean="0"/>
              <a:pPr>
                <a:defRPr/>
              </a:pPr>
              <a:t>6</a:t>
            </a:fld>
            <a:endParaRPr lang="en-US"/>
          </a:p>
        </p:txBody>
      </p:sp>
    </p:spTree>
    <p:extLst>
      <p:ext uri="{BB962C8B-B14F-4D97-AF65-F5344CB8AC3E}">
        <p14:creationId xmlns:p14="http://schemas.microsoft.com/office/powerpoint/2010/main" val="15810956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8D6CF31-03C3-462C-B159-1110ADCCFE91}" type="slidenum">
              <a:rPr lang="en-US" smtClean="0"/>
              <a:pPr>
                <a:defRPr/>
              </a:pPr>
              <a:t>7</a:t>
            </a:fld>
            <a:endParaRPr lang="en-US"/>
          </a:p>
        </p:txBody>
      </p:sp>
    </p:spTree>
    <p:extLst>
      <p:ext uri="{BB962C8B-B14F-4D97-AF65-F5344CB8AC3E}">
        <p14:creationId xmlns:p14="http://schemas.microsoft.com/office/powerpoint/2010/main" val="27468970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8D6CF31-03C3-462C-B159-1110ADCCFE91}" type="slidenum">
              <a:rPr lang="en-US" smtClean="0"/>
              <a:pPr>
                <a:defRPr/>
              </a:pPr>
              <a:t>8</a:t>
            </a:fld>
            <a:endParaRPr lang="en-US"/>
          </a:p>
        </p:txBody>
      </p:sp>
    </p:spTree>
    <p:extLst>
      <p:ext uri="{BB962C8B-B14F-4D97-AF65-F5344CB8AC3E}">
        <p14:creationId xmlns:p14="http://schemas.microsoft.com/office/powerpoint/2010/main" val="2885598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8D6CF31-03C3-462C-B159-1110ADCCFE91}" type="slidenum">
              <a:rPr lang="en-US" smtClean="0"/>
              <a:pPr>
                <a:defRPr/>
              </a:pPr>
              <a:t>9</a:t>
            </a:fld>
            <a:endParaRPr lang="en-US"/>
          </a:p>
        </p:txBody>
      </p:sp>
    </p:spTree>
    <p:extLst>
      <p:ext uri="{BB962C8B-B14F-4D97-AF65-F5344CB8AC3E}">
        <p14:creationId xmlns:p14="http://schemas.microsoft.com/office/powerpoint/2010/main" val="281563970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457200"/>
            <a:ext cx="1676400" cy="617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10"/>
          <p:cNvSpPr>
            <a:spLocks noChangeArrowheads="1"/>
          </p:cNvSpPr>
          <p:nvPr/>
        </p:nvSpPr>
        <p:spPr bwMode="auto">
          <a:xfrm>
            <a:off x="228600" y="6156325"/>
            <a:ext cx="2590800" cy="47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defRPr/>
            </a:pPr>
            <a:r>
              <a:rPr lang="en-US" altLang="en-US" sz="1000" b="1" smtClean="0"/>
              <a:t>U.S. Department of the Interior</a:t>
            </a:r>
          </a:p>
          <a:p>
            <a:pPr>
              <a:spcBef>
                <a:spcPct val="50000"/>
              </a:spcBef>
              <a:defRPr/>
            </a:pPr>
            <a:r>
              <a:rPr lang="en-US" altLang="en-US" sz="1000" b="1" smtClean="0"/>
              <a:t>U.S. Geological Survey</a:t>
            </a:r>
          </a:p>
        </p:txBody>
      </p:sp>
      <p:pic>
        <p:nvPicPr>
          <p:cNvPr id="6" name="Picture 23" descr="banner copy"/>
          <p:cNvPicPr>
            <a:picLocks noChangeAspect="1" noChangeArrowheads="1"/>
          </p:cNvPicPr>
          <p:nvPr userDrawn="1"/>
        </p:nvPicPr>
        <p:blipFill>
          <a:blip r:embed="rId3">
            <a:extLst>
              <a:ext uri="{28A0092B-C50C-407E-A947-70E740481C1C}">
                <a14:useLocalDpi xmlns:a14="http://schemas.microsoft.com/office/drawing/2010/main" val="0"/>
              </a:ext>
            </a:extLst>
          </a:blip>
          <a:srcRect r="6250"/>
          <a:stretch>
            <a:fillRect/>
          </a:stretch>
        </p:blipFill>
        <p:spPr bwMode="auto">
          <a:xfrm>
            <a:off x="0" y="0"/>
            <a:ext cx="9144000"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6" name="Rectangle 2"/>
          <p:cNvSpPr>
            <a:spLocks noGrp="1" noChangeArrowheads="1"/>
          </p:cNvSpPr>
          <p:nvPr>
            <p:ph type="subTitle" idx="1"/>
          </p:nvPr>
        </p:nvSpPr>
        <p:spPr>
          <a:xfrm>
            <a:off x="381000" y="3556000"/>
            <a:ext cx="8534400" cy="617538"/>
          </a:xfrm>
        </p:spPr>
        <p:txBody>
          <a:bodyPr/>
          <a:lstStyle>
            <a:lvl1pPr marL="0" indent="0">
              <a:buFont typeface="Wingdings" pitchFamily="2" charset="2"/>
              <a:buNone/>
              <a:defRPr/>
            </a:lvl1pPr>
          </a:lstStyle>
          <a:p>
            <a:pPr lvl="0"/>
            <a:r>
              <a:rPr lang="en-US" noProof="0" smtClean="0"/>
              <a:t>Click to edit Master subtitle style</a:t>
            </a:r>
          </a:p>
        </p:txBody>
      </p:sp>
      <p:sp>
        <p:nvSpPr>
          <p:cNvPr id="11267" name="Rectangle 3"/>
          <p:cNvSpPr>
            <a:spLocks noGrp="1" noChangeArrowheads="1"/>
          </p:cNvSpPr>
          <p:nvPr>
            <p:ph type="ctrTitle"/>
          </p:nvPr>
        </p:nvSpPr>
        <p:spPr>
          <a:xfrm>
            <a:off x="381000" y="2133600"/>
            <a:ext cx="8534400" cy="1143000"/>
          </a:xfrm>
        </p:spPr>
        <p:txBody>
          <a:bodyPr/>
          <a:lstStyle>
            <a:lvl1pPr>
              <a:defRPr sz="4000"/>
            </a:lvl1pPr>
          </a:lstStyle>
          <a:p>
            <a:pPr lvl="0"/>
            <a:r>
              <a:rPr lang="en-US" noProof="0" smtClean="0"/>
              <a:t>Click to edit Master title style</a:t>
            </a:r>
          </a:p>
        </p:txBody>
      </p:sp>
      <p:sp>
        <p:nvSpPr>
          <p:cNvPr id="8" name="Text Box 24"/>
          <p:cNvSpPr txBox="1">
            <a:spLocks noChangeArrowheads="1"/>
          </p:cNvSpPr>
          <p:nvPr userDrawn="1"/>
        </p:nvSpPr>
        <p:spPr bwMode="auto">
          <a:xfrm>
            <a:off x="4864100" y="6583363"/>
            <a:ext cx="42799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en-US" sz="1200" b="1" dirty="0" smtClean="0">
                <a:solidFill>
                  <a:srgbClr val="006600"/>
                </a:solidFill>
              </a:rPr>
              <a:t>CEOS WGCV IVOS-28 Meeting – Beijing, China</a:t>
            </a:r>
          </a:p>
        </p:txBody>
      </p:sp>
    </p:spTree>
    <p:extLst>
      <p:ext uri="{BB962C8B-B14F-4D97-AF65-F5344CB8AC3E}">
        <p14:creationId xmlns:p14="http://schemas.microsoft.com/office/powerpoint/2010/main" val="2950660220"/>
      </p:ext>
    </p:extLst>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143000"/>
            <a:ext cx="8382000" cy="485546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56562027"/>
      </p:ext>
    </p:extLst>
  </p:cSld>
  <p:clrMapOvr>
    <a:masterClrMapping/>
  </p:clrMapOv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6" descr="vert mont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6019800"/>
            <a:ext cx="9144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body" idx="1"/>
          </p:nvPr>
        </p:nvSpPr>
        <p:spPr bwMode="auto">
          <a:xfrm>
            <a:off x="381000" y="1143000"/>
            <a:ext cx="8382000"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3"/>
          <p:cNvSpPr>
            <a:spLocks noGrp="1" noChangeArrowheads="1"/>
          </p:cNvSpPr>
          <p:nvPr>
            <p:ph type="title"/>
          </p:nvPr>
        </p:nvSpPr>
        <p:spPr bwMode="auto">
          <a:xfrm>
            <a:off x="381000" y="177800"/>
            <a:ext cx="8382000" cy="663575"/>
          </a:xfrm>
          <a:prstGeom prst="rect">
            <a:avLst/>
          </a:prstGeom>
          <a:noFill/>
          <a:ln>
            <a:noFill/>
          </a:ln>
          <a:effectLst>
            <a:outerShdw dist="17961" dir="2700000" algn="ctr" rotWithShape="0">
              <a:srgbClr val="46576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vert="horz" wrap="square" lIns="90487" tIns="44450" rIns="90487" bIns="44450" numCol="1" anchor="ctr" anchorCtr="0" compatLnSpc="1">
            <a:prstTxWarp prst="textNoShape">
              <a:avLst/>
            </a:prstTxWarp>
          </a:bodyPr>
          <a:lstStyle/>
          <a:p>
            <a:pPr lvl="0"/>
            <a:r>
              <a:rPr lang="en-US" altLang="en-US" smtClean="0"/>
              <a:t>Click to edit Master title style</a:t>
            </a:r>
          </a:p>
        </p:txBody>
      </p:sp>
      <p:pic>
        <p:nvPicPr>
          <p:cNvPr id="1029" name="Picture 24" descr="ident348fromlendalK"/>
          <p:cNvPicPr>
            <a:picLocks noChangeAspect="1" noChangeArrowheads="1"/>
          </p:cNvPicPr>
          <p:nvPr userDrawn="1"/>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b="27115"/>
          <a:stretch>
            <a:fillRect/>
          </a:stretch>
        </p:blipFill>
        <p:spPr bwMode="auto">
          <a:xfrm>
            <a:off x="457200" y="6324600"/>
            <a:ext cx="1143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0" name="Line 9"/>
          <p:cNvSpPr>
            <a:spLocks noChangeShapeType="1"/>
          </p:cNvSpPr>
          <p:nvPr userDrawn="1"/>
        </p:nvSpPr>
        <p:spPr bwMode="auto">
          <a:xfrm>
            <a:off x="457200" y="990600"/>
            <a:ext cx="7772400" cy="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1" name="Line 22"/>
          <p:cNvSpPr>
            <a:spLocks noChangeShapeType="1"/>
          </p:cNvSpPr>
          <p:nvPr userDrawn="1"/>
        </p:nvSpPr>
        <p:spPr bwMode="auto">
          <a:xfrm>
            <a:off x="457200" y="6019800"/>
            <a:ext cx="7772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2" name="Rectangle 29"/>
          <p:cNvSpPr>
            <a:spLocks noChangeArrowheads="1"/>
          </p:cNvSpPr>
          <p:nvPr userDrawn="1"/>
        </p:nvSpPr>
        <p:spPr bwMode="auto">
          <a:xfrm>
            <a:off x="4384675" y="6637338"/>
            <a:ext cx="33972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fld id="{1D04A7E1-53C1-44A5-B3F9-2E2AE444FF5B}" type="slidenum">
              <a:rPr lang="en-US" altLang="en-US" sz="1000" smtClean="0">
                <a:solidFill>
                  <a:schemeClr val="tx2"/>
                </a:solidFill>
              </a:rPr>
              <a:pPr>
                <a:defRPr/>
              </a:pPr>
              <a:t>‹#›</a:t>
            </a:fld>
            <a:endParaRPr lang="en-US" altLang="en-US" sz="1000" smtClean="0">
              <a:solidFill>
                <a:schemeClr val="tx2"/>
              </a:solidFill>
            </a:endParaRPr>
          </a:p>
        </p:txBody>
      </p:sp>
      <p:sp>
        <p:nvSpPr>
          <p:cNvPr id="11" name="Text Box 24"/>
          <p:cNvSpPr txBox="1">
            <a:spLocks noChangeArrowheads="1"/>
          </p:cNvSpPr>
          <p:nvPr userDrawn="1"/>
        </p:nvSpPr>
        <p:spPr bwMode="auto">
          <a:xfrm>
            <a:off x="4864100" y="6583363"/>
            <a:ext cx="42799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en-US" sz="1200" b="1" dirty="0" smtClean="0">
                <a:solidFill>
                  <a:srgbClr val="006600"/>
                </a:solidFill>
              </a:rPr>
              <a:t>CEOS WGCV IVOS-28 Meeting – Beijing, China</a:t>
            </a:r>
          </a:p>
        </p:txBody>
      </p:sp>
    </p:spTree>
  </p:cSld>
  <p:clrMap bg1="lt1" tx1="dk1" bg2="lt2" tx2="dk2" accent1="accent1" accent2="accent2" accent3="accent3" accent4="accent4" accent5="accent5" accent6="accent6" hlink="hlink" folHlink="folHlink"/>
  <p:sldLayoutIdLst>
    <p:sldLayoutId id="2147483738" r:id="rId1"/>
    <p:sldLayoutId id="2147483737" r:id="rId2"/>
  </p:sldLayoutIdLst>
  <p:transition/>
  <p:timing>
    <p:tnLst>
      <p:par>
        <p:cTn id="1" dur="indefinite" restart="never" nodeType="tmRoot"/>
      </p:par>
    </p:tnLst>
  </p:timing>
  <p:txStyles>
    <p:titleStyle>
      <a:lvl1pPr algn="l" rtl="0" eaLnBrk="0" fontAlgn="base" hangingPunct="0">
        <a:lnSpc>
          <a:spcPct val="75000"/>
        </a:lnSpc>
        <a:spcBef>
          <a:spcPct val="0"/>
        </a:spcBef>
        <a:spcAft>
          <a:spcPct val="0"/>
        </a:spcAft>
        <a:defRPr sz="3600" b="1">
          <a:solidFill>
            <a:schemeClr val="tx1"/>
          </a:solidFill>
          <a:latin typeface="+mj-lt"/>
          <a:ea typeface="+mj-ea"/>
          <a:cs typeface="+mj-cs"/>
        </a:defRPr>
      </a:lvl1pPr>
      <a:lvl2pPr algn="l" rtl="0" eaLnBrk="0" fontAlgn="base" hangingPunct="0">
        <a:lnSpc>
          <a:spcPct val="75000"/>
        </a:lnSpc>
        <a:spcBef>
          <a:spcPct val="0"/>
        </a:spcBef>
        <a:spcAft>
          <a:spcPct val="0"/>
        </a:spcAft>
        <a:defRPr sz="3600" b="1">
          <a:solidFill>
            <a:schemeClr val="tx1"/>
          </a:solidFill>
          <a:latin typeface="Arial" charset="0"/>
        </a:defRPr>
      </a:lvl2pPr>
      <a:lvl3pPr algn="l" rtl="0" eaLnBrk="0" fontAlgn="base" hangingPunct="0">
        <a:lnSpc>
          <a:spcPct val="75000"/>
        </a:lnSpc>
        <a:spcBef>
          <a:spcPct val="0"/>
        </a:spcBef>
        <a:spcAft>
          <a:spcPct val="0"/>
        </a:spcAft>
        <a:defRPr sz="3600" b="1">
          <a:solidFill>
            <a:schemeClr val="tx1"/>
          </a:solidFill>
          <a:latin typeface="Arial" charset="0"/>
        </a:defRPr>
      </a:lvl3pPr>
      <a:lvl4pPr algn="l" rtl="0" eaLnBrk="0" fontAlgn="base" hangingPunct="0">
        <a:lnSpc>
          <a:spcPct val="75000"/>
        </a:lnSpc>
        <a:spcBef>
          <a:spcPct val="0"/>
        </a:spcBef>
        <a:spcAft>
          <a:spcPct val="0"/>
        </a:spcAft>
        <a:defRPr sz="3600" b="1">
          <a:solidFill>
            <a:schemeClr val="tx1"/>
          </a:solidFill>
          <a:latin typeface="Arial" charset="0"/>
        </a:defRPr>
      </a:lvl4pPr>
      <a:lvl5pPr algn="l" rtl="0" eaLnBrk="0" fontAlgn="base" hangingPunct="0">
        <a:lnSpc>
          <a:spcPct val="75000"/>
        </a:lnSpc>
        <a:spcBef>
          <a:spcPct val="0"/>
        </a:spcBef>
        <a:spcAft>
          <a:spcPct val="0"/>
        </a:spcAft>
        <a:defRPr sz="3600" b="1">
          <a:solidFill>
            <a:schemeClr val="tx1"/>
          </a:solidFill>
          <a:latin typeface="Arial" charset="0"/>
        </a:defRPr>
      </a:lvl5pPr>
      <a:lvl6pPr marL="457200" algn="l" rtl="0" fontAlgn="base">
        <a:lnSpc>
          <a:spcPct val="75000"/>
        </a:lnSpc>
        <a:spcBef>
          <a:spcPct val="0"/>
        </a:spcBef>
        <a:spcAft>
          <a:spcPct val="0"/>
        </a:spcAft>
        <a:defRPr sz="3600" b="1">
          <a:solidFill>
            <a:schemeClr val="tx1"/>
          </a:solidFill>
          <a:latin typeface="Arial" charset="0"/>
        </a:defRPr>
      </a:lvl6pPr>
      <a:lvl7pPr marL="914400" algn="l" rtl="0" fontAlgn="base">
        <a:lnSpc>
          <a:spcPct val="75000"/>
        </a:lnSpc>
        <a:spcBef>
          <a:spcPct val="0"/>
        </a:spcBef>
        <a:spcAft>
          <a:spcPct val="0"/>
        </a:spcAft>
        <a:defRPr sz="3600" b="1">
          <a:solidFill>
            <a:schemeClr val="tx1"/>
          </a:solidFill>
          <a:latin typeface="Arial" charset="0"/>
        </a:defRPr>
      </a:lvl7pPr>
      <a:lvl8pPr marL="1371600" algn="l" rtl="0" fontAlgn="base">
        <a:lnSpc>
          <a:spcPct val="75000"/>
        </a:lnSpc>
        <a:spcBef>
          <a:spcPct val="0"/>
        </a:spcBef>
        <a:spcAft>
          <a:spcPct val="0"/>
        </a:spcAft>
        <a:defRPr sz="3600" b="1">
          <a:solidFill>
            <a:schemeClr val="tx1"/>
          </a:solidFill>
          <a:latin typeface="Arial" charset="0"/>
        </a:defRPr>
      </a:lvl8pPr>
      <a:lvl9pPr marL="1828800" algn="l" rtl="0" fontAlgn="base">
        <a:lnSpc>
          <a:spcPct val="75000"/>
        </a:lnSpc>
        <a:spcBef>
          <a:spcPct val="0"/>
        </a:spcBef>
        <a:spcAft>
          <a:spcPct val="0"/>
        </a:spcAft>
        <a:defRPr sz="3600" b="1">
          <a:solidFill>
            <a:schemeClr val="tx1"/>
          </a:solidFill>
          <a:latin typeface="Arial" charset="0"/>
        </a:defRPr>
      </a:lvl9pPr>
    </p:titleStyle>
    <p:bodyStyle>
      <a:lvl1pPr marL="284163" indent="-284163" algn="l" rtl="0" eaLnBrk="0" fontAlgn="base" hangingPunct="0">
        <a:lnSpc>
          <a:spcPct val="85000"/>
        </a:lnSpc>
        <a:spcBef>
          <a:spcPct val="30000"/>
        </a:spcBef>
        <a:spcAft>
          <a:spcPct val="0"/>
        </a:spcAft>
        <a:buClr>
          <a:schemeClr val="tx1"/>
        </a:buClr>
        <a:buSzPct val="75000"/>
        <a:buFont typeface="Wingdings" pitchFamily="2" charset="2"/>
        <a:buChar char="l"/>
        <a:defRPr sz="2400" b="1">
          <a:solidFill>
            <a:schemeClr val="tx1"/>
          </a:solidFill>
          <a:latin typeface="+mn-lt"/>
          <a:ea typeface="+mn-ea"/>
          <a:cs typeface="+mn-cs"/>
        </a:defRPr>
      </a:lvl1pPr>
      <a:lvl2pPr marL="742950" indent="-285750" algn="l" rtl="0" eaLnBrk="0" fontAlgn="base" hangingPunct="0">
        <a:lnSpc>
          <a:spcPct val="85000"/>
        </a:lnSpc>
        <a:spcBef>
          <a:spcPct val="30000"/>
        </a:spcBef>
        <a:spcAft>
          <a:spcPct val="0"/>
        </a:spcAft>
        <a:buClr>
          <a:srgbClr val="678090"/>
        </a:buClr>
        <a:buSzPct val="70000"/>
        <a:buFont typeface="Wingdings" pitchFamily="2" charset="2"/>
        <a:buChar char="u"/>
        <a:defRPr sz="2200">
          <a:solidFill>
            <a:schemeClr val="tx1"/>
          </a:solidFill>
          <a:latin typeface="+mn-lt"/>
        </a:defRPr>
      </a:lvl2pPr>
      <a:lvl3pPr marL="1143000" indent="-228600" algn="l" rtl="0" eaLnBrk="0" fontAlgn="base" hangingPunct="0">
        <a:lnSpc>
          <a:spcPct val="85000"/>
        </a:lnSpc>
        <a:spcBef>
          <a:spcPct val="30000"/>
        </a:spcBef>
        <a:spcAft>
          <a:spcPct val="0"/>
        </a:spcAft>
        <a:buClr>
          <a:schemeClr val="tx1"/>
        </a:buClr>
        <a:buSzPct val="70000"/>
        <a:buFont typeface="Wingdings" pitchFamily="2" charset="2"/>
        <a:buChar char="l"/>
        <a:defRPr sz="2000">
          <a:solidFill>
            <a:schemeClr val="tx1"/>
          </a:solidFill>
          <a:latin typeface="+mn-lt"/>
        </a:defRPr>
      </a:lvl3pPr>
      <a:lvl4pPr marL="1600200" indent="-228600" algn="l" rtl="0" eaLnBrk="0" fontAlgn="base" hangingPunct="0">
        <a:lnSpc>
          <a:spcPct val="85000"/>
        </a:lnSpc>
        <a:spcBef>
          <a:spcPct val="30000"/>
        </a:spcBef>
        <a:spcAft>
          <a:spcPct val="0"/>
        </a:spcAft>
        <a:buClr>
          <a:srgbClr val="678090"/>
        </a:buClr>
        <a:buSzPct val="70000"/>
        <a:buFont typeface="Wingdings" pitchFamily="2" charset="2"/>
        <a:buChar char="u"/>
        <a:defRPr>
          <a:solidFill>
            <a:schemeClr val="tx1"/>
          </a:solidFill>
          <a:latin typeface="+mn-lt"/>
        </a:defRPr>
      </a:lvl4pPr>
      <a:lvl5pPr marL="2057400" indent="-228600" algn="l" rtl="0" eaLnBrk="0" fontAlgn="base" hangingPunct="0">
        <a:lnSpc>
          <a:spcPct val="85000"/>
        </a:lnSpc>
        <a:spcBef>
          <a:spcPct val="30000"/>
        </a:spcBef>
        <a:spcAft>
          <a:spcPct val="0"/>
        </a:spcAft>
        <a:buClr>
          <a:schemeClr val="tx1"/>
        </a:buClr>
        <a:buSzPct val="85000"/>
        <a:buFont typeface="Wingdings" pitchFamily="2" charset="2"/>
        <a:buChar char="l"/>
        <a:defRPr sz="1600">
          <a:solidFill>
            <a:schemeClr val="tx1"/>
          </a:solidFill>
          <a:latin typeface="+mn-lt"/>
        </a:defRPr>
      </a:lvl5pPr>
      <a:lvl6pPr marL="2514600" indent="-228600" algn="l" rtl="0" fontAlgn="base">
        <a:lnSpc>
          <a:spcPct val="85000"/>
        </a:lnSpc>
        <a:spcBef>
          <a:spcPct val="30000"/>
        </a:spcBef>
        <a:spcAft>
          <a:spcPct val="0"/>
        </a:spcAft>
        <a:buClr>
          <a:schemeClr val="tx1"/>
        </a:buClr>
        <a:buSzPct val="85000"/>
        <a:buFont typeface="Wingdings" pitchFamily="2" charset="2"/>
        <a:buChar char="l"/>
        <a:defRPr sz="1600">
          <a:solidFill>
            <a:schemeClr val="tx1"/>
          </a:solidFill>
          <a:latin typeface="+mn-lt"/>
        </a:defRPr>
      </a:lvl6pPr>
      <a:lvl7pPr marL="2971800" indent="-228600" algn="l" rtl="0" fontAlgn="base">
        <a:lnSpc>
          <a:spcPct val="85000"/>
        </a:lnSpc>
        <a:spcBef>
          <a:spcPct val="30000"/>
        </a:spcBef>
        <a:spcAft>
          <a:spcPct val="0"/>
        </a:spcAft>
        <a:buClr>
          <a:schemeClr val="tx1"/>
        </a:buClr>
        <a:buSzPct val="85000"/>
        <a:buFont typeface="Wingdings" pitchFamily="2" charset="2"/>
        <a:buChar char="l"/>
        <a:defRPr sz="1600">
          <a:solidFill>
            <a:schemeClr val="tx1"/>
          </a:solidFill>
          <a:latin typeface="+mn-lt"/>
        </a:defRPr>
      </a:lvl7pPr>
      <a:lvl8pPr marL="3429000" indent="-228600" algn="l" rtl="0" fontAlgn="base">
        <a:lnSpc>
          <a:spcPct val="85000"/>
        </a:lnSpc>
        <a:spcBef>
          <a:spcPct val="30000"/>
        </a:spcBef>
        <a:spcAft>
          <a:spcPct val="0"/>
        </a:spcAft>
        <a:buClr>
          <a:schemeClr val="tx1"/>
        </a:buClr>
        <a:buSzPct val="85000"/>
        <a:buFont typeface="Wingdings" pitchFamily="2" charset="2"/>
        <a:buChar char="l"/>
        <a:defRPr sz="1600">
          <a:solidFill>
            <a:schemeClr val="tx1"/>
          </a:solidFill>
          <a:latin typeface="+mn-lt"/>
        </a:defRPr>
      </a:lvl8pPr>
      <a:lvl9pPr marL="3886200" indent="-228600" algn="l" rtl="0" fontAlgn="base">
        <a:lnSpc>
          <a:spcPct val="85000"/>
        </a:lnSpc>
        <a:spcBef>
          <a:spcPct val="30000"/>
        </a:spcBef>
        <a:spcAft>
          <a:spcPct val="0"/>
        </a:spcAft>
        <a:buClr>
          <a:schemeClr val="tx1"/>
        </a:buClr>
        <a:buSzPct val="85000"/>
        <a:buFont typeface="Wingdings" pitchFamily="2" charset="2"/>
        <a:buChar char="l"/>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7.png"/></Relationships>
</file>

<file path=ppt/slides/_rels/slide2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2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43.wmf"/><Relationship Id="rId3" Type="http://schemas.openxmlformats.org/officeDocument/2006/relationships/notesSlide" Target="../notesSlides/notesSlide20.xml"/><Relationship Id="rId7"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42.wmf"/><Relationship Id="rId5" Type="http://schemas.openxmlformats.org/officeDocument/2006/relationships/oleObject" Target="../embeddings/oleObject1.bin"/><Relationship Id="rId4" Type="http://schemas.openxmlformats.org/officeDocument/2006/relationships/image" Target="../media/image44.png"/><Relationship Id="rId9" Type="http://schemas.openxmlformats.org/officeDocument/2006/relationships/image" Target="../media/image45.png"/></Relationships>
</file>

<file path=ppt/slides/_rels/slide2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2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2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landsat.usgs.gov/landsatcollections.php"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58.png"/></Relationships>
</file>

<file path=ppt/slides/_rels/slide3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lstStyle/>
          <a:p>
            <a:pPr eaLnBrk="1" hangingPunct="1"/>
            <a:r>
              <a:rPr lang="en-US" dirty="0" smtClean="0"/>
              <a:t>Landsat Cal/Val Activities</a:t>
            </a:r>
            <a:endParaRPr lang="en-US" altLang="en-US" dirty="0" smtClean="0"/>
          </a:p>
        </p:txBody>
      </p:sp>
      <p:sp>
        <p:nvSpPr>
          <p:cNvPr id="3075" name="Rectangle 3"/>
          <p:cNvSpPr>
            <a:spLocks noGrp="1" noChangeArrowheads="1"/>
          </p:cNvSpPr>
          <p:nvPr>
            <p:ph type="subTitle" idx="1"/>
          </p:nvPr>
        </p:nvSpPr>
        <p:spPr>
          <a:xfrm>
            <a:off x="381000" y="3429000"/>
            <a:ext cx="8534400" cy="617538"/>
          </a:xfrm>
        </p:spPr>
        <p:txBody>
          <a:bodyPr/>
          <a:lstStyle/>
          <a:p>
            <a:pPr eaLnBrk="1" hangingPunct="1">
              <a:lnSpc>
                <a:spcPct val="65000"/>
              </a:lnSpc>
            </a:pPr>
            <a:r>
              <a:rPr lang="en-US" sz="2800" dirty="0" smtClean="0"/>
              <a:t>20 July 2016</a:t>
            </a:r>
            <a:endParaRPr lang="en-US" sz="2800" dirty="0"/>
          </a:p>
          <a:p>
            <a:pPr eaLnBrk="1" hangingPunct="1">
              <a:lnSpc>
                <a:spcPct val="65000"/>
              </a:lnSpc>
            </a:pPr>
            <a:endParaRPr lang="en-US" altLang="en-US" sz="1200" dirty="0" smtClean="0"/>
          </a:p>
          <a:p>
            <a:pPr eaLnBrk="1" hangingPunct="1">
              <a:lnSpc>
                <a:spcPct val="65000"/>
              </a:lnSpc>
            </a:pPr>
            <a:r>
              <a:rPr lang="en-US" altLang="en-US" dirty="0" smtClean="0"/>
              <a:t>Presented By:</a:t>
            </a:r>
          </a:p>
          <a:p>
            <a:pPr eaLnBrk="1" hangingPunct="1">
              <a:lnSpc>
                <a:spcPct val="65000"/>
              </a:lnSpc>
            </a:pPr>
            <a:endParaRPr lang="en-US" altLang="en-US" sz="1200" dirty="0" smtClean="0"/>
          </a:p>
          <a:p>
            <a:pPr eaLnBrk="1" hangingPunct="1">
              <a:lnSpc>
                <a:spcPct val="100000"/>
              </a:lnSpc>
            </a:pPr>
            <a:r>
              <a:rPr lang="en-US" altLang="en-US" dirty="0" err="1" smtClean="0"/>
              <a:t>Esad</a:t>
            </a:r>
            <a:r>
              <a:rPr lang="en-US" altLang="en-US" dirty="0" smtClean="0"/>
              <a:t> </a:t>
            </a:r>
            <a:r>
              <a:rPr lang="en-US" altLang="en-US" dirty="0" err="1" smtClean="0"/>
              <a:t>Micijevic</a:t>
            </a:r>
            <a:endParaRPr lang="en-US" altLang="en-US" dirty="0" smtClean="0"/>
          </a:p>
          <a:p>
            <a:pPr eaLnBrk="1" hangingPunct="1">
              <a:lnSpc>
                <a:spcPct val="100000"/>
              </a:lnSpc>
              <a:spcBef>
                <a:spcPct val="10000"/>
              </a:spcBef>
            </a:pPr>
            <a:r>
              <a:rPr lang="en-US" sz="1800" dirty="0" smtClean="0"/>
              <a:t>Stinger </a:t>
            </a:r>
            <a:r>
              <a:rPr lang="en-US" sz="1800" dirty="0" err="1"/>
              <a:t>Ghaffarian</a:t>
            </a:r>
            <a:r>
              <a:rPr lang="en-US" sz="1800" dirty="0"/>
              <a:t> Technologies (</a:t>
            </a:r>
            <a:r>
              <a:rPr lang="en-US" sz="1800" dirty="0" smtClean="0"/>
              <a:t>SGT), Contractor to the USGS EROS</a:t>
            </a:r>
            <a:endParaRPr lang="en-US" altLang="en-US" sz="1800" dirty="0" smtClean="0"/>
          </a:p>
          <a:p>
            <a:pPr eaLnBrk="1" hangingPunct="1">
              <a:lnSpc>
                <a:spcPct val="100000"/>
              </a:lnSpc>
              <a:spcBef>
                <a:spcPct val="10000"/>
              </a:spcBef>
            </a:pPr>
            <a:r>
              <a:rPr lang="en-US" sz="1800" u="sng" dirty="0">
                <a:solidFill>
                  <a:schemeClr val="hlink"/>
                </a:solidFill>
              </a:rPr>
              <a:t>esad.micijevic.ctr@usgs.gov</a:t>
            </a:r>
            <a:r>
              <a:rPr lang="en-US" sz="1800" dirty="0"/>
              <a:t>, +1 (605) 594-2801</a:t>
            </a:r>
            <a:endParaRPr lang="en-US" altLang="en-US" sz="1800" dirty="0" smtClean="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77800"/>
            <a:ext cx="8382000" cy="663575"/>
          </a:xfrm>
        </p:spPr>
        <p:txBody>
          <a:bodyPr/>
          <a:lstStyle/>
          <a:p>
            <a:r>
              <a:rPr lang="en-US" dirty="0" smtClean="0"/>
              <a:t>OLI Relative Gains</a:t>
            </a:r>
            <a:endParaRPr lang="en-US" dirty="0"/>
          </a:p>
        </p:txBody>
      </p:sp>
      <p:sp>
        <p:nvSpPr>
          <p:cNvPr id="3" name="Content Placeholder 2"/>
          <p:cNvSpPr>
            <a:spLocks noGrp="1"/>
          </p:cNvSpPr>
          <p:nvPr>
            <p:ph idx="1"/>
          </p:nvPr>
        </p:nvSpPr>
        <p:spPr/>
        <p:txBody>
          <a:bodyPr>
            <a:normAutofit lnSpcReduction="10000"/>
          </a:bodyPr>
          <a:lstStyle/>
          <a:p>
            <a:r>
              <a:rPr lang="en-US" dirty="0"/>
              <a:t>Striping due to relative gain differences </a:t>
            </a:r>
            <a:r>
              <a:rPr lang="en-US" dirty="0" smtClean="0"/>
              <a:t>is mostly not visible</a:t>
            </a:r>
          </a:p>
          <a:p>
            <a:pPr lvl="1"/>
            <a:r>
              <a:rPr lang="en-US" dirty="0" smtClean="0"/>
              <a:t>Mostly </a:t>
            </a:r>
            <a:r>
              <a:rPr lang="en-US" dirty="0"/>
              <a:t>apparent in </a:t>
            </a:r>
            <a:r>
              <a:rPr lang="en-US" dirty="0" smtClean="0"/>
              <a:t>CA, blue and SWIR bands</a:t>
            </a:r>
          </a:p>
          <a:p>
            <a:r>
              <a:rPr lang="en-US" dirty="0"/>
              <a:t>Relative gains are changing </a:t>
            </a:r>
            <a:r>
              <a:rPr lang="en-US" dirty="0" smtClean="0"/>
              <a:t>slightly</a:t>
            </a:r>
          </a:p>
          <a:p>
            <a:pPr lvl="1"/>
            <a:r>
              <a:rPr lang="en-US" dirty="0" smtClean="0"/>
              <a:t>Monitored using solar diffuser acquisitions, side slither acquisitions and scene statistics</a:t>
            </a:r>
          </a:p>
          <a:p>
            <a:pPr lvl="1"/>
            <a:r>
              <a:rPr lang="en-US" dirty="0"/>
              <a:t>Updated quarterly with the average </a:t>
            </a:r>
            <a:r>
              <a:rPr lang="en-US" dirty="0" smtClean="0"/>
              <a:t>relative gains </a:t>
            </a:r>
            <a:r>
              <a:rPr lang="en-US" dirty="0"/>
              <a:t>from the solar collects from the prior </a:t>
            </a:r>
            <a:r>
              <a:rPr lang="en-US" dirty="0" smtClean="0"/>
              <a:t>quarter</a:t>
            </a:r>
          </a:p>
          <a:p>
            <a:pPr lvl="2"/>
            <a:r>
              <a:rPr lang="en-US" dirty="0"/>
              <a:t>For the reprocessing effort, all CPFs </a:t>
            </a:r>
            <a:r>
              <a:rPr lang="en-US" dirty="0" smtClean="0"/>
              <a:t>planned to </a:t>
            </a:r>
            <a:r>
              <a:rPr lang="en-US" dirty="0"/>
              <a:t>be updated to </a:t>
            </a:r>
            <a:r>
              <a:rPr lang="en-US" dirty="0" smtClean="0"/>
              <a:t>relative gains estimated from data from </a:t>
            </a:r>
            <a:r>
              <a:rPr lang="en-US" dirty="0"/>
              <a:t>each </a:t>
            </a:r>
            <a:r>
              <a:rPr lang="en-US" dirty="0" smtClean="0"/>
              <a:t>quarter itself</a:t>
            </a:r>
          </a:p>
          <a:p>
            <a:pPr lvl="3"/>
            <a:r>
              <a:rPr lang="en-US" dirty="0" smtClean="0"/>
              <a:t>Minimal change in the new Level 1 products, generally &lt; 0.2%</a:t>
            </a:r>
          </a:p>
          <a:p>
            <a:pPr lvl="1"/>
            <a:r>
              <a:rPr lang="en-US" sz="2400" dirty="0"/>
              <a:t>SWIR bands have been least </a:t>
            </a:r>
            <a:r>
              <a:rPr lang="en-US" sz="2400" dirty="0" smtClean="0"/>
              <a:t>stable over short periods (quarters), </a:t>
            </a:r>
            <a:r>
              <a:rPr lang="en-US" sz="2400" dirty="0"/>
              <a:t>though only ~0.1% (3 sigma</a:t>
            </a:r>
            <a:r>
              <a:rPr lang="en-US" sz="2400" dirty="0" smtClean="0"/>
              <a:t>)</a:t>
            </a:r>
          </a:p>
          <a:p>
            <a:pPr lvl="1"/>
            <a:r>
              <a:rPr lang="en-US" sz="2400" dirty="0" smtClean="0"/>
              <a:t>VNIR bands mostly stable after </a:t>
            </a:r>
            <a:r>
              <a:rPr lang="en-US" sz="2400" dirty="0"/>
              <a:t>the first instrument </a:t>
            </a:r>
            <a:r>
              <a:rPr lang="en-US" sz="2400" dirty="0" err="1" smtClean="0"/>
              <a:t>safehold</a:t>
            </a:r>
            <a:r>
              <a:rPr lang="en-US" sz="2400" dirty="0" smtClean="0"/>
              <a:t> in September 2013</a:t>
            </a:r>
            <a:endParaRPr lang="en-US" sz="2400" dirty="0"/>
          </a:p>
          <a:p>
            <a:pPr lvl="1"/>
            <a:endParaRPr lang="en-US" sz="2400" dirty="0"/>
          </a:p>
          <a:p>
            <a:pPr lvl="1"/>
            <a:endParaRPr lang="en-US" dirty="0"/>
          </a:p>
          <a:p>
            <a:pPr lvl="1"/>
            <a:endParaRPr lang="en-US" dirty="0" smtClean="0"/>
          </a:p>
          <a:p>
            <a:endParaRPr lang="en-US" dirty="0"/>
          </a:p>
          <a:p>
            <a:pPr lvl="1"/>
            <a:endParaRPr lang="en-US" dirty="0" smtClean="0"/>
          </a:p>
          <a:p>
            <a:pPr lvl="1"/>
            <a:endParaRPr lang="en-US" dirty="0"/>
          </a:p>
        </p:txBody>
      </p:sp>
    </p:spTree>
    <p:extLst>
      <p:ext uri="{BB962C8B-B14F-4D97-AF65-F5344CB8AC3E}">
        <p14:creationId xmlns:p14="http://schemas.microsoft.com/office/powerpoint/2010/main" val="2777378728"/>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77800"/>
            <a:ext cx="8382000" cy="663575"/>
          </a:xfrm>
        </p:spPr>
        <p:txBody>
          <a:bodyPr>
            <a:noAutofit/>
          </a:bodyPr>
          <a:lstStyle/>
          <a:p>
            <a:r>
              <a:rPr lang="en-US" sz="3200" dirty="0" smtClean="0"/>
              <a:t>Histogram Based Relative Gains:</a:t>
            </a:r>
            <a:br>
              <a:rPr lang="en-US" sz="3200" dirty="0" smtClean="0"/>
            </a:br>
            <a:r>
              <a:rPr lang="en-US" sz="3200" dirty="0" smtClean="0"/>
              <a:t>Identifying </a:t>
            </a:r>
            <a:r>
              <a:rPr lang="en-US" sz="3200" dirty="0"/>
              <a:t>C</a:t>
            </a:r>
            <a:r>
              <a:rPr lang="en-US" sz="3200" dirty="0" smtClean="0"/>
              <a:t>hange in Detector </a:t>
            </a:r>
            <a:r>
              <a:rPr lang="en-US" sz="3200" dirty="0"/>
              <a:t>R</a:t>
            </a:r>
            <a:r>
              <a:rPr lang="en-US" sz="3200" dirty="0" smtClean="0"/>
              <a:t>esponse</a:t>
            </a:r>
            <a:endParaRPr lang="en-US" sz="3200" dirty="0"/>
          </a:p>
        </p:txBody>
      </p:sp>
      <p:sp>
        <p:nvSpPr>
          <p:cNvPr id="3" name="Content Placeholder 2"/>
          <p:cNvSpPr>
            <a:spLocks noGrp="1"/>
          </p:cNvSpPr>
          <p:nvPr>
            <p:ph idx="1"/>
          </p:nvPr>
        </p:nvSpPr>
        <p:spPr/>
        <p:txBody>
          <a:bodyPr>
            <a:normAutofit/>
          </a:bodyPr>
          <a:lstStyle/>
          <a:p>
            <a:r>
              <a:rPr lang="en-US" dirty="0" smtClean="0"/>
              <a:t>400 earth imaging scenes per day were used to estimate daily relative gains</a:t>
            </a:r>
          </a:p>
          <a:p>
            <a:r>
              <a:rPr lang="en-US" dirty="0" smtClean="0"/>
              <a:t>Some detectors (“jumpers”) exhibited sudden change (jumps/drops) in detector response</a:t>
            </a:r>
          </a:p>
          <a:p>
            <a:r>
              <a:rPr lang="en-US" dirty="0"/>
              <a:t>J</a:t>
            </a:r>
            <a:r>
              <a:rPr lang="en-US" dirty="0" smtClean="0"/>
              <a:t>umps/drops incidents were identified when difference in average relative gain over a week before and after the incident date was greater than 0.005</a:t>
            </a:r>
          </a:p>
          <a:p>
            <a:pPr lvl="1"/>
            <a:r>
              <a:rPr lang="en-US" dirty="0" smtClean="0"/>
              <a:t>13 incidents identified for SWIR1 band</a:t>
            </a:r>
          </a:p>
          <a:p>
            <a:pPr lvl="1"/>
            <a:r>
              <a:rPr lang="en-US" dirty="0" smtClean="0"/>
              <a:t>11 incidents identified for SWIR2 band</a:t>
            </a:r>
          </a:p>
          <a:p>
            <a:r>
              <a:rPr lang="en-US" dirty="0" smtClean="0"/>
              <a:t>Time period under investigation: 2/3/2014-10/31/2015</a:t>
            </a:r>
          </a:p>
        </p:txBody>
      </p:sp>
    </p:spTree>
    <p:extLst>
      <p:ext uri="{BB962C8B-B14F-4D97-AF65-F5344CB8AC3E}">
        <p14:creationId xmlns:p14="http://schemas.microsoft.com/office/powerpoint/2010/main" val="547350926"/>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4876800"/>
            <a:ext cx="8382000" cy="1219200"/>
          </a:xfrm>
        </p:spPr>
        <p:txBody>
          <a:bodyPr/>
          <a:lstStyle/>
          <a:p>
            <a:r>
              <a:rPr lang="en-US" dirty="0"/>
              <a:t>T</a:t>
            </a:r>
            <a:r>
              <a:rPr lang="en-US" dirty="0" smtClean="0"/>
              <a:t>he “jumpers” appear in the SWIR bands </a:t>
            </a:r>
          </a:p>
          <a:p>
            <a:r>
              <a:rPr lang="en-US" dirty="0" smtClean="0"/>
              <a:t>The plots indicate that the relative gains of “jumpers” are relatively stable before and after a jump</a:t>
            </a:r>
            <a:endParaRPr lang="en-US" dirty="0"/>
          </a:p>
        </p:txBody>
      </p:sp>
      <p:sp>
        <p:nvSpPr>
          <p:cNvPr id="3" name="Title 2"/>
          <p:cNvSpPr>
            <a:spLocks noGrp="1"/>
          </p:cNvSpPr>
          <p:nvPr>
            <p:ph type="title"/>
          </p:nvPr>
        </p:nvSpPr>
        <p:spPr/>
        <p:txBody>
          <a:bodyPr/>
          <a:lstStyle/>
          <a:p>
            <a:r>
              <a:rPr lang="en-US" dirty="0" smtClean="0"/>
              <a:t>Monitoring “Jumpers” over Time</a:t>
            </a:r>
            <a:endParaRPr lang="en-US" dirty="0"/>
          </a:p>
        </p:txBody>
      </p:sp>
      <p:pic>
        <p:nvPicPr>
          <p:cNvPr id="4"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0" y="1230075"/>
            <a:ext cx="45720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2000" y="1258188"/>
            <a:ext cx="4534516" cy="3400887"/>
          </a:xfrm>
          <a:prstGeom prst="rect">
            <a:avLst/>
          </a:prstGeom>
        </p:spPr>
      </p:pic>
    </p:spTree>
    <p:extLst>
      <p:ext uri="{BB962C8B-B14F-4D97-AF65-F5344CB8AC3E}">
        <p14:creationId xmlns:p14="http://schemas.microsoft.com/office/powerpoint/2010/main" val="1091562439"/>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TIRS Scene Select </a:t>
            </a:r>
            <a:r>
              <a:rPr lang="en-US" dirty="0" smtClean="0"/>
              <a:t>Mechanism (SSM) </a:t>
            </a:r>
            <a:r>
              <a:rPr lang="en-US" dirty="0"/>
              <a:t>Anomaly</a:t>
            </a:r>
          </a:p>
        </p:txBody>
      </p:sp>
      <p:sp>
        <p:nvSpPr>
          <p:cNvPr id="3" name="Content Placeholder 2"/>
          <p:cNvSpPr>
            <a:spLocks noGrp="1"/>
          </p:cNvSpPr>
          <p:nvPr>
            <p:ph idx="1"/>
          </p:nvPr>
        </p:nvSpPr>
        <p:spPr>
          <a:xfrm>
            <a:off x="381000" y="1056511"/>
            <a:ext cx="8382000" cy="1654518"/>
          </a:xfrm>
        </p:spPr>
        <p:txBody>
          <a:bodyPr>
            <a:normAutofit fontScale="85000" lnSpcReduction="20000"/>
          </a:bodyPr>
          <a:lstStyle/>
          <a:p>
            <a:r>
              <a:rPr lang="en-US" dirty="0"/>
              <a:t>In the fall of 2014 </a:t>
            </a:r>
            <a:r>
              <a:rPr lang="en-US" dirty="0" smtClean="0"/>
              <a:t>a large </a:t>
            </a:r>
            <a:r>
              <a:rPr lang="en-US" dirty="0"/>
              <a:t>deviation in the </a:t>
            </a:r>
            <a:r>
              <a:rPr lang="en-US" dirty="0" smtClean="0"/>
              <a:t>encoder Motor </a:t>
            </a:r>
            <a:r>
              <a:rPr lang="en-US" dirty="0"/>
              <a:t>Control Electronics (MCE) current was </a:t>
            </a:r>
            <a:r>
              <a:rPr lang="en-US" dirty="0" smtClean="0"/>
              <a:t>noted</a:t>
            </a:r>
          </a:p>
          <a:p>
            <a:pPr lvl="1"/>
            <a:r>
              <a:rPr lang="en-US" dirty="0" smtClean="0"/>
              <a:t>On December 19, </a:t>
            </a:r>
            <a:r>
              <a:rPr lang="en-US" dirty="0"/>
              <a:t>2014 the </a:t>
            </a:r>
            <a:r>
              <a:rPr lang="en-US" dirty="0" smtClean="0"/>
              <a:t>encoder </a:t>
            </a:r>
            <a:r>
              <a:rPr lang="en-US" dirty="0"/>
              <a:t>was powered </a:t>
            </a:r>
            <a:r>
              <a:rPr lang="en-US" dirty="0" smtClean="0"/>
              <a:t>off after the MCE current reached the critical level</a:t>
            </a:r>
          </a:p>
          <a:p>
            <a:pPr lvl="2"/>
            <a:r>
              <a:rPr lang="en-US" dirty="0" smtClean="0"/>
              <a:t>With the encoder off, no calibration </a:t>
            </a:r>
            <a:r>
              <a:rPr lang="en-US" dirty="0"/>
              <a:t>maneuvers </a:t>
            </a:r>
            <a:r>
              <a:rPr lang="en-US" dirty="0" smtClean="0"/>
              <a:t>were possible, </a:t>
            </a:r>
            <a:r>
              <a:rPr lang="en-US" dirty="0"/>
              <a:t>so the number of calibration data sets was substantially reduced during the anomaly period before the </a:t>
            </a:r>
            <a:r>
              <a:rPr lang="en-US" dirty="0" smtClean="0"/>
              <a:t>switch to B side electronics</a:t>
            </a:r>
            <a:endParaRPr lang="en-US" dirty="0"/>
          </a:p>
        </p:txBody>
      </p:sp>
      <p:grpSp>
        <p:nvGrpSpPr>
          <p:cNvPr id="4" name="Group 3"/>
          <p:cNvGrpSpPr/>
          <p:nvPr/>
        </p:nvGrpSpPr>
        <p:grpSpPr>
          <a:xfrm>
            <a:off x="1014792" y="2497661"/>
            <a:ext cx="7086890" cy="3547540"/>
            <a:chOff x="894522" y="2183341"/>
            <a:chExt cx="7086890" cy="3829271"/>
          </a:xfrm>
        </p:grpSpPr>
        <p:grpSp>
          <p:nvGrpSpPr>
            <p:cNvPr id="12" name="Group 11"/>
            <p:cNvGrpSpPr/>
            <p:nvPr/>
          </p:nvGrpSpPr>
          <p:grpSpPr>
            <a:xfrm>
              <a:off x="894522" y="2183341"/>
              <a:ext cx="7086890" cy="3829271"/>
              <a:chOff x="307975" y="1408042"/>
              <a:chExt cx="8028955" cy="4913446"/>
            </a:xfrm>
          </p:grpSpPr>
          <p:pic>
            <p:nvPicPr>
              <p:cNvPr id="13" name="Picture 12"/>
              <p:cNvPicPr>
                <a:picLocks noChangeAspect="1"/>
              </p:cNvPicPr>
              <p:nvPr/>
            </p:nvPicPr>
            <p:blipFill rotWithShape="1">
              <a:blip r:embed="rId3">
                <a:extLst>
                  <a:ext uri="{28A0092B-C50C-407E-A947-70E740481C1C}">
                    <a14:useLocalDpi xmlns:a14="http://schemas.microsoft.com/office/drawing/2010/main" val="0"/>
                  </a:ext>
                </a:extLst>
              </a:blip>
              <a:srcRect t="3269"/>
              <a:stretch/>
            </p:blipFill>
            <p:spPr>
              <a:xfrm>
                <a:off x="307975" y="1408042"/>
                <a:ext cx="8028955" cy="4913446"/>
              </a:xfrm>
              <a:prstGeom prst="rect">
                <a:avLst/>
              </a:prstGeom>
            </p:spPr>
          </p:pic>
          <p:grpSp>
            <p:nvGrpSpPr>
              <p:cNvPr id="14" name="Group 13"/>
              <p:cNvGrpSpPr/>
              <p:nvPr/>
            </p:nvGrpSpPr>
            <p:grpSpPr>
              <a:xfrm>
                <a:off x="1445680" y="3037597"/>
                <a:ext cx="5912949" cy="2723355"/>
                <a:chOff x="1445680" y="3037597"/>
                <a:chExt cx="5912949" cy="2723355"/>
              </a:xfrm>
            </p:grpSpPr>
            <p:sp>
              <p:nvSpPr>
                <p:cNvPr id="15" name="TextBox 14"/>
                <p:cNvSpPr txBox="1"/>
                <p:nvPr/>
              </p:nvSpPr>
              <p:spPr>
                <a:xfrm>
                  <a:off x="5307647" y="3037597"/>
                  <a:ext cx="2001589" cy="592654"/>
                </a:xfrm>
                <a:prstGeom prst="rect">
                  <a:avLst/>
                </a:prstGeom>
                <a:noFill/>
                <a:ln>
                  <a:solidFill>
                    <a:schemeClr val="tx1"/>
                  </a:solidFill>
                </a:ln>
              </p:spPr>
              <p:txBody>
                <a:bodyPr wrap="none" rtlCol="0">
                  <a:spAutoFit/>
                </a:bodyPr>
                <a:lstStyle/>
                <a:p>
                  <a:r>
                    <a:rPr lang="en-US" sz="1200" dirty="0" smtClean="0"/>
                    <a:t>Magnitude Exponential</a:t>
                  </a:r>
                </a:p>
                <a:p>
                  <a:r>
                    <a:rPr lang="en-US" sz="1200" dirty="0" smtClean="0"/>
                    <a:t>Increase~10/1/2014</a:t>
                  </a:r>
                  <a:endParaRPr lang="en-US" sz="1200" dirty="0"/>
                </a:p>
              </p:txBody>
            </p:sp>
            <p:sp>
              <p:nvSpPr>
                <p:cNvPr id="16" name="TextBox 15"/>
                <p:cNvSpPr txBox="1"/>
                <p:nvPr/>
              </p:nvSpPr>
              <p:spPr>
                <a:xfrm>
                  <a:off x="5658455" y="5168298"/>
                  <a:ext cx="1700174" cy="592654"/>
                </a:xfrm>
                <a:prstGeom prst="rect">
                  <a:avLst/>
                </a:prstGeom>
                <a:noFill/>
                <a:ln>
                  <a:solidFill>
                    <a:schemeClr val="tx1"/>
                  </a:solidFill>
                </a:ln>
              </p:spPr>
              <p:txBody>
                <a:bodyPr wrap="none" rtlCol="0">
                  <a:spAutoFit/>
                </a:bodyPr>
                <a:lstStyle/>
                <a:p>
                  <a:r>
                    <a:rPr lang="en-US" sz="1200" dirty="0" smtClean="0"/>
                    <a:t>Encoder Power Off</a:t>
                  </a:r>
                </a:p>
                <a:p>
                  <a:r>
                    <a:rPr lang="en-US" sz="1200" dirty="0" smtClean="0"/>
                    <a:t>12/19/2014</a:t>
                  </a:r>
                  <a:endParaRPr lang="en-US" sz="1200" dirty="0"/>
                </a:p>
              </p:txBody>
            </p:sp>
            <p:sp>
              <p:nvSpPr>
                <p:cNvPr id="17" name="TextBox 16"/>
                <p:cNvSpPr txBox="1"/>
                <p:nvPr/>
              </p:nvSpPr>
              <p:spPr>
                <a:xfrm>
                  <a:off x="3808605" y="3215393"/>
                  <a:ext cx="1400254" cy="1066778"/>
                </a:xfrm>
                <a:prstGeom prst="rect">
                  <a:avLst/>
                </a:prstGeom>
                <a:noFill/>
                <a:ln>
                  <a:solidFill>
                    <a:schemeClr val="tx1"/>
                  </a:solidFill>
                </a:ln>
              </p:spPr>
              <p:txBody>
                <a:bodyPr wrap="square" rtlCol="0">
                  <a:spAutoFit/>
                </a:bodyPr>
                <a:lstStyle/>
                <a:p>
                  <a:r>
                    <a:rPr lang="en-US" sz="1200" dirty="0" smtClean="0"/>
                    <a:t>Observatory </a:t>
                  </a:r>
                </a:p>
                <a:p>
                  <a:r>
                    <a:rPr lang="en-US" sz="1200" dirty="0" err="1" smtClean="0"/>
                    <a:t>Safehold</a:t>
                  </a:r>
                  <a:endParaRPr lang="en-US" sz="1200" dirty="0" smtClean="0"/>
                </a:p>
                <a:p>
                  <a:r>
                    <a:rPr lang="en-US" sz="1200" dirty="0" smtClean="0"/>
                    <a:t>4/29/2014</a:t>
                  </a:r>
                </a:p>
                <a:p>
                  <a:r>
                    <a:rPr lang="en-US" sz="1200" dirty="0" smtClean="0"/>
                    <a:t>Solar </a:t>
                  </a:r>
                  <a:r>
                    <a:rPr lang="en-US" sz="1200" dirty="0" err="1" smtClean="0"/>
                    <a:t>eqlipse</a:t>
                  </a:r>
                  <a:endParaRPr lang="en-US" sz="1200" dirty="0"/>
                </a:p>
              </p:txBody>
            </p:sp>
            <p:sp>
              <p:nvSpPr>
                <p:cNvPr id="18" name="TextBox 17"/>
                <p:cNvSpPr txBox="1"/>
                <p:nvPr/>
              </p:nvSpPr>
              <p:spPr>
                <a:xfrm>
                  <a:off x="1445680" y="3312908"/>
                  <a:ext cx="1925348" cy="829716"/>
                </a:xfrm>
                <a:prstGeom prst="rect">
                  <a:avLst/>
                </a:prstGeom>
                <a:noFill/>
                <a:ln>
                  <a:solidFill>
                    <a:schemeClr val="tx1"/>
                  </a:solidFill>
                </a:ln>
              </p:spPr>
              <p:txBody>
                <a:bodyPr wrap="square" rtlCol="0">
                  <a:spAutoFit/>
                </a:bodyPr>
                <a:lstStyle/>
                <a:p>
                  <a:r>
                    <a:rPr lang="en-US" sz="1200" dirty="0" smtClean="0"/>
                    <a:t>Observatory </a:t>
                  </a:r>
                  <a:r>
                    <a:rPr lang="en-US" sz="1200" dirty="0" err="1" smtClean="0"/>
                    <a:t>Safehold</a:t>
                  </a:r>
                  <a:endParaRPr lang="en-US" sz="1200" dirty="0" smtClean="0"/>
                </a:p>
                <a:p>
                  <a:r>
                    <a:rPr lang="en-US" sz="1200" dirty="0" smtClean="0"/>
                    <a:t>9/19/2013 attitude control anomaly</a:t>
                  </a:r>
                  <a:endParaRPr lang="en-US" sz="1200" dirty="0"/>
                </a:p>
              </p:txBody>
            </p:sp>
          </p:grpSp>
        </p:grpSp>
        <p:sp>
          <p:nvSpPr>
            <p:cNvPr id="20" name="Oval 19"/>
            <p:cNvSpPr/>
            <p:nvPr/>
          </p:nvSpPr>
          <p:spPr bwMode="auto">
            <a:xfrm>
              <a:off x="1752600" y="2286000"/>
              <a:ext cx="152400" cy="152400"/>
            </a:xfrm>
            <a:prstGeom prst="ellipse">
              <a:avLst/>
            </a:prstGeom>
            <a:solidFill>
              <a:srgbClr val="894780"/>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21" name="Oval 20"/>
            <p:cNvSpPr/>
            <p:nvPr/>
          </p:nvSpPr>
          <p:spPr bwMode="auto">
            <a:xfrm>
              <a:off x="5410200" y="2286000"/>
              <a:ext cx="152400" cy="152400"/>
            </a:xfrm>
            <a:prstGeom prst="ellipse">
              <a:avLst/>
            </a:prstGeom>
            <a:solidFill>
              <a:srgbClr val="5CC48E"/>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22" name="TextBox 21"/>
            <p:cNvSpPr txBox="1"/>
            <p:nvPr/>
          </p:nvSpPr>
          <p:spPr>
            <a:xfrm>
              <a:off x="1905000" y="2244304"/>
              <a:ext cx="1657249" cy="276999"/>
            </a:xfrm>
            <a:prstGeom prst="rect">
              <a:avLst/>
            </a:prstGeom>
            <a:noFill/>
          </p:spPr>
          <p:txBody>
            <a:bodyPr wrap="none" rtlCol="0">
              <a:spAutoFit/>
            </a:bodyPr>
            <a:lstStyle/>
            <a:p>
              <a:r>
                <a:rPr lang="en-US" sz="1200" dirty="0" smtClean="0"/>
                <a:t>Encoder Temperature</a:t>
              </a:r>
              <a:endParaRPr lang="en-US" sz="1200" dirty="0"/>
            </a:p>
          </p:txBody>
        </p:sp>
        <p:sp>
          <p:nvSpPr>
            <p:cNvPr id="23" name="TextBox 22"/>
            <p:cNvSpPr txBox="1"/>
            <p:nvPr/>
          </p:nvSpPr>
          <p:spPr>
            <a:xfrm>
              <a:off x="5581751" y="2244304"/>
              <a:ext cx="1309974" cy="276999"/>
            </a:xfrm>
            <a:prstGeom prst="rect">
              <a:avLst/>
            </a:prstGeom>
            <a:noFill/>
          </p:spPr>
          <p:txBody>
            <a:bodyPr wrap="none" rtlCol="0">
              <a:spAutoFit/>
            </a:bodyPr>
            <a:lstStyle/>
            <a:p>
              <a:r>
                <a:rPr lang="en-US" sz="1200" dirty="0" smtClean="0"/>
                <a:t>Encoder Current</a:t>
              </a:r>
              <a:endParaRPr lang="en-US" sz="1200" dirty="0"/>
            </a:p>
          </p:txBody>
        </p:sp>
      </p:grpSp>
    </p:spTree>
    <p:extLst>
      <p:ext uri="{BB962C8B-B14F-4D97-AF65-F5344CB8AC3E}">
        <p14:creationId xmlns:p14="http://schemas.microsoft.com/office/powerpoint/2010/main" val="1202513725"/>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TIRS </a:t>
            </a:r>
            <a:r>
              <a:rPr lang="en-US" dirty="0" smtClean="0"/>
              <a:t>SSM Anomaly Source and Resolution</a:t>
            </a:r>
            <a:endParaRPr lang="en-US" dirty="0"/>
          </a:p>
        </p:txBody>
      </p:sp>
      <p:sp>
        <p:nvSpPr>
          <p:cNvPr id="3" name="Content Placeholder 2"/>
          <p:cNvSpPr>
            <a:spLocks noGrp="1"/>
          </p:cNvSpPr>
          <p:nvPr>
            <p:ph idx="1"/>
          </p:nvPr>
        </p:nvSpPr>
        <p:spPr>
          <a:xfrm>
            <a:off x="381000" y="3750857"/>
            <a:ext cx="8541327" cy="2336619"/>
          </a:xfrm>
        </p:spPr>
        <p:txBody>
          <a:bodyPr>
            <a:normAutofit fontScale="85000" lnSpcReduction="20000"/>
          </a:bodyPr>
          <a:lstStyle/>
          <a:p>
            <a:r>
              <a:rPr lang="en-US" dirty="0"/>
              <a:t>On March 6, 2015 the Landsat 8 Thermal Infrared Sensor (TIRS) switched from A side to B side electronics to resolve a problem with the A side encoder </a:t>
            </a:r>
            <a:r>
              <a:rPr lang="en-US" dirty="0" smtClean="0"/>
              <a:t>electronics </a:t>
            </a:r>
            <a:r>
              <a:rPr lang="en-US" dirty="0"/>
              <a:t> </a:t>
            </a:r>
          </a:p>
          <a:p>
            <a:r>
              <a:rPr lang="en-US" dirty="0" smtClean="0"/>
              <a:t>After going to side B electronics the encoder current and temperatures were stable until September 2015 </a:t>
            </a:r>
            <a:r>
              <a:rPr lang="en-US" dirty="0"/>
              <a:t>when the side B SSM encoder began to exhibit erratic current draw </a:t>
            </a:r>
            <a:r>
              <a:rPr lang="en-US" dirty="0" smtClean="0"/>
              <a:t>behavior</a:t>
            </a:r>
          </a:p>
          <a:p>
            <a:pPr lvl="1"/>
            <a:r>
              <a:rPr lang="en-US" dirty="0" smtClean="0"/>
              <a:t>Since the beginning of this year TIRS operates </a:t>
            </a:r>
            <a:r>
              <a:rPr lang="en-US" dirty="0"/>
              <a:t>in mode 0 open loop </a:t>
            </a:r>
            <a:r>
              <a:rPr lang="en-US" dirty="0" smtClean="0"/>
              <a:t>control</a:t>
            </a:r>
          </a:p>
          <a:p>
            <a:pPr lvl="1"/>
            <a:r>
              <a:rPr lang="en-US" dirty="0"/>
              <a:t>When operating in mode 0, the encoder is powered off and does not provide SSM position </a:t>
            </a:r>
            <a:r>
              <a:rPr lang="en-US" dirty="0" smtClean="0"/>
              <a:t>measurements</a:t>
            </a:r>
            <a:endParaRPr lang="en-US" dirty="0"/>
          </a:p>
          <a:p>
            <a:endParaRPr lang="en-US" dirty="0"/>
          </a:p>
        </p:txBody>
      </p:sp>
      <p:sp>
        <p:nvSpPr>
          <p:cNvPr id="4" name="Content Placeholder 2"/>
          <p:cNvSpPr txBox="1">
            <a:spLocks/>
          </p:cNvSpPr>
          <p:nvPr/>
        </p:nvSpPr>
        <p:spPr bwMode="auto">
          <a:xfrm>
            <a:off x="385919" y="1096302"/>
            <a:ext cx="4186081" cy="2691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284163" indent="-284163" algn="l" rtl="0" eaLnBrk="0" fontAlgn="base" hangingPunct="0">
              <a:lnSpc>
                <a:spcPct val="85000"/>
              </a:lnSpc>
              <a:spcBef>
                <a:spcPct val="30000"/>
              </a:spcBef>
              <a:spcAft>
                <a:spcPct val="0"/>
              </a:spcAft>
              <a:buClr>
                <a:schemeClr val="tx1"/>
              </a:buClr>
              <a:buSzPct val="75000"/>
              <a:buFont typeface="Wingdings" pitchFamily="2" charset="2"/>
              <a:buChar char="l"/>
              <a:defRPr sz="2400" b="1">
                <a:solidFill>
                  <a:schemeClr val="tx1"/>
                </a:solidFill>
                <a:latin typeface="+mn-lt"/>
                <a:ea typeface="+mn-ea"/>
                <a:cs typeface="+mn-cs"/>
              </a:defRPr>
            </a:lvl1pPr>
            <a:lvl2pPr marL="742950" indent="-285750" algn="l" rtl="0" eaLnBrk="0" fontAlgn="base" hangingPunct="0">
              <a:lnSpc>
                <a:spcPct val="85000"/>
              </a:lnSpc>
              <a:spcBef>
                <a:spcPct val="30000"/>
              </a:spcBef>
              <a:spcAft>
                <a:spcPct val="0"/>
              </a:spcAft>
              <a:buClr>
                <a:srgbClr val="678090"/>
              </a:buClr>
              <a:buSzPct val="70000"/>
              <a:buFont typeface="Wingdings" pitchFamily="2" charset="2"/>
              <a:buChar char="u"/>
              <a:defRPr sz="2200">
                <a:solidFill>
                  <a:schemeClr val="tx1"/>
                </a:solidFill>
                <a:latin typeface="+mn-lt"/>
              </a:defRPr>
            </a:lvl2pPr>
            <a:lvl3pPr marL="1143000" indent="-228600" algn="l" rtl="0" eaLnBrk="0" fontAlgn="base" hangingPunct="0">
              <a:lnSpc>
                <a:spcPct val="85000"/>
              </a:lnSpc>
              <a:spcBef>
                <a:spcPct val="30000"/>
              </a:spcBef>
              <a:spcAft>
                <a:spcPct val="0"/>
              </a:spcAft>
              <a:buClr>
                <a:schemeClr val="tx1"/>
              </a:buClr>
              <a:buSzPct val="70000"/>
              <a:buFont typeface="Wingdings" pitchFamily="2" charset="2"/>
              <a:buChar char="l"/>
              <a:defRPr sz="2000">
                <a:solidFill>
                  <a:schemeClr val="tx1"/>
                </a:solidFill>
                <a:latin typeface="+mn-lt"/>
              </a:defRPr>
            </a:lvl3pPr>
            <a:lvl4pPr marL="1600200" indent="-228600" algn="l" rtl="0" eaLnBrk="0" fontAlgn="base" hangingPunct="0">
              <a:lnSpc>
                <a:spcPct val="85000"/>
              </a:lnSpc>
              <a:spcBef>
                <a:spcPct val="30000"/>
              </a:spcBef>
              <a:spcAft>
                <a:spcPct val="0"/>
              </a:spcAft>
              <a:buClr>
                <a:srgbClr val="678090"/>
              </a:buClr>
              <a:buSzPct val="70000"/>
              <a:buFont typeface="Wingdings" pitchFamily="2" charset="2"/>
              <a:buChar char="u"/>
              <a:defRPr>
                <a:solidFill>
                  <a:schemeClr val="tx1"/>
                </a:solidFill>
                <a:latin typeface="+mn-lt"/>
              </a:defRPr>
            </a:lvl4pPr>
            <a:lvl5pPr marL="2057400" indent="-228600" algn="l" rtl="0" eaLnBrk="0" fontAlgn="base" hangingPunct="0">
              <a:lnSpc>
                <a:spcPct val="85000"/>
              </a:lnSpc>
              <a:spcBef>
                <a:spcPct val="30000"/>
              </a:spcBef>
              <a:spcAft>
                <a:spcPct val="0"/>
              </a:spcAft>
              <a:buClr>
                <a:schemeClr val="tx1"/>
              </a:buClr>
              <a:buSzPct val="85000"/>
              <a:buFont typeface="Wingdings" pitchFamily="2" charset="2"/>
              <a:buChar char="l"/>
              <a:defRPr sz="1600">
                <a:solidFill>
                  <a:schemeClr val="tx1"/>
                </a:solidFill>
                <a:latin typeface="+mn-lt"/>
              </a:defRPr>
            </a:lvl5pPr>
            <a:lvl6pPr marL="2514600" indent="-228600" algn="l" rtl="0" fontAlgn="base">
              <a:lnSpc>
                <a:spcPct val="85000"/>
              </a:lnSpc>
              <a:spcBef>
                <a:spcPct val="30000"/>
              </a:spcBef>
              <a:spcAft>
                <a:spcPct val="0"/>
              </a:spcAft>
              <a:buClr>
                <a:schemeClr val="tx1"/>
              </a:buClr>
              <a:buSzPct val="85000"/>
              <a:buFont typeface="Wingdings" pitchFamily="2" charset="2"/>
              <a:buChar char="l"/>
              <a:defRPr sz="1600">
                <a:solidFill>
                  <a:schemeClr val="tx1"/>
                </a:solidFill>
                <a:latin typeface="+mn-lt"/>
              </a:defRPr>
            </a:lvl6pPr>
            <a:lvl7pPr marL="2971800" indent="-228600" algn="l" rtl="0" fontAlgn="base">
              <a:lnSpc>
                <a:spcPct val="85000"/>
              </a:lnSpc>
              <a:spcBef>
                <a:spcPct val="30000"/>
              </a:spcBef>
              <a:spcAft>
                <a:spcPct val="0"/>
              </a:spcAft>
              <a:buClr>
                <a:schemeClr val="tx1"/>
              </a:buClr>
              <a:buSzPct val="85000"/>
              <a:buFont typeface="Wingdings" pitchFamily="2" charset="2"/>
              <a:buChar char="l"/>
              <a:defRPr sz="1600">
                <a:solidFill>
                  <a:schemeClr val="tx1"/>
                </a:solidFill>
                <a:latin typeface="+mn-lt"/>
              </a:defRPr>
            </a:lvl7pPr>
            <a:lvl8pPr marL="3429000" indent="-228600" algn="l" rtl="0" fontAlgn="base">
              <a:lnSpc>
                <a:spcPct val="85000"/>
              </a:lnSpc>
              <a:spcBef>
                <a:spcPct val="30000"/>
              </a:spcBef>
              <a:spcAft>
                <a:spcPct val="0"/>
              </a:spcAft>
              <a:buClr>
                <a:schemeClr val="tx1"/>
              </a:buClr>
              <a:buSzPct val="85000"/>
              <a:buFont typeface="Wingdings" pitchFamily="2" charset="2"/>
              <a:buChar char="l"/>
              <a:defRPr sz="1600">
                <a:solidFill>
                  <a:schemeClr val="tx1"/>
                </a:solidFill>
                <a:latin typeface="+mn-lt"/>
              </a:defRPr>
            </a:lvl8pPr>
            <a:lvl9pPr marL="3886200" indent="-228600" algn="l" rtl="0" fontAlgn="base">
              <a:lnSpc>
                <a:spcPct val="85000"/>
              </a:lnSpc>
              <a:spcBef>
                <a:spcPct val="30000"/>
              </a:spcBef>
              <a:spcAft>
                <a:spcPct val="0"/>
              </a:spcAft>
              <a:buClr>
                <a:schemeClr val="tx1"/>
              </a:buClr>
              <a:buSzPct val="85000"/>
              <a:buFont typeface="Wingdings" pitchFamily="2" charset="2"/>
              <a:buChar char="l"/>
              <a:defRPr sz="1600">
                <a:solidFill>
                  <a:schemeClr val="tx1"/>
                </a:solidFill>
                <a:latin typeface="+mn-lt"/>
              </a:defRPr>
            </a:lvl9pPr>
          </a:lstStyle>
          <a:p>
            <a:r>
              <a:rPr lang="en-US" sz="1900" dirty="0"/>
              <a:t>Conductive Anodic Filament (CAF) is the </a:t>
            </a:r>
            <a:r>
              <a:rPr lang="en-US" sz="1900" dirty="0" smtClean="0"/>
              <a:t>probable cause</a:t>
            </a:r>
            <a:endParaRPr lang="en-US" sz="1900" dirty="0"/>
          </a:p>
          <a:p>
            <a:r>
              <a:rPr lang="en-US" sz="1900" dirty="0"/>
              <a:t>Conductive filament forms in the laminate dielectric material between two adjacent conductors or plated through under an electrical </a:t>
            </a:r>
            <a:r>
              <a:rPr lang="en-US" sz="1900" dirty="0" smtClean="0"/>
              <a:t>bias</a:t>
            </a:r>
          </a:p>
          <a:p>
            <a:r>
              <a:rPr lang="en-US" sz="1900" dirty="0"/>
              <a:t>The CAF partially heals when </a:t>
            </a:r>
            <a:r>
              <a:rPr lang="en-US" sz="1900" dirty="0" smtClean="0"/>
              <a:t>powered down</a:t>
            </a:r>
            <a:endParaRPr lang="en-US" sz="19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0600" y="841375"/>
            <a:ext cx="3810817" cy="2858113"/>
          </a:xfrm>
          <a:prstGeom prst="rect">
            <a:avLst/>
          </a:prstGeom>
        </p:spPr>
      </p:pic>
      <p:sp>
        <p:nvSpPr>
          <p:cNvPr id="6" name="TextBox 5"/>
          <p:cNvSpPr txBox="1"/>
          <p:nvPr/>
        </p:nvSpPr>
        <p:spPr>
          <a:xfrm>
            <a:off x="4800600" y="2362200"/>
            <a:ext cx="1454244" cy="369332"/>
          </a:xfrm>
          <a:prstGeom prst="rect">
            <a:avLst/>
          </a:prstGeom>
          <a:solidFill>
            <a:schemeClr val="tx1"/>
          </a:solidFill>
        </p:spPr>
        <p:txBody>
          <a:bodyPr wrap="none" rtlCol="0">
            <a:spAutoFit/>
          </a:bodyPr>
          <a:lstStyle/>
          <a:p>
            <a:r>
              <a:rPr lang="en-US" dirty="0" smtClean="0">
                <a:solidFill>
                  <a:schemeClr val="bg1"/>
                </a:solidFill>
              </a:rPr>
              <a:t>CAF Growth</a:t>
            </a:r>
            <a:endParaRPr lang="en-US" dirty="0">
              <a:solidFill>
                <a:schemeClr val="bg1"/>
              </a:solidFill>
            </a:endParaRPr>
          </a:p>
        </p:txBody>
      </p:sp>
      <p:sp>
        <p:nvSpPr>
          <p:cNvPr id="7" name="TextBox 6"/>
          <p:cNvSpPr txBox="1"/>
          <p:nvPr/>
        </p:nvSpPr>
        <p:spPr>
          <a:xfrm>
            <a:off x="4827242" y="2819400"/>
            <a:ext cx="1200521" cy="461665"/>
          </a:xfrm>
          <a:prstGeom prst="rect">
            <a:avLst/>
          </a:prstGeom>
          <a:solidFill>
            <a:schemeClr val="tx1"/>
          </a:solidFill>
        </p:spPr>
        <p:txBody>
          <a:bodyPr wrap="none" rtlCol="0">
            <a:spAutoFit/>
          </a:bodyPr>
          <a:lstStyle/>
          <a:p>
            <a:r>
              <a:rPr lang="en-US" sz="1200" dirty="0" smtClean="0">
                <a:solidFill>
                  <a:schemeClr val="bg1"/>
                </a:solidFill>
              </a:rPr>
              <a:t>Example by</a:t>
            </a:r>
          </a:p>
          <a:p>
            <a:r>
              <a:rPr lang="en-US" sz="1200" dirty="0" smtClean="0">
                <a:solidFill>
                  <a:schemeClr val="bg1"/>
                </a:solidFill>
              </a:rPr>
              <a:t>NTS </a:t>
            </a:r>
            <a:r>
              <a:rPr lang="en-US" sz="1200" dirty="0" err="1" smtClean="0">
                <a:solidFill>
                  <a:schemeClr val="bg1"/>
                </a:solidFill>
              </a:rPr>
              <a:t>Tracelabs</a:t>
            </a:r>
            <a:endParaRPr lang="en-US" sz="1200" dirty="0">
              <a:solidFill>
                <a:schemeClr val="bg1"/>
              </a:solidFill>
            </a:endParaRPr>
          </a:p>
        </p:txBody>
      </p:sp>
    </p:spTree>
    <p:extLst>
      <p:ext uri="{BB962C8B-B14F-4D97-AF65-F5344CB8AC3E}">
        <p14:creationId xmlns:p14="http://schemas.microsoft.com/office/powerpoint/2010/main" val="1281157401"/>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TIRS Scene Select Mechanism Status</a:t>
            </a:r>
            <a:endParaRPr lang="en-US" dirty="0"/>
          </a:p>
        </p:txBody>
      </p:sp>
      <p:sp>
        <p:nvSpPr>
          <p:cNvPr id="3" name="Content Placeholder 2"/>
          <p:cNvSpPr>
            <a:spLocks noGrp="1"/>
          </p:cNvSpPr>
          <p:nvPr>
            <p:ph idx="1"/>
          </p:nvPr>
        </p:nvSpPr>
        <p:spPr>
          <a:xfrm>
            <a:off x="381000" y="1024250"/>
            <a:ext cx="8382000" cy="4953000"/>
          </a:xfrm>
        </p:spPr>
        <p:txBody>
          <a:bodyPr/>
          <a:lstStyle/>
          <a:p>
            <a:r>
              <a:rPr lang="en-US" dirty="0" smtClean="0"/>
              <a:t>The TIRS SSM is now being operated in a manner designed to extend its operational life</a:t>
            </a:r>
          </a:p>
          <a:p>
            <a:pPr lvl="1"/>
            <a:r>
              <a:rPr lang="en-US" dirty="0" smtClean="0"/>
              <a:t>Open loop (mode 0) control is used for most Earth imaging</a:t>
            </a:r>
          </a:p>
          <a:p>
            <a:pPr lvl="1"/>
            <a:r>
              <a:rPr lang="en-US" dirty="0" smtClean="0"/>
              <a:t>Closed loop (mode 4) control is only used for periodic radiometric calibration operations</a:t>
            </a:r>
          </a:p>
          <a:p>
            <a:r>
              <a:rPr lang="en-US" dirty="0" smtClean="0"/>
              <a:t>Calibration operations are nominally conducted every 14 days, linked to the lunar calibration cycle</a:t>
            </a:r>
          </a:p>
          <a:p>
            <a:pPr lvl="1"/>
            <a:r>
              <a:rPr lang="en-US" dirty="0" smtClean="0"/>
              <a:t>The SSM position encoder is turned off (to extend its life) once the calibration is completed and the SSM has been returned to mode 0 operation</a:t>
            </a:r>
            <a:endParaRPr lang="en-US" dirty="0"/>
          </a:p>
          <a:p>
            <a:r>
              <a:rPr lang="en-US" dirty="0" smtClean="0"/>
              <a:t>Real-time SSM position telemetry is not available once the encoder is turned off </a:t>
            </a:r>
          </a:p>
          <a:p>
            <a:pPr lvl="1"/>
            <a:r>
              <a:rPr lang="en-US" dirty="0" smtClean="0"/>
              <a:t>SSM position is estimated off-line and provided to ground processing as a table of estimated SSM angles vs. time</a:t>
            </a:r>
          </a:p>
        </p:txBody>
      </p:sp>
    </p:spTree>
    <p:extLst>
      <p:ext uri="{BB962C8B-B14F-4D97-AF65-F5344CB8AC3E}">
        <p14:creationId xmlns:p14="http://schemas.microsoft.com/office/powerpoint/2010/main" val="847477421"/>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TIRS SSM Position Variation</a:t>
            </a:r>
            <a:endParaRPr lang="en-US" dirty="0"/>
          </a:p>
        </p:txBody>
      </p:sp>
      <p:sp>
        <p:nvSpPr>
          <p:cNvPr id="3" name="Content Placeholder 2"/>
          <p:cNvSpPr>
            <a:spLocks noGrp="1"/>
          </p:cNvSpPr>
          <p:nvPr>
            <p:ph idx="1"/>
          </p:nvPr>
        </p:nvSpPr>
        <p:spPr>
          <a:xfrm>
            <a:off x="381000" y="1024250"/>
            <a:ext cx="8382000" cy="4953000"/>
          </a:xfrm>
        </p:spPr>
        <p:txBody>
          <a:bodyPr/>
          <a:lstStyle/>
          <a:p>
            <a:r>
              <a:rPr lang="en-US" dirty="0" smtClean="0"/>
              <a:t>Each calibration event resets the SSM position model</a:t>
            </a:r>
          </a:p>
          <a:p>
            <a:pPr lvl="1"/>
            <a:r>
              <a:rPr lang="en-US" dirty="0" smtClean="0"/>
              <a:t>Initial rapid motion is measured by leaving the encoder on for approximately 1 orbit following mode 0 transition</a:t>
            </a:r>
          </a:p>
        </p:txBody>
      </p:sp>
      <p:sp>
        <p:nvSpPr>
          <p:cNvPr id="5" name="Content Placeholder 2"/>
          <p:cNvSpPr txBox="1">
            <a:spLocks/>
          </p:cNvSpPr>
          <p:nvPr/>
        </p:nvSpPr>
        <p:spPr bwMode="auto">
          <a:xfrm>
            <a:off x="379401" y="1658482"/>
            <a:ext cx="3134507" cy="4277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84163" indent="-284163" algn="l" rtl="0" eaLnBrk="0" fontAlgn="base" hangingPunct="0">
              <a:lnSpc>
                <a:spcPct val="85000"/>
              </a:lnSpc>
              <a:spcBef>
                <a:spcPct val="30000"/>
              </a:spcBef>
              <a:spcAft>
                <a:spcPct val="0"/>
              </a:spcAft>
              <a:buClr>
                <a:schemeClr val="tx1"/>
              </a:buClr>
              <a:buSzPct val="75000"/>
              <a:buFont typeface="Wingdings" pitchFamily="2" charset="2"/>
              <a:buChar char="l"/>
              <a:defRPr sz="2400" b="1">
                <a:solidFill>
                  <a:schemeClr val="tx1"/>
                </a:solidFill>
                <a:latin typeface="+mn-lt"/>
                <a:ea typeface="+mn-ea"/>
                <a:cs typeface="+mn-cs"/>
              </a:defRPr>
            </a:lvl1pPr>
            <a:lvl2pPr marL="742950" indent="-285750" algn="l" rtl="0" eaLnBrk="0" fontAlgn="base" hangingPunct="0">
              <a:lnSpc>
                <a:spcPct val="85000"/>
              </a:lnSpc>
              <a:spcBef>
                <a:spcPct val="30000"/>
              </a:spcBef>
              <a:spcAft>
                <a:spcPct val="0"/>
              </a:spcAft>
              <a:buClr>
                <a:srgbClr val="678090"/>
              </a:buClr>
              <a:buSzPct val="70000"/>
              <a:buFont typeface="Wingdings" pitchFamily="2" charset="2"/>
              <a:buChar char="u"/>
              <a:defRPr sz="2200">
                <a:solidFill>
                  <a:schemeClr val="tx1"/>
                </a:solidFill>
                <a:latin typeface="+mn-lt"/>
              </a:defRPr>
            </a:lvl2pPr>
            <a:lvl3pPr marL="1143000" indent="-228600" algn="l" rtl="0" eaLnBrk="0" fontAlgn="base" hangingPunct="0">
              <a:lnSpc>
                <a:spcPct val="85000"/>
              </a:lnSpc>
              <a:spcBef>
                <a:spcPct val="30000"/>
              </a:spcBef>
              <a:spcAft>
                <a:spcPct val="0"/>
              </a:spcAft>
              <a:buClr>
                <a:schemeClr val="tx1"/>
              </a:buClr>
              <a:buSzPct val="70000"/>
              <a:buFont typeface="Wingdings" pitchFamily="2" charset="2"/>
              <a:buChar char="l"/>
              <a:defRPr sz="2000">
                <a:solidFill>
                  <a:schemeClr val="tx1"/>
                </a:solidFill>
                <a:latin typeface="+mn-lt"/>
              </a:defRPr>
            </a:lvl3pPr>
            <a:lvl4pPr marL="1600200" indent="-228600" algn="l" rtl="0" eaLnBrk="0" fontAlgn="base" hangingPunct="0">
              <a:lnSpc>
                <a:spcPct val="85000"/>
              </a:lnSpc>
              <a:spcBef>
                <a:spcPct val="30000"/>
              </a:spcBef>
              <a:spcAft>
                <a:spcPct val="0"/>
              </a:spcAft>
              <a:buClr>
                <a:srgbClr val="678090"/>
              </a:buClr>
              <a:buSzPct val="70000"/>
              <a:buFont typeface="Wingdings" pitchFamily="2" charset="2"/>
              <a:buChar char="u"/>
              <a:defRPr>
                <a:solidFill>
                  <a:schemeClr val="tx1"/>
                </a:solidFill>
                <a:latin typeface="+mn-lt"/>
              </a:defRPr>
            </a:lvl4pPr>
            <a:lvl5pPr marL="2057400" indent="-228600" algn="l" rtl="0" eaLnBrk="0" fontAlgn="base" hangingPunct="0">
              <a:lnSpc>
                <a:spcPct val="85000"/>
              </a:lnSpc>
              <a:spcBef>
                <a:spcPct val="30000"/>
              </a:spcBef>
              <a:spcAft>
                <a:spcPct val="0"/>
              </a:spcAft>
              <a:buClr>
                <a:schemeClr val="tx1"/>
              </a:buClr>
              <a:buSzPct val="85000"/>
              <a:buFont typeface="Wingdings" pitchFamily="2" charset="2"/>
              <a:buChar char="l"/>
              <a:defRPr sz="1600">
                <a:solidFill>
                  <a:schemeClr val="tx1"/>
                </a:solidFill>
                <a:latin typeface="+mn-lt"/>
              </a:defRPr>
            </a:lvl5pPr>
            <a:lvl6pPr marL="2514600" indent="-228600" algn="l" rtl="0" fontAlgn="base">
              <a:lnSpc>
                <a:spcPct val="85000"/>
              </a:lnSpc>
              <a:spcBef>
                <a:spcPct val="30000"/>
              </a:spcBef>
              <a:spcAft>
                <a:spcPct val="0"/>
              </a:spcAft>
              <a:buClr>
                <a:schemeClr val="tx1"/>
              </a:buClr>
              <a:buSzPct val="85000"/>
              <a:buFont typeface="Wingdings" pitchFamily="2" charset="2"/>
              <a:buChar char="l"/>
              <a:defRPr sz="1600">
                <a:solidFill>
                  <a:schemeClr val="tx1"/>
                </a:solidFill>
                <a:latin typeface="+mn-lt"/>
              </a:defRPr>
            </a:lvl6pPr>
            <a:lvl7pPr marL="2971800" indent="-228600" algn="l" rtl="0" fontAlgn="base">
              <a:lnSpc>
                <a:spcPct val="85000"/>
              </a:lnSpc>
              <a:spcBef>
                <a:spcPct val="30000"/>
              </a:spcBef>
              <a:spcAft>
                <a:spcPct val="0"/>
              </a:spcAft>
              <a:buClr>
                <a:schemeClr val="tx1"/>
              </a:buClr>
              <a:buSzPct val="85000"/>
              <a:buFont typeface="Wingdings" pitchFamily="2" charset="2"/>
              <a:buChar char="l"/>
              <a:defRPr sz="1600">
                <a:solidFill>
                  <a:schemeClr val="tx1"/>
                </a:solidFill>
                <a:latin typeface="+mn-lt"/>
              </a:defRPr>
            </a:lvl7pPr>
            <a:lvl8pPr marL="3429000" indent="-228600" algn="l" rtl="0" fontAlgn="base">
              <a:lnSpc>
                <a:spcPct val="85000"/>
              </a:lnSpc>
              <a:spcBef>
                <a:spcPct val="30000"/>
              </a:spcBef>
              <a:spcAft>
                <a:spcPct val="0"/>
              </a:spcAft>
              <a:buClr>
                <a:schemeClr val="tx1"/>
              </a:buClr>
              <a:buSzPct val="85000"/>
              <a:buFont typeface="Wingdings" pitchFamily="2" charset="2"/>
              <a:buChar char="l"/>
              <a:defRPr sz="1600">
                <a:solidFill>
                  <a:schemeClr val="tx1"/>
                </a:solidFill>
                <a:latin typeface="+mn-lt"/>
              </a:defRPr>
            </a:lvl8pPr>
            <a:lvl9pPr marL="3886200" indent="-228600" algn="l" rtl="0" fontAlgn="base">
              <a:lnSpc>
                <a:spcPct val="85000"/>
              </a:lnSpc>
              <a:spcBef>
                <a:spcPct val="30000"/>
              </a:spcBef>
              <a:spcAft>
                <a:spcPct val="0"/>
              </a:spcAft>
              <a:buClr>
                <a:schemeClr val="tx1"/>
              </a:buClr>
              <a:buSzPct val="85000"/>
              <a:buFont typeface="Wingdings" pitchFamily="2" charset="2"/>
              <a:buChar char="l"/>
              <a:defRPr sz="1600">
                <a:solidFill>
                  <a:schemeClr val="tx1"/>
                </a:solidFill>
                <a:latin typeface="+mn-lt"/>
              </a:defRPr>
            </a:lvl9pPr>
          </a:lstStyle>
          <a:p>
            <a:pPr marL="0" indent="0">
              <a:lnSpc>
                <a:spcPct val="100000"/>
              </a:lnSpc>
              <a:spcBef>
                <a:spcPts val="0"/>
              </a:spcBef>
              <a:buNone/>
            </a:pPr>
            <a:endParaRPr lang="en-US" kern="0" dirty="0" smtClean="0"/>
          </a:p>
          <a:p>
            <a:pPr>
              <a:lnSpc>
                <a:spcPct val="100000"/>
              </a:lnSpc>
              <a:spcBef>
                <a:spcPts val="0"/>
              </a:spcBef>
            </a:pPr>
            <a:r>
              <a:rPr lang="en-US" kern="0" dirty="0" smtClean="0"/>
              <a:t>Long term motion is monitored using image measurements from geometric calibration scenes</a:t>
            </a:r>
          </a:p>
          <a:p>
            <a:pPr lvl="1">
              <a:lnSpc>
                <a:spcPct val="100000"/>
              </a:lnSpc>
              <a:spcBef>
                <a:spcPts val="0"/>
              </a:spcBef>
            </a:pPr>
            <a:r>
              <a:rPr lang="en-US" kern="0" dirty="0" smtClean="0"/>
              <a:t>A model of SSM position is fitted to the encoder and scene data</a:t>
            </a:r>
          </a:p>
        </p:txBody>
      </p:sp>
      <p:grpSp>
        <p:nvGrpSpPr>
          <p:cNvPr id="38" name="Group 37"/>
          <p:cNvGrpSpPr/>
          <p:nvPr/>
        </p:nvGrpSpPr>
        <p:grpSpPr>
          <a:xfrm>
            <a:off x="2302625" y="2194560"/>
            <a:ext cx="6669725" cy="4299353"/>
            <a:chOff x="2302625" y="2194560"/>
            <a:chExt cx="6669725" cy="4299353"/>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882" t="1139" r="1714" b="3470"/>
            <a:stretch/>
          </p:blipFill>
          <p:spPr>
            <a:xfrm>
              <a:off x="3657600" y="2194560"/>
              <a:ext cx="5120640" cy="3657600"/>
            </a:xfrm>
            <a:prstGeom prst="rect">
              <a:avLst/>
            </a:prstGeom>
          </p:spPr>
        </p:pic>
        <p:sp>
          <p:nvSpPr>
            <p:cNvPr id="6" name="TextBox 5"/>
            <p:cNvSpPr txBox="1"/>
            <p:nvPr/>
          </p:nvSpPr>
          <p:spPr>
            <a:xfrm>
              <a:off x="2302625" y="6124581"/>
              <a:ext cx="3672800" cy="369332"/>
            </a:xfrm>
            <a:prstGeom prst="rect">
              <a:avLst/>
            </a:prstGeom>
            <a:solidFill>
              <a:schemeClr val="bg1"/>
            </a:solidFill>
          </p:spPr>
          <p:txBody>
            <a:bodyPr wrap="none" rtlCol="0">
              <a:spAutoFit/>
            </a:bodyPr>
            <a:lstStyle/>
            <a:p>
              <a:r>
                <a:rPr lang="en-US" dirty="0" smtClean="0"/>
                <a:t>Radiometric calibration operations</a:t>
              </a:r>
              <a:endParaRPr lang="en-US" dirty="0"/>
            </a:p>
          </p:txBody>
        </p:sp>
        <p:cxnSp>
          <p:nvCxnSpPr>
            <p:cNvPr id="8" name="Straight Arrow Connector 7"/>
            <p:cNvCxnSpPr>
              <a:stCxn id="6" idx="0"/>
            </p:cNvCxnSpPr>
            <p:nvPr/>
          </p:nvCxnSpPr>
          <p:spPr>
            <a:xfrm flipV="1">
              <a:off x="4139025" y="5474525"/>
              <a:ext cx="492352" cy="650056"/>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4137050" y="5472550"/>
              <a:ext cx="1088093" cy="650056"/>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6" idx="0"/>
            </p:cNvCxnSpPr>
            <p:nvPr/>
          </p:nvCxnSpPr>
          <p:spPr>
            <a:xfrm flipV="1">
              <a:off x="4139025" y="5472550"/>
              <a:ext cx="3841193" cy="652031"/>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4150875" y="5472550"/>
              <a:ext cx="1647489" cy="652032"/>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4152850" y="5472550"/>
              <a:ext cx="2176698" cy="652032"/>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V="1">
              <a:off x="4154825" y="5472550"/>
              <a:ext cx="2756614" cy="652032"/>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6" idx="0"/>
            </p:cNvCxnSpPr>
            <p:nvPr/>
          </p:nvCxnSpPr>
          <p:spPr>
            <a:xfrm flipV="1">
              <a:off x="4139025" y="5472550"/>
              <a:ext cx="3318679" cy="652031"/>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8597733" y="2707608"/>
              <a:ext cx="0" cy="1482442"/>
            </a:xfrm>
            <a:prstGeom prst="straightConnector1">
              <a:avLst/>
            </a:prstGeom>
            <a:ln w="254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8146483" y="4168258"/>
              <a:ext cx="825867" cy="369332"/>
            </a:xfrm>
            <a:prstGeom prst="rect">
              <a:avLst/>
            </a:prstGeom>
            <a:noFill/>
          </p:spPr>
          <p:txBody>
            <a:bodyPr wrap="none" rtlCol="0">
              <a:spAutoFit/>
            </a:bodyPr>
            <a:lstStyle/>
            <a:p>
              <a:r>
                <a:rPr lang="en-US" dirty="0" smtClean="0">
                  <a:solidFill>
                    <a:srgbClr val="FF0000"/>
                  </a:solidFill>
                </a:rPr>
                <a:t>500 m</a:t>
              </a:r>
              <a:endParaRPr lang="en-US" dirty="0">
                <a:solidFill>
                  <a:srgbClr val="FF0000"/>
                </a:solidFill>
              </a:endParaRPr>
            </a:p>
          </p:txBody>
        </p:sp>
        <p:sp>
          <p:nvSpPr>
            <p:cNvPr id="37" name="TextBox 36"/>
            <p:cNvSpPr txBox="1"/>
            <p:nvPr/>
          </p:nvSpPr>
          <p:spPr>
            <a:xfrm>
              <a:off x="4402525" y="2512606"/>
              <a:ext cx="3236784" cy="369332"/>
            </a:xfrm>
            <a:prstGeom prst="rect">
              <a:avLst/>
            </a:prstGeom>
            <a:noFill/>
          </p:spPr>
          <p:txBody>
            <a:bodyPr wrap="none" rtlCol="0">
              <a:spAutoFit/>
            </a:bodyPr>
            <a:lstStyle/>
            <a:p>
              <a:r>
                <a:rPr lang="en-US" dirty="0" smtClean="0"/>
                <a:t>Note event-to-event variability</a:t>
              </a:r>
              <a:endParaRPr lang="en-US" dirty="0"/>
            </a:p>
          </p:txBody>
        </p:sp>
      </p:grpSp>
    </p:spTree>
    <p:extLst>
      <p:ext uri="{BB962C8B-B14F-4D97-AF65-F5344CB8AC3E}">
        <p14:creationId xmlns:p14="http://schemas.microsoft.com/office/powerpoint/2010/main" val="913087330"/>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Operational Impact of TIRS Switch to Mode 0</a:t>
            </a:r>
            <a:endParaRPr lang="en-US" dirty="0"/>
          </a:p>
        </p:txBody>
      </p:sp>
      <p:sp>
        <p:nvSpPr>
          <p:cNvPr id="3" name="Content Placeholder 2"/>
          <p:cNvSpPr>
            <a:spLocks noGrp="1"/>
          </p:cNvSpPr>
          <p:nvPr>
            <p:ph idx="1"/>
          </p:nvPr>
        </p:nvSpPr>
        <p:spPr/>
        <p:txBody>
          <a:bodyPr/>
          <a:lstStyle/>
          <a:p>
            <a:r>
              <a:rPr lang="en-US" dirty="0" smtClean="0"/>
              <a:t>To generate Bias Parameter Files (BPFs), DPAS (Ingest) uses TIRS Deep Space (DS) collects</a:t>
            </a:r>
          </a:p>
          <a:p>
            <a:r>
              <a:rPr lang="en-US" dirty="0" smtClean="0"/>
              <a:t>In nominal operational mode, Mode 4, the DS collects are acquired twice per orbit and a new BPF is generated for every orbit</a:t>
            </a:r>
          </a:p>
          <a:p>
            <a:r>
              <a:rPr lang="en-US" dirty="0" smtClean="0"/>
              <a:t>In Mode 0, the DS collects are acquired every two weeks, thus the generated BPFs have to be used in processing of Earth images for periods of two weeks</a:t>
            </a:r>
          </a:p>
          <a:p>
            <a:pPr lvl="1"/>
            <a:r>
              <a:rPr lang="en-US" dirty="0" smtClean="0"/>
              <a:t>Impact on radiometric accuracy is minimal, about an order of magnitude smaller than the impact due to stray light</a:t>
            </a:r>
          </a:p>
          <a:p>
            <a:pPr lvl="1"/>
            <a:endParaRPr lang="en-US" dirty="0"/>
          </a:p>
        </p:txBody>
      </p:sp>
    </p:spTree>
    <p:extLst>
      <p:ext uri="{BB962C8B-B14F-4D97-AF65-F5344CB8AC3E}">
        <p14:creationId xmlns:p14="http://schemas.microsoft.com/office/powerpoint/2010/main" val="1600898111"/>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Noise: TIRS NE</a:t>
            </a:r>
            <a:r>
              <a:rPr lang="el-GR" dirty="0" smtClean="0"/>
              <a:t>Δ</a:t>
            </a:r>
            <a:r>
              <a:rPr lang="en-US" dirty="0" smtClean="0"/>
              <a:t>T</a:t>
            </a:r>
            <a:endParaRPr lang="en-US" dirty="0"/>
          </a:p>
        </p:txBody>
      </p:sp>
      <p:sp>
        <p:nvSpPr>
          <p:cNvPr id="3" name="Content Placeholder 2"/>
          <p:cNvSpPr>
            <a:spLocks noGrp="1"/>
          </p:cNvSpPr>
          <p:nvPr>
            <p:ph idx="1"/>
          </p:nvPr>
        </p:nvSpPr>
        <p:spPr/>
        <p:txBody>
          <a:bodyPr/>
          <a:lstStyle/>
          <a:p>
            <a:r>
              <a:rPr lang="en-US" sz="2000" dirty="0"/>
              <a:t>All TIRS detectors have similar NE</a:t>
            </a:r>
            <a:r>
              <a:rPr lang="en-US" sz="2000" dirty="0">
                <a:latin typeface="Symbol" panose="05050102010706020507" pitchFamily="18" charset="2"/>
              </a:rPr>
              <a:t>D</a:t>
            </a:r>
            <a:r>
              <a:rPr lang="en-US" sz="2000" dirty="0"/>
              <a:t>T</a:t>
            </a:r>
          </a:p>
          <a:p>
            <a:pPr marL="284163" lvl="1" indent="-284163">
              <a:buClr>
                <a:schemeClr val="tx1"/>
              </a:buClr>
              <a:buSzPct val="75000"/>
              <a:buFont typeface="Wingdings" pitchFamily="2" charset="2"/>
              <a:buChar char="l"/>
            </a:pPr>
            <a:r>
              <a:rPr lang="en-US" sz="2000" dirty="0" smtClean="0"/>
              <a:t>Band averages at </a:t>
            </a:r>
            <a:r>
              <a:rPr lang="en-US" sz="2000" dirty="0"/>
              <a:t>300K (Requirement: NE</a:t>
            </a:r>
            <a:r>
              <a:rPr lang="el-GR" sz="2000" dirty="0"/>
              <a:t>Δ</a:t>
            </a:r>
            <a:r>
              <a:rPr lang="en-US" sz="2000" dirty="0"/>
              <a:t>T &lt; </a:t>
            </a:r>
            <a:r>
              <a:rPr lang="en-US" sz="2000" dirty="0" smtClean="0"/>
              <a:t>0.4K):</a:t>
            </a:r>
          </a:p>
          <a:p>
            <a:pPr lvl="1"/>
            <a:r>
              <a:rPr lang="en-US" sz="2000" dirty="0" smtClean="0"/>
              <a:t>B10</a:t>
            </a:r>
            <a:r>
              <a:rPr lang="en-US" sz="2000" dirty="0"/>
              <a:t>: </a:t>
            </a:r>
            <a:r>
              <a:rPr lang="en-US" sz="2000" dirty="0" smtClean="0"/>
              <a:t>0.048K</a:t>
            </a:r>
            <a:endParaRPr lang="en-US" sz="2000" dirty="0"/>
          </a:p>
          <a:p>
            <a:pPr lvl="1"/>
            <a:r>
              <a:rPr lang="en-US" sz="2000" dirty="0"/>
              <a:t>B11: </a:t>
            </a:r>
            <a:r>
              <a:rPr lang="en-US" sz="2000" dirty="0" smtClean="0"/>
              <a:t>0.052K</a:t>
            </a:r>
          </a:p>
        </p:txBody>
      </p:sp>
      <p:sp>
        <p:nvSpPr>
          <p:cNvPr id="4" name="Content Placeholder 2"/>
          <p:cNvSpPr txBox="1">
            <a:spLocks/>
          </p:cNvSpPr>
          <p:nvPr/>
        </p:nvSpPr>
        <p:spPr bwMode="auto">
          <a:xfrm>
            <a:off x="66018" y="5652654"/>
            <a:ext cx="9001146" cy="415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indent="0">
              <a:buNone/>
            </a:pPr>
            <a:r>
              <a:rPr lang="en-US" dirty="0"/>
              <a:t>Noise </a:t>
            </a:r>
            <a:r>
              <a:rPr lang="en-US" dirty="0" smtClean="0"/>
              <a:t>performance is </a:t>
            </a:r>
            <a:r>
              <a:rPr lang="en-US" dirty="0"/>
              <a:t>about 8x better than requirements; about 4x better than heritage</a:t>
            </a:r>
          </a:p>
        </p:txBody>
      </p:sp>
      <p:pic>
        <p:nvPicPr>
          <p:cNvPr id="5" name="Picture 4"/>
          <p:cNvPicPr>
            <a:picLocks noChangeAspect="1"/>
          </p:cNvPicPr>
          <p:nvPr/>
        </p:nvPicPr>
        <p:blipFill>
          <a:blip r:embed="rId3"/>
          <a:stretch>
            <a:fillRect/>
          </a:stretch>
        </p:blipFill>
        <p:spPr>
          <a:xfrm>
            <a:off x="66018" y="2867415"/>
            <a:ext cx="4511420" cy="2715262"/>
          </a:xfrm>
          <a:prstGeom prst="rect">
            <a:avLst/>
          </a:prstGeom>
        </p:spPr>
      </p:pic>
      <p:pic>
        <p:nvPicPr>
          <p:cNvPr id="6" name="Picture 5"/>
          <p:cNvPicPr>
            <a:picLocks noChangeAspect="1"/>
          </p:cNvPicPr>
          <p:nvPr/>
        </p:nvPicPr>
        <p:blipFill>
          <a:blip r:embed="rId4"/>
          <a:stretch>
            <a:fillRect/>
          </a:stretch>
        </p:blipFill>
        <p:spPr>
          <a:xfrm>
            <a:off x="4572792" y="2867415"/>
            <a:ext cx="4494372" cy="2701405"/>
          </a:xfrm>
          <a:prstGeom prst="rect">
            <a:avLst/>
          </a:prstGeom>
        </p:spPr>
      </p:pic>
    </p:spTree>
    <p:extLst>
      <p:ext uri="{BB962C8B-B14F-4D97-AF65-F5344CB8AC3E}">
        <p14:creationId xmlns:p14="http://schemas.microsoft.com/office/powerpoint/2010/main" val="1945374002"/>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TIRS Blackbody Trending</a:t>
            </a:r>
            <a:endParaRPr lang="en-US" dirty="0"/>
          </a:p>
        </p:txBody>
      </p:sp>
      <p:sp>
        <p:nvSpPr>
          <p:cNvPr id="3" name="Content Placeholder 2"/>
          <p:cNvSpPr>
            <a:spLocks noGrp="1"/>
          </p:cNvSpPr>
          <p:nvPr>
            <p:ph idx="1"/>
          </p:nvPr>
        </p:nvSpPr>
        <p:spPr>
          <a:xfrm>
            <a:off x="381000" y="4442690"/>
            <a:ext cx="3507509" cy="1555773"/>
          </a:xfrm>
        </p:spPr>
        <p:txBody>
          <a:bodyPr>
            <a:normAutofit fontScale="77500" lnSpcReduction="20000"/>
          </a:bodyPr>
          <a:lstStyle/>
          <a:p>
            <a:r>
              <a:rPr lang="en-US" dirty="0"/>
              <a:t>TIRS gains have changed by just about 0.2% and 0.1% per year for Band 10 and Band 11, respectively</a:t>
            </a:r>
          </a:p>
          <a:p>
            <a:r>
              <a:rPr lang="en-US" dirty="0"/>
              <a:t>Same trend seem to continue on B side </a:t>
            </a:r>
            <a:r>
              <a:rPr lang="en-US" dirty="0" smtClean="0"/>
              <a:t>electronics</a:t>
            </a:r>
            <a:endParaRPr lang="en-US" dirty="0"/>
          </a:p>
        </p:txBody>
      </p:sp>
      <p:pic>
        <p:nvPicPr>
          <p:cNvPr id="4" name="Picture 3"/>
          <p:cNvPicPr>
            <a:picLocks noChangeAspect="1"/>
          </p:cNvPicPr>
          <p:nvPr/>
        </p:nvPicPr>
        <p:blipFill>
          <a:blip r:embed="rId2"/>
          <a:stretch>
            <a:fillRect/>
          </a:stretch>
        </p:blipFill>
        <p:spPr>
          <a:xfrm>
            <a:off x="230307" y="979345"/>
            <a:ext cx="4906408" cy="3463346"/>
          </a:xfrm>
          <a:prstGeom prst="rect">
            <a:avLst/>
          </a:prstGeom>
        </p:spPr>
      </p:pic>
      <p:pic>
        <p:nvPicPr>
          <p:cNvPr id="5" name="Picture 4"/>
          <p:cNvPicPr>
            <a:picLocks noChangeAspect="1"/>
          </p:cNvPicPr>
          <p:nvPr/>
        </p:nvPicPr>
        <p:blipFill>
          <a:blip r:embed="rId3"/>
          <a:stretch>
            <a:fillRect/>
          </a:stretch>
        </p:blipFill>
        <p:spPr>
          <a:xfrm>
            <a:off x="4003255" y="2604655"/>
            <a:ext cx="5140746" cy="3393809"/>
          </a:xfrm>
          <a:prstGeom prst="rect">
            <a:avLst/>
          </a:prstGeom>
        </p:spPr>
      </p:pic>
    </p:spTree>
    <p:extLst>
      <p:ext uri="{BB962C8B-B14F-4D97-AF65-F5344CB8AC3E}">
        <p14:creationId xmlns:p14="http://schemas.microsoft.com/office/powerpoint/2010/main" val="927443284"/>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0"/>
          <p:cNvSpPr>
            <a:spLocks noGrp="1" noChangeArrowheads="1"/>
          </p:cNvSpPr>
          <p:nvPr>
            <p:ph type="title"/>
          </p:nvPr>
        </p:nvSpPr>
        <p:spPr/>
        <p:txBody>
          <a:bodyPr/>
          <a:lstStyle/>
          <a:p>
            <a:pPr eaLnBrk="1" hangingPunct="1"/>
            <a:r>
              <a:rPr lang="en-US" dirty="0"/>
              <a:t>Overview</a:t>
            </a:r>
            <a:endParaRPr lang="en-US" altLang="en-US" dirty="0" smtClean="0"/>
          </a:p>
        </p:txBody>
      </p:sp>
      <p:sp>
        <p:nvSpPr>
          <p:cNvPr id="4099" name="Rectangle 21"/>
          <p:cNvSpPr>
            <a:spLocks noGrp="1" noChangeArrowheads="1"/>
          </p:cNvSpPr>
          <p:nvPr>
            <p:ph type="body" idx="1"/>
          </p:nvPr>
        </p:nvSpPr>
        <p:spPr/>
        <p:txBody>
          <a:bodyPr>
            <a:normAutofit/>
          </a:bodyPr>
          <a:lstStyle/>
          <a:p>
            <a:r>
              <a:rPr lang="en-US" dirty="0" smtClean="0"/>
              <a:t>Landsat 8 OLI / TIRS Performance</a:t>
            </a:r>
          </a:p>
          <a:p>
            <a:pPr lvl="1"/>
            <a:r>
              <a:rPr lang="en-US" dirty="0" smtClean="0"/>
              <a:t>TIRS Stray Light Correction</a:t>
            </a:r>
          </a:p>
          <a:p>
            <a:pPr lvl="1"/>
            <a:r>
              <a:rPr lang="en-US" dirty="0" smtClean="0"/>
              <a:t>TIRS Scene Select Mirror Operation</a:t>
            </a:r>
          </a:p>
          <a:p>
            <a:r>
              <a:rPr lang="en-US" dirty="0" smtClean="0"/>
              <a:t>Landsat 7 ETM+ Status</a:t>
            </a:r>
          </a:p>
          <a:p>
            <a:r>
              <a:rPr lang="en-US" dirty="0" smtClean="0"/>
              <a:t>Collection Management</a:t>
            </a:r>
          </a:p>
          <a:p>
            <a:r>
              <a:rPr lang="en-US" altLang="en-US" dirty="0"/>
              <a:t>GLS Ground Control Improvement</a:t>
            </a:r>
          </a:p>
          <a:p>
            <a:r>
              <a:rPr lang="en-US" dirty="0" smtClean="0"/>
              <a:t>Reflectance-Based Calibration</a:t>
            </a:r>
          </a:p>
          <a:p>
            <a:r>
              <a:rPr lang="en-US" dirty="0" smtClean="0"/>
              <a:t>Cross-Calibration </a:t>
            </a:r>
            <a:r>
              <a:rPr lang="en-US" dirty="0"/>
              <a:t>with Sentinel 2A MSI</a:t>
            </a:r>
          </a:p>
          <a:p>
            <a:r>
              <a:rPr lang="en-US" dirty="0" smtClean="0"/>
              <a:t>Landsat </a:t>
            </a:r>
            <a:r>
              <a:rPr lang="en-US" dirty="0"/>
              <a:t>Cal/Val </a:t>
            </a:r>
            <a:r>
              <a:rPr lang="en-US" dirty="0" smtClean="0"/>
              <a:t>Team</a:t>
            </a:r>
            <a:endParaRPr lang="en-US" dirty="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77800"/>
            <a:ext cx="8382000" cy="663575"/>
          </a:xfrm>
        </p:spPr>
        <p:txBody>
          <a:bodyPr/>
          <a:lstStyle/>
          <a:p>
            <a:r>
              <a:rPr lang="en-US" dirty="0" smtClean="0"/>
              <a:t>TIRS Long Term Bias Stability</a:t>
            </a:r>
            <a:endParaRPr lang="en-US" dirty="0"/>
          </a:p>
        </p:txBody>
      </p:sp>
      <p:sp>
        <p:nvSpPr>
          <p:cNvPr id="10" name="Content Placeholder 9"/>
          <p:cNvSpPr>
            <a:spLocks noGrp="1"/>
          </p:cNvSpPr>
          <p:nvPr>
            <p:ph idx="1"/>
          </p:nvPr>
        </p:nvSpPr>
        <p:spPr>
          <a:xfrm>
            <a:off x="4313208" y="1123338"/>
            <a:ext cx="4449792" cy="2469225"/>
          </a:xfrm>
        </p:spPr>
        <p:txBody>
          <a:bodyPr>
            <a:normAutofit fontScale="77500" lnSpcReduction="20000"/>
          </a:bodyPr>
          <a:lstStyle/>
          <a:p>
            <a:r>
              <a:rPr lang="en-US" dirty="0"/>
              <a:t>Very </a:t>
            </a:r>
            <a:r>
              <a:rPr lang="en-US" dirty="0" smtClean="0"/>
              <a:t>stable Deep Space response</a:t>
            </a:r>
          </a:p>
          <a:p>
            <a:pPr lvl="1"/>
            <a:r>
              <a:rPr lang="en-US" dirty="0" smtClean="0"/>
              <a:t>Within ~5 counts in Band 10</a:t>
            </a:r>
          </a:p>
          <a:p>
            <a:pPr lvl="1"/>
            <a:r>
              <a:rPr lang="en-US" dirty="0" smtClean="0"/>
              <a:t>Within ~10 counts in Band 11</a:t>
            </a:r>
            <a:endParaRPr lang="en-US" dirty="0"/>
          </a:p>
          <a:p>
            <a:r>
              <a:rPr lang="en-US" dirty="0" smtClean="0"/>
              <a:t>Deep </a:t>
            </a:r>
            <a:r>
              <a:rPr lang="en-US" dirty="0"/>
              <a:t>space </a:t>
            </a:r>
            <a:r>
              <a:rPr lang="en-US" dirty="0" smtClean="0"/>
              <a:t>collects acquired approximately every </a:t>
            </a:r>
            <a:r>
              <a:rPr lang="en-US" dirty="0"/>
              <a:t>14 days (as required for Mode 0 operations) </a:t>
            </a:r>
            <a:r>
              <a:rPr lang="en-US" dirty="0" smtClean="0"/>
              <a:t> </a:t>
            </a:r>
            <a:r>
              <a:rPr lang="en-US" dirty="0"/>
              <a:t>provide a good bias </a:t>
            </a:r>
            <a:r>
              <a:rPr lang="en-US" dirty="0" smtClean="0"/>
              <a:t>estimate</a:t>
            </a:r>
          </a:p>
          <a:p>
            <a:pPr lvl="1"/>
            <a:r>
              <a:rPr lang="en-US" dirty="0" smtClean="0"/>
              <a:t>Minimal impact on radiometric accuracy</a:t>
            </a:r>
          </a:p>
          <a:p>
            <a:pPr lvl="1"/>
            <a:r>
              <a:rPr lang="en-US" dirty="0" smtClean="0"/>
              <a:t>However</a:t>
            </a:r>
            <a:r>
              <a:rPr lang="en-US" dirty="0"/>
              <a:t>, potential sudden short-term changes could be </a:t>
            </a:r>
            <a:r>
              <a:rPr lang="en-US" dirty="0" smtClean="0"/>
              <a:t>missed</a:t>
            </a:r>
            <a:endParaRPr lang="en-US" dirty="0"/>
          </a:p>
        </p:txBody>
      </p:sp>
      <p:pic>
        <p:nvPicPr>
          <p:cNvPr id="3" name="Picture 2"/>
          <p:cNvPicPr>
            <a:picLocks noChangeAspect="1"/>
          </p:cNvPicPr>
          <p:nvPr/>
        </p:nvPicPr>
        <p:blipFill>
          <a:blip r:embed="rId3"/>
          <a:stretch>
            <a:fillRect/>
          </a:stretch>
        </p:blipFill>
        <p:spPr>
          <a:xfrm>
            <a:off x="474453" y="1084351"/>
            <a:ext cx="3838755" cy="2307337"/>
          </a:xfrm>
          <a:prstGeom prst="rect">
            <a:avLst/>
          </a:prstGeom>
        </p:spPr>
      </p:pic>
      <p:pic>
        <p:nvPicPr>
          <p:cNvPr id="5" name="Picture 4"/>
          <p:cNvPicPr>
            <a:picLocks noChangeAspect="1"/>
          </p:cNvPicPr>
          <p:nvPr/>
        </p:nvPicPr>
        <p:blipFill>
          <a:blip r:embed="rId4"/>
          <a:stretch>
            <a:fillRect/>
          </a:stretch>
        </p:blipFill>
        <p:spPr>
          <a:xfrm>
            <a:off x="474453" y="3601444"/>
            <a:ext cx="3838755" cy="2307337"/>
          </a:xfrm>
          <a:prstGeom prst="rect">
            <a:avLst/>
          </a:prstGeom>
        </p:spPr>
      </p:pic>
      <p:pic>
        <p:nvPicPr>
          <p:cNvPr id="6" name="Picture 5"/>
          <p:cNvPicPr>
            <a:picLocks noChangeAspect="1"/>
          </p:cNvPicPr>
          <p:nvPr/>
        </p:nvPicPr>
        <p:blipFill>
          <a:blip r:embed="rId5"/>
          <a:stretch>
            <a:fillRect/>
          </a:stretch>
        </p:blipFill>
        <p:spPr>
          <a:xfrm>
            <a:off x="4584825" y="3592563"/>
            <a:ext cx="3838755" cy="2307337"/>
          </a:xfrm>
          <a:prstGeom prst="rect">
            <a:avLst/>
          </a:prstGeom>
        </p:spPr>
      </p:pic>
    </p:spTree>
    <p:extLst>
      <p:ext uri="{BB962C8B-B14F-4D97-AF65-F5344CB8AC3E}">
        <p14:creationId xmlns:p14="http://schemas.microsoft.com/office/powerpoint/2010/main" val="936770335"/>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87615" y="4138807"/>
            <a:ext cx="8382000" cy="689507"/>
          </a:xfrm>
        </p:spPr>
        <p:txBody>
          <a:bodyPr/>
          <a:lstStyle/>
          <a:p>
            <a:r>
              <a:rPr lang="en-US" sz="1800" dirty="0"/>
              <a:t>All data </a:t>
            </a:r>
            <a:r>
              <a:rPr lang="en-US" sz="1800" dirty="0" smtClean="0"/>
              <a:t>have </a:t>
            </a:r>
            <a:r>
              <a:rPr lang="en-US" sz="1800" dirty="0"/>
              <a:t>been processed with the Jan 2014 bias </a:t>
            </a:r>
            <a:r>
              <a:rPr lang="en-US" sz="1800" dirty="0" smtClean="0"/>
              <a:t>correction</a:t>
            </a:r>
          </a:p>
          <a:p>
            <a:r>
              <a:rPr lang="en-US" sz="1800" dirty="0" smtClean="0"/>
              <a:t>The correction works well for daytime vicarious targets, especially for Band 10</a:t>
            </a:r>
            <a:endParaRPr lang="en-US" sz="1800" dirty="0"/>
          </a:p>
          <a:p>
            <a:pPr lvl="1"/>
            <a:endParaRPr lang="en-US" sz="1800" dirty="0" smtClean="0"/>
          </a:p>
          <a:p>
            <a:endParaRPr lang="en-US" sz="1800" dirty="0"/>
          </a:p>
        </p:txBody>
      </p:sp>
      <p:sp>
        <p:nvSpPr>
          <p:cNvPr id="3" name="Title 2"/>
          <p:cNvSpPr>
            <a:spLocks noGrp="1"/>
          </p:cNvSpPr>
          <p:nvPr>
            <p:ph type="title"/>
          </p:nvPr>
        </p:nvSpPr>
        <p:spPr/>
        <p:txBody>
          <a:bodyPr/>
          <a:lstStyle/>
          <a:p>
            <a:r>
              <a:rPr lang="en-US" dirty="0" smtClean="0"/>
              <a:t>TIRS Vicarious </a:t>
            </a:r>
            <a:r>
              <a:rPr lang="en-US" dirty="0"/>
              <a:t>C</a:t>
            </a:r>
            <a:r>
              <a:rPr lang="en-US" dirty="0" smtClean="0"/>
              <a:t>alibration</a:t>
            </a:r>
            <a:endParaRPr lang="en-US" dirty="0"/>
          </a:p>
        </p:txBody>
      </p:sp>
      <p:grpSp>
        <p:nvGrpSpPr>
          <p:cNvPr id="11" name="Group 10"/>
          <p:cNvGrpSpPr/>
          <p:nvPr/>
        </p:nvGrpSpPr>
        <p:grpSpPr>
          <a:xfrm>
            <a:off x="532654" y="1045440"/>
            <a:ext cx="7652551" cy="3056043"/>
            <a:chOff x="0" y="762000"/>
            <a:chExt cx="8900012" cy="3762783"/>
          </a:xfrm>
        </p:grpSpPr>
        <p:pic>
          <p:nvPicPr>
            <p:cNvPr id="4" name="Picture 3"/>
            <p:cNvPicPr>
              <a:picLocks noChangeAspect="1"/>
            </p:cNvPicPr>
            <p:nvPr/>
          </p:nvPicPr>
          <p:blipFill>
            <a:blip r:embed="rId3"/>
            <a:stretch>
              <a:fillRect/>
            </a:stretch>
          </p:blipFill>
          <p:spPr>
            <a:xfrm>
              <a:off x="0" y="762000"/>
              <a:ext cx="4297680" cy="3760470"/>
            </a:xfrm>
            <a:prstGeom prst="rect">
              <a:avLst/>
            </a:prstGeom>
          </p:spPr>
        </p:pic>
        <p:pic>
          <p:nvPicPr>
            <p:cNvPr id="5" name="Picture 4"/>
            <p:cNvPicPr>
              <a:picLocks noChangeAspect="1"/>
            </p:cNvPicPr>
            <p:nvPr/>
          </p:nvPicPr>
          <p:blipFill>
            <a:blip r:embed="rId4"/>
            <a:stretch>
              <a:fillRect/>
            </a:stretch>
          </p:blipFill>
          <p:spPr>
            <a:xfrm>
              <a:off x="4602332" y="764313"/>
              <a:ext cx="4297680" cy="3760470"/>
            </a:xfrm>
            <a:prstGeom prst="rect">
              <a:avLst/>
            </a:prstGeom>
          </p:spPr>
        </p:pic>
        <p:sp>
          <p:nvSpPr>
            <p:cNvPr id="6" name="TextBox 5"/>
            <p:cNvSpPr txBox="1"/>
            <p:nvPr/>
          </p:nvSpPr>
          <p:spPr>
            <a:xfrm>
              <a:off x="2115772" y="2781490"/>
              <a:ext cx="1981200" cy="642896"/>
            </a:xfrm>
            <a:prstGeom prst="rect">
              <a:avLst/>
            </a:prstGeom>
            <a:ln>
              <a:solidFill>
                <a:schemeClr val="tx2"/>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500" dirty="0" smtClean="0"/>
                <a:t>m = 0.99 </a:t>
              </a:r>
              <a:r>
                <a:rPr lang="en-US" sz="1500" dirty="0"/>
                <a:t>+/- </a:t>
              </a:r>
              <a:r>
                <a:rPr lang="en-US" sz="1500" dirty="0" smtClean="0"/>
                <a:t>0.02</a:t>
              </a:r>
            </a:p>
            <a:p>
              <a:pPr algn="ctr"/>
              <a:r>
                <a:rPr lang="en-US" sz="1500" dirty="0" smtClean="0"/>
                <a:t>(not significant) </a:t>
              </a:r>
              <a:endParaRPr lang="en-US" sz="1500" dirty="0"/>
            </a:p>
          </p:txBody>
        </p:sp>
        <p:sp>
          <p:nvSpPr>
            <p:cNvPr id="7" name="TextBox 6"/>
            <p:cNvSpPr txBox="1"/>
            <p:nvPr/>
          </p:nvSpPr>
          <p:spPr>
            <a:xfrm>
              <a:off x="6976755" y="2781490"/>
              <a:ext cx="1871298" cy="642896"/>
            </a:xfrm>
            <a:prstGeom prst="rect">
              <a:avLst/>
            </a:prstGeom>
            <a:ln>
              <a:solidFill>
                <a:schemeClr val="tx2"/>
              </a:solidFill>
            </a:ln>
          </p:spPr>
          <p:style>
            <a:lnRef idx="2">
              <a:schemeClr val="accent1"/>
            </a:lnRef>
            <a:fillRef idx="1">
              <a:schemeClr val="lt1"/>
            </a:fillRef>
            <a:effectRef idx="0">
              <a:schemeClr val="accent1"/>
            </a:effectRef>
            <a:fontRef idx="minor">
              <a:schemeClr val="dk1"/>
            </a:fontRef>
          </p:style>
          <p:txBody>
            <a:bodyPr wrap="none" rtlCol="0">
              <a:spAutoFit/>
            </a:bodyPr>
            <a:lstStyle/>
            <a:p>
              <a:pPr algn="ctr"/>
              <a:r>
                <a:rPr lang="en-US" sz="1500" dirty="0" smtClean="0"/>
                <a:t>m = 1.03 </a:t>
              </a:r>
              <a:r>
                <a:rPr lang="en-US" sz="1500" dirty="0"/>
                <a:t>+/- </a:t>
              </a:r>
              <a:r>
                <a:rPr lang="en-US" sz="1500" dirty="0" smtClean="0"/>
                <a:t>0.03</a:t>
              </a:r>
            </a:p>
            <a:p>
              <a:pPr algn="ctr"/>
              <a:r>
                <a:rPr lang="en-US" sz="1500" dirty="0" smtClean="0"/>
                <a:t>(not significant)</a:t>
              </a:r>
              <a:endParaRPr lang="en-US" sz="1500" dirty="0"/>
            </a:p>
          </p:txBody>
        </p:sp>
      </p:grpSp>
      <p:graphicFrame>
        <p:nvGraphicFramePr>
          <p:cNvPr id="8" name="Table 7"/>
          <p:cNvGraphicFramePr>
            <a:graphicFrameLocks noGrp="1"/>
          </p:cNvGraphicFramePr>
          <p:nvPr>
            <p:extLst>
              <p:ext uri="{D42A27DB-BD31-4B8C-83A1-F6EECF244321}">
                <p14:modId xmlns:p14="http://schemas.microsoft.com/office/powerpoint/2010/main" val="231245974"/>
              </p:ext>
            </p:extLst>
          </p:nvPr>
        </p:nvGraphicFramePr>
        <p:xfrm>
          <a:off x="1500423" y="4969045"/>
          <a:ext cx="5401281" cy="996021"/>
        </p:xfrm>
        <a:graphic>
          <a:graphicData uri="http://schemas.openxmlformats.org/drawingml/2006/table">
            <a:tbl>
              <a:tblPr firstRow="1" bandRow="1">
                <a:tableStyleId>{21E4AEA4-8DFA-4A89-87EB-49C32662AFE0}</a:tableStyleId>
              </a:tblPr>
              <a:tblGrid>
                <a:gridCol w="1343344"/>
                <a:gridCol w="2004164"/>
                <a:gridCol w="2053773"/>
              </a:tblGrid>
              <a:tr h="477861">
                <a:tc>
                  <a:txBody>
                    <a:bodyPr/>
                    <a:lstStyle/>
                    <a:p>
                      <a:r>
                        <a:rPr lang="en-US" sz="1100" dirty="0" smtClean="0"/>
                        <a:t>TIRS Bands</a:t>
                      </a:r>
                      <a:endParaRPr lang="en-US" sz="1100" dirty="0"/>
                    </a:p>
                  </a:txBody>
                  <a:tcPr/>
                </a:tc>
                <a:tc>
                  <a:txBody>
                    <a:bodyPr/>
                    <a:lstStyle/>
                    <a:p>
                      <a:r>
                        <a:rPr lang="en-US" sz="1100" dirty="0" smtClean="0"/>
                        <a:t>Radiance Offset [W/m</a:t>
                      </a:r>
                      <a:r>
                        <a:rPr lang="en-US" sz="1100" baseline="30000" dirty="0" smtClean="0"/>
                        <a:t>2</a:t>
                      </a:r>
                      <a:r>
                        <a:rPr lang="en-US" sz="1100" dirty="0" smtClean="0"/>
                        <a:t>/sr/um]</a:t>
                      </a:r>
                      <a:endParaRPr lang="en-US" sz="1100" dirty="0"/>
                    </a:p>
                  </a:txBody>
                  <a:tcPr/>
                </a:tc>
                <a:tc>
                  <a:txBody>
                    <a:bodyPr/>
                    <a:lstStyle/>
                    <a:p>
                      <a:r>
                        <a:rPr lang="en-US" sz="1100" dirty="0" smtClean="0"/>
                        <a:t>Temperature Offset [K @ 300K]</a:t>
                      </a:r>
                      <a:endParaRPr lang="en-US" sz="1100" dirty="0"/>
                    </a:p>
                  </a:txBody>
                  <a:tcPr/>
                </a:tc>
              </a:tr>
              <a:tr h="191144">
                <a:tc>
                  <a:txBody>
                    <a:bodyPr/>
                    <a:lstStyle/>
                    <a:p>
                      <a:r>
                        <a:rPr lang="en-US" sz="1100" dirty="0" smtClean="0"/>
                        <a:t>10</a:t>
                      </a:r>
                      <a:endParaRPr lang="en-US" sz="1100" dirty="0"/>
                    </a:p>
                  </a:txBody>
                  <a:tcPr/>
                </a:tc>
                <a:tc>
                  <a:txBody>
                    <a:bodyPr/>
                    <a:lstStyle/>
                    <a:p>
                      <a:pPr algn="r"/>
                      <a:r>
                        <a:rPr lang="en-US" sz="1100" dirty="0" smtClean="0"/>
                        <a:t>-0.29 +/- 0.12</a:t>
                      </a:r>
                      <a:endParaRPr lang="en-US" sz="1100" dirty="0"/>
                    </a:p>
                  </a:txBody>
                  <a:tcPr/>
                </a:tc>
                <a:tc>
                  <a:txBody>
                    <a:bodyPr/>
                    <a:lstStyle/>
                    <a:p>
                      <a:pPr algn="r"/>
                      <a:r>
                        <a:rPr lang="en-US" sz="1100" dirty="0" smtClean="0"/>
                        <a:t>-2.1 +/- 0.8</a:t>
                      </a:r>
                      <a:endParaRPr lang="en-US" sz="1100" dirty="0"/>
                    </a:p>
                  </a:txBody>
                  <a:tcPr/>
                </a:tc>
              </a:tr>
              <a:tr h="191144">
                <a:tc>
                  <a:txBody>
                    <a:bodyPr/>
                    <a:lstStyle/>
                    <a:p>
                      <a:r>
                        <a:rPr lang="en-US" sz="1100" dirty="0" smtClean="0"/>
                        <a:t>11</a:t>
                      </a:r>
                      <a:endParaRPr lang="en-US" sz="1100" dirty="0"/>
                    </a:p>
                  </a:txBody>
                  <a:tcPr/>
                </a:tc>
                <a:tc>
                  <a:txBody>
                    <a:bodyPr/>
                    <a:lstStyle/>
                    <a:p>
                      <a:pPr algn="r"/>
                      <a:r>
                        <a:rPr lang="en-US" sz="1100" dirty="0" smtClean="0"/>
                        <a:t>-0.51 +/- 0.2</a:t>
                      </a:r>
                      <a:endParaRPr lang="en-US" sz="1100" dirty="0"/>
                    </a:p>
                  </a:txBody>
                  <a:tcPr/>
                </a:tc>
                <a:tc>
                  <a:txBody>
                    <a:bodyPr/>
                    <a:lstStyle/>
                    <a:p>
                      <a:pPr algn="r"/>
                      <a:r>
                        <a:rPr lang="en-US" sz="1100" dirty="0" smtClean="0"/>
                        <a:t>-4.4 +/- 1.75</a:t>
                      </a:r>
                      <a:endParaRPr lang="en-US" sz="1100" dirty="0"/>
                    </a:p>
                  </a:txBody>
                  <a:tcPr/>
                </a:tc>
              </a:tr>
            </a:tbl>
          </a:graphicData>
        </a:graphic>
      </p:graphicFrame>
    </p:spTree>
    <p:extLst>
      <p:ext uri="{BB962C8B-B14F-4D97-AF65-F5344CB8AC3E}">
        <p14:creationId xmlns:p14="http://schemas.microsoft.com/office/powerpoint/2010/main" val="3679106134"/>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77800"/>
            <a:ext cx="4375727" cy="663575"/>
          </a:xfrm>
        </p:spPr>
        <p:txBody>
          <a:bodyPr/>
          <a:lstStyle/>
          <a:p>
            <a:r>
              <a:rPr lang="en-US" dirty="0"/>
              <a:t>Status of Stray Light Correction</a:t>
            </a:r>
          </a:p>
        </p:txBody>
      </p:sp>
      <p:sp>
        <p:nvSpPr>
          <p:cNvPr id="3" name="Content Placeholder 2"/>
          <p:cNvSpPr>
            <a:spLocks noGrp="1"/>
          </p:cNvSpPr>
          <p:nvPr>
            <p:ph idx="1"/>
          </p:nvPr>
        </p:nvSpPr>
        <p:spPr>
          <a:xfrm>
            <a:off x="254001" y="1143000"/>
            <a:ext cx="4043218" cy="2674504"/>
          </a:xfrm>
        </p:spPr>
        <p:txBody>
          <a:bodyPr>
            <a:normAutofit fontScale="85000" lnSpcReduction="10000"/>
          </a:bodyPr>
          <a:lstStyle/>
          <a:p>
            <a:r>
              <a:rPr lang="en-US" dirty="0"/>
              <a:t>Current processing subtracts a fixed radiance from each TIRS pixel: 0.29 W/m</a:t>
            </a:r>
            <a:r>
              <a:rPr lang="en-US" baseline="30000" dirty="0"/>
              <a:t>2</a:t>
            </a:r>
            <a:r>
              <a:rPr lang="en-US" dirty="0"/>
              <a:t> </a:t>
            </a:r>
            <a:r>
              <a:rPr lang="en-US" dirty="0" err="1"/>
              <a:t>sr</a:t>
            </a:r>
            <a:r>
              <a:rPr lang="en-US" dirty="0"/>
              <a:t> </a:t>
            </a:r>
            <a:r>
              <a:rPr lang="en-US" dirty="0">
                <a:latin typeface="Symbol" charset="2"/>
                <a:cs typeface="Symbol" charset="2"/>
              </a:rPr>
              <a:t>m</a:t>
            </a:r>
            <a:r>
              <a:rPr lang="en-US" dirty="0"/>
              <a:t>m (~2K) for band 10 and 0.51 W/m</a:t>
            </a:r>
            <a:r>
              <a:rPr lang="en-US" baseline="30000" dirty="0"/>
              <a:t>2</a:t>
            </a:r>
            <a:r>
              <a:rPr lang="en-US" dirty="0"/>
              <a:t> </a:t>
            </a:r>
            <a:r>
              <a:rPr lang="en-US" dirty="0" err="1"/>
              <a:t>sr</a:t>
            </a:r>
            <a:r>
              <a:rPr lang="en-US" dirty="0"/>
              <a:t> </a:t>
            </a:r>
            <a:r>
              <a:rPr lang="en-US" dirty="0">
                <a:latin typeface="Symbol" charset="2"/>
                <a:cs typeface="Symbol" charset="2"/>
              </a:rPr>
              <a:t>m</a:t>
            </a:r>
            <a:r>
              <a:rPr lang="en-US" dirty="0"/>
              <a:t>m (~4K) for band 11</a:t>
            </a:r>
          </a:p>
          <a:p>
            <a:pPr lvl="1"/>
            <a:r>
              <a:rPr lang="en-US" dirty="0"/>
              <a:t>Leaves residuals of ~1K (1 sigma) for band 10; ~2K (1 sigma) for band 11 at the top of atmosphere for typical northern hemisphere growing season </a:t>
            </a:r>
            <a:r>
              <a:rPr lang="en-US" dirty="0" smtClean="0"/>
              <a:t>targets</a:t>
            </a:r>
            <a:endParaRPr lang="en-US" dirty="0"/>
          </a:p>
        </p:txBody>
      </p:sp>
      <p:pic>
        <p:nvPicPr>
          <p:cNvPr id="4" name="Picture 3"/>
          <p:cNvPicPr>
            <a:picLocks noChangeAspect="1"/>
          </p:cNvPicPr>
          <p:nvPr/>
        </p:nvPicPr>
        <p:blipFill>
          <a:blip r:embed="rId2"/>
          <a:stretch>
            <a:fillRect/>
          </a:stretch>
        </p:blipFill>
        <p:spPr>
          <a:xfrm>
            <a:off x="4300393" y="93229"/>
            <a:ext cx="4619625" cy="3724275"/>
          </a:xfrm>
          <a:prstGeom prst="rect">
            <a:avLst/>
          </a:prstGeom>
        </p:spPr>
      </p:pic>
      <p:sp>
        <p:nvSpPr>
          <p:cNvPr id="5" name="Content Placeholder 2"/>
          <p:cNvSpPr txBox="1">
            <a:spLocks/>
          </p:cNvSpPr>
          <p:nvPr/>
        </p:nvSpPr>
        <p:spPr bwMode="auto">
          <a:xfrm>
            <a:off x="258620" y="3902075"/>
            <a:ext cx="8382000" cy="22031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fontScale="85000" lnSpcReduction="10000"/>
          </a:bodyPr>
          <a:lstStyle>
            <a:lvl1pPr marL="284163" indent="-284163" algn="l" rtl="0" eaLnBrk="0" fontAlgn="base" hangingPunct="0">
              <a:lnSpc>
                <a:spcPct val="85000"/>
              </a:lnSpc>
              <a:spcBef>
                <a:spcPct val="30000"/>
              </a:spcBef>
              <a:spcAft>
                <a:spcPct val="0"/>
              </a:spcAft>
              <a:buClr>
                <a:schemeClr val="tx1"/>
              </a:buClr>
              <a:buSzPct val="75000"/>
              <a:buFont typeface="Wingdings" pitchFamily="2" charset="2"/>
              <a:buChar char="l"/>
              <a:defRPr sz="2400" b="1">
                <a:solidFill>
                  <a:schemeClr val="tx1"/>
                </a:solidFill>
                <a:latin typeface="+mn-lt"/>
                <a:ea typeface="+mn-ea"/>
                <a:cs typeface="+mn-cs"/>
              </a:defRPr>
            </a:lvl1pPr>
            <a:lvl2pPr marL="742950" indent="-285750" algn="l" rtl="0" eaLnBrk="0" fontAlgn="base" hangingPunct="0">
              <a:lnSpc>
                <a:spcPct val="85000"/>
              </a:lnSpc>
              <a:spcBef>
                <a:spcPct val="30000"/>
              </a:spcBef>
              <a:spcAft>
                <a:spcPct val="0"/>
              </a:spcAft>
              <a:buClr>
                <a:srgbClr val="678090"/>
              </a:buClr>
              <a:buSzPct val="70000"/>
              <a:buFont typeface="Wingdings" pitchFamily="2" charset="2"/>
              <a:buChar char="u"/>
              <a:defRPr sz="2200">
                <a:solidFill>
                  <a:schemeClr val="tx1"/>
                </a:solidFill>
                <a:latin typeface="+mn-lt"/>
              </a:defRPr>
            </a:lvl2pPr>
            <a:lvl3pPr marL="1143000" indent="-228600" algn="l" rtl="0" eaLnBrk="0" fontAlgn="base" hangingPunct="0">
              <a:lnSpc>
                <a:spcPct val="85000"/>
              </a:lnSpc>
              <a:spcBef>
                <a:spcPct val="30000"/>
              </a:spcBef>
              <a:spcAft>
                <a:spcPct val="0"/>
              </a:spcAft>
              <a:buClr>
                <a:schemeClr val="tx1"/>
              </a:buClr>
              <a:buSzPct val="70000"/>
              <a:buFont typeface="Wingdings" pitchFamily="2" charset="2"/>
              <a:buChar char="l"/>
              <a:defRPr sz="2000">
                <a:solidFill>
                  <a:schemeClr val="tx1"/>
                </a:solidFill>
                <a:latin typeface="+mn-lt"/>
              </a:defRPr>
            </a:lvl3pPr>
            <a:lvl4pPr marL="1600200" indent="-228600" algn="l" rtl="0" eaLnBrk="0" fontAlgn="base" hangingPunct="0">
              <a:lnSpc>
                <a:spcPct val="85000"/>
              </a:lnSpc>
              <a:spcBef>
                <a:spcPct val="30000"/>
              </a:spcBef>
              <a:spcAft>
                <a:spcPct val="0"/>
              </a:spcAft>
              <a:buClr>
                <a:srgbClr val="678090"/>
              </a:buClr>
              <a:buSzPct val="70000"/>
              <a:buFont typeface="Wingdings" pitchFamily="2" charset="2"/>
              <a:buChar char="u"/>
              <a:defRPr>
                <a:solidFill>
                  <a:schemeClr val="tx1"/>
                </a:solidFill>
                <a:latin typeface="+mn-lt"/>
              </a:defRPr>
            </a:lvl4pPr>
            <a:lvl5pPr marL="2057400" indent="-228600" algn="l" rtl="0" eaLnBrk="0" fontAlgn="base" hangingPunct="0">
              <a:lnSpc>
                <a:spcPct val="85000"/>
              </a:lnSpc>
              <a:spcBef>
                <a:spcPct val="30000"/>
              </a:spcBef>
              <a:spcAft>
                <a:spcPct val="0"/>
              </a:spcAft>
              <a:buClr>
                <a:schemeClr val="tx1"/>
              </a:buClr>
              <a:buSzPct val="85000"/>
              <a:buFont typeface="Wingdings" pitchFamily="2" charset="2"/>
              <a:buChar char="l"/>
              <a:defRPr sz="1600">
                <a:solidFill>
                  <a:schemeClr val="tx1"/>
                </a:solidFill>
                <a:latin typeface="+mn-lt"/>
              </a:defRPr>
            </a:lvl5pPr>
            <a:lvl6pPr marL="2514600" indent="-228600" algn="l" rtl="0" fontAlgn="base">
              <a:lnSpc>
                <a:spcPct val="85000"/>
              </a:lnSpc>
              <a:spcBef>
                <a:spcPct val="30000"/>
              </a:spcBef>
              <a:spcAft>
                <a:spcPct val="0"/>
              </a:spcAft>
              <a:buClr>
                <a:schemeClr val="tx1"/>
              </a:buClr>
              <a:buSzPct val="85000"/>
              <a:buFont typeface="Wingdings" pitchFamily="2" charset="2"/>
              <a:buChar char="l"/>
              <a:defRPr sz="1600">
                <a:solidFill>
                  <a:schemeClr val="tx1"/>
                </a:solidFill>
                <a:latin typeface="+mn-lt"/>
              </a:defRPr>
            </a:lvl6pPr>
            <a:lvl7pPr marL="2971800" indent="-228600" algn="l" rtl="0" fontAlgn="base">
              <a:lnSpc>
                <a:spcPct val="85000"/>
              </a:lnSpc>
              <a:spcBef>
                <a:spcPct val="30000"/>
              </a:spcBef>
              <a:spcAft>
                <a:spcPct val="0"/>
              </a:spcAft>
              <a:buClr>
                <a:schemeClr val="tx1"/>
              </a:buClr>
              <a:buSzPct val="85000"/>
              <a:buFont typeface="Wingdings" pitchFamily="2" charset="2"/>
              <a:buChar char="l"/>
              <a:defRPr sz="1600">
                <a:solidFill>
                  <a:schemeClr val="tx1"/>
                </a:solidFill>
                <a:latin typeface="+mn-lt"/>
              </a:defRPr>
            </a:lvl7pPr>
            <a:lvl8pPr marL="3429000" indent="-228600" algn="l" rtl="0" fontAlgn="base">
              <a:lnSpc>
                <a:spcPct val="85000"/>
              </a:lnSpc>
              <a:spcBef>
                <a:spcPct val="30000"/>
              </a:spcBef>
              <a:spcAft>
                <a:spcPct val="0"/>
              </a:spcAft>
              <a:buClr>
                <a:schemeClr val="tx1"/>
              </a:buClr>
              <a:buSzPct val="85000"/>
              <a:buFont typeface="Wingdings" pitchFamily="2" charset="2"/>
              <a:buChar char="l"/>
              <a:defRPr sz="1600">
                <a:solidFill>
                  <a:schemeClr val="tx1"/>
                </a:solidFill>
                <a:latin typeface="+mn-lt"/>
              </a:defRPr>
            </a:lvl8pPr>
            <a:lvl9pPr marL="3886200" indent="-228600" algn="l" rtl="0" fontAlgn="base">
              <a:lnSpc>
                <a:spcPct val="85000"/>
              </a:lnSpc>
              <a:spcBef>
                <a:spcPct val="30000"/>
              </a:spcBef>
              <a:spcAft>
                <a:spcPct val="0"/>
              </a:spcAft>
              <a:buClr>
                <a:schemeClr val="tx1"/>
              </a:buClr>
              <a:buSzPct val="85000"/>
              <a:buFont typeface="Wingdings" pitchFamily="2" charset="2"/>
              <a:buChar char="l"/>
              <a:defRPr sz="1600">
                <a:solidFill>
                  <a:schemeClr val="tx1"/>
                </a:solidFill>
                <a:latin typeface="+mn-lt"/>
              </a:defRPr>
            </a:lvl9pPr>
          </a:lstStyle>
          <a:p>
            <a:r>
              <a:rPr lang="en-US" kern="0" dirty="0" smtClean="0"/>
              <a:t>The algorithm implemented in the IAS test environment</a:t>
            </a:r>
          </a:p>
          <a:p>
            <a:pPr lvl="1"/>
            <a:r>
              <a:rPr lang="en-US" sz="2000" kern="0" dirty="0" smtClean="0"/>
              <a:t>Uses only TIRS interval data (no other sensor data) with optical model</a:t>
            </a:r>
          </a:p>
          <a:p>
            <a:pPr lvl="1"/>
            <a:r>
              <a:rPr lang="en-US" sz="2000" kern="0" dirty="0" smtClean="0"/>
              <a:t>Calculates additional correction for each scene</a:t>
            </a:r>
          </a:p>
          <a:p>
            <a:pPr lvl="1"/>
            <a:r>
              <a:rPr lang="en-US" sz="2000" kern="0" dirty="0" smtClean="0"/>
              <a:t>Results have shown that the corrected products are either better than, or similar to the current products (both in a relative and an absolute sense)</a:t>
            </a:r>
          </a:p>
          <a:p>
            <a:r>
              <a:rPr lang="en-US" kern="0" dirty="0" smtClean="0"/>
              <a:t>Rigorous testing and validation completed and the correction algorithm will be made operational in LPGS R2.7.0 release (coming this Fall)</a:t>
            </a:r>
            <a:endParaRPr lang="en-US" kern="0" dirty="0"/>
          </a:p>
        </p:txBody>
      </p:sp>
    </p:spTree>
    <p:extLst>
      <p:ext uri="{BB962C8B-B14F-4D97-AF65-F5344CB8AC3E}">
        <p14:creationId xmlns:p14="http://schemas.microsoft.com/office/powerpoint/2010/main" val="2296692688"/>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Stray Light Removal Algorithm:</a:t>
            </a:r>
            <a:br>
              <a:rPr lang="en-US" dirty="0" smtClean="0"/>
            </a:br>
            <a:r>
              <a:rPr lang="en-US" dirty="0" smtClean="0"/>
              <a:t>Optical Model with TIRS Data Only</a:t>
            </a:r>
            <a:endParaRPr lang="en-US" dirty="0"/>
          </a:p>
        </p:txBody>
      </p:sp>
      <p:sp>
        <p:nvSpPr>
          <p:cNvPr id="3" name="Content Placeholder 2"/>
          <p:cNvSpPr>
            <a:spLocks noGrp="1"/>
          </p:cNvSpPr>
          <p:nvPr>
            <p:ph idx="1"/>
          </p:nvPr>
        </p:nvSpPr>
        <p:spPr>
          <a:xfrm>
            <a:off x="4698240" y="2729935"/>
            <a:ext cx="2915750" cy="2845246"/>
          </a:xfrm>
        </p:spPr>
        <p:txBody>
          <a:bodyPr/>
          <a:lstStyle/>
          <a:p>
            <a:r>
              <a:rPr lang="en-US" sz="1800" dirty="0"/>
              <a:t>Estimate stray light by convolving ghost optical model (PSF) with TIRS data</a:t>
            </a:r>
          </a:p>
          <a:p>
            <a:pPr lvl="1"/>
            <a:r>
              <a:rPr lang="en-US" sz="1600" dirty="0"/>
              <a:t>Out-of-path locations estimated by nearest TIRS pixels</a:t>
            </a:r>
          </a:p>
          <a:p>
            <a:r>
              <a:rPr lang="en-US" sz="1800" dirty="0"/>
              <a:t>Subtract stray light estimate from TIRS data on pixel-by-pixel basis</a:t>
            </a:r>
          </a:p>
          <a:p>
            <a:endParaRPr lang="en-US"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6436" y="1028568"/>
            <a:ext cx="4607408" cy="4883256"/>
          </a:xfrm>
          <a:prstGeom prst="rect">
            <a:avLst/>
          </a:prstGeom>
        </p:spPr>
      </p:pic>
      <p:graphicFrame>
        <p:nvGraphicFramePr>
          <p:cNvPr id="5" name="Object 4"/>
          <p:cNvGraphicFramePr>
            <a:graphicFrameLocks noChangeAspect="1"/>
          </p:cNvGraphicFramePr>
          <p:nvPr>
            <p:extLst>
              <p:ext uri="{D42A27DB-BD31-4B8C-83A1-F6EECF244321}">
                <p14:modId xmlns:p14="http://schemas.microsoft.com/office/powerpoint/2010/main" val="429980553"/>
              </p:ext>
            </p:extLst>
          </p:nvPr>
        </p:nvGraphicFramePr>
        <p:xfrm>
          <a:off x="5133387" y="1141764"/>
          <a:ext cx="2220860" cy="261705"/>
        </p:xfrm>
        <a:graphic>
          <a:graphicData uri="http://schemas.openxmlformats.org/presentationml/2006/ole">
            <mc:AlternateContent xmlns:mc="http://schemas.openxmlformats.org/markup-compatibility/2006">
              <mc:Choice xmlns:v="urn:schemas-microsoft-com:vml" Requires="v">
                <p:oleObj spid="_x0000_s3184" name="Equation" r:id="rId5" imgW="1828800" imgH="215640" progId="Equation.3">
                  <p:embed/>
                </p:oleObj>
              </mc:Choice>
              <mc:Fallback>
                <p:oleObj name="Equation" r:id="rId5" imgW="1828800" imgH="215640" progId="Equation.3">
                  <p:embed/>
                  <p:pic>
                    <p:nvPicPr>
                      <p:cNvPr id="0" name=""/>
                      <p:cNvPicPr/>
                      <p:nvPr/>
                    </p:nvPicPr>
                    <p:blipFill>
                      <a:blip r:embed="rId6"/>
                      <a:stretch>
                        <a:fillRect/>
                      </a:stretch>
                    </p:blipFill>
                    <p:spPr>
                      <a:xfrm>
                        <a:off x="5133387" y="1141764"/>
                        <a:ext cx="2220860" cy="261705"/>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417002052"/>
              </p:ext>
            </p:extLst>
          </p:nvPr>
        </p:nvGraphicFramePr>
        <p:xfrm>
          <a:off x="5614134" y="1447816"/>
          <a:ext cx="1525706" cy="307140"/>
        </p:xfrm>
        <a:graphic>
          <a:graphicData uri="http://schemas.openxmlformats.org/presentationml/2006/ole">
            <mc:AlternateContent xmlns:mc="http://schemas.openxmlformats.org/markup-compatibility/2006">
              <mc:Choice xmlns:v="urn:schemas-microsoft-com:vml" Requires="v">
                <p:oleObj spid="_x0000_s3185" name="Equation" r:id="rId7" imgW="1257120" imgH="253800" progId="Equation.3">
                  <p:embed/>
                </p:oleObj>
              </mc:Choice>
              <mc:Fallback>
                <p:oleObj name="Equation" r:id="rId7" imgW="1257120" imgH="253800" progId="Equation.3">
                  <p:embed/>
                  <p:pic>
                    <p:nvPicPr>
                      <p:cNvPr id="0" name=""/>
                      <p:cNvPicPr/>
                      <p:nvPr/>
                    </p:nvPicPr>
                    <p:blipFill>
                      <a:blip r:embed="rId8"/>
                      <a:stretch>
                        <a:fillRect/>
                      </a:stretch>
                    </p:blipFill>
                    <p:spPr>
                      <a:xfrm>
                        <a:off x="5614134" y="1447816"/>
                        <a:ext cx="1525706" cy="307140"/>
                      </a:xfrm>
                      <a:prstGeom prst="rect">
                        <a:avLst/>
                      </a:prstGeom>
                    </p:spPr>
                  </p:pic>
                </p:oleObj>
              </mc:Fallback>
            </mc:AlternateContent>
          </a:graphicData>
        </a:graphic>
      </p:graphicFrame>
      <p:sp>
        <p:nvSpPr>
          <p:cNvPr id="7" name="TextBox 6"/>
          <p:cNvSpPr txBox="1"/>
          <p:nvPr/>
        </p:nvSpPr>
        <p:spPr>
          <a:xfrm>
            <a:off x="4698239" y="1809793"/>
            <a:ext cx="3091157" cy="584775"/>
          </a:xfrm>
          <a:prstGeom prst="rect">
            <a:avLst/>
          </a:prstGeom>
          <a:noFill/>
        </p:spPr>
        <p:txBody>
          <a:bodyPr wrap="square" rtlCol="0">
            <a:spAutoFit/>
          </a:bodyPr>
          <a:lstStyle/>
          <a:p>
            <a:pPr marL="285750" indent="-285750" algn="l" rtl="0">
              <a:buFont typeface="Arial" panose="020B0604020202020204" pitchFamily="34" charset="0"/>
              <a:buChar char="•"/>
            </a:pPr>
            <a:r>
              <a:rPr lang="en-US" sz="1600" kern="1200" dirty="0" smtClean="0">
                <a:solidFill>
                  <a:srgbClr val="000000"/>
                </a:solidFill>
                <a:latin typeface="Arial"/>
                <a:ea typeface="+mn-ea"/>
                <a:cs typeface="+mn-cs"/>
              </a:rPr>
              <a:t>Repeat for every frame</a:t>
            </a:r>
          </a:p>
          <a:p>
            <a:pPr marL="285750" indent="-285750" algn="l" rtl="0">
              <a:buFont typeface="Arial" panose="020B0604020202020204" pitchFamily="34" charset="0"/>
              <a:buChar char="•"/>
            </a:pPr>
            <a:r>
              <a:rPr lang="en-US" sz="1600" dirty="0">
                <a:solidFill>
                  <a:srgbClr val="000000"/>
                </a:solidFill>
                <a:latin typeface="Arial"/>
              </a:rPr>
              <a:t>R</a:t>
            </a:r>
            <a:r>
              <a:rPr lang="en-US" sz="1600" kern="1200" dirty="0" smtClean="0">
                <a:solidFill>
                  <a:srgbClr val="000000"/>
                </a:solidFill>
                <a:latin typeface="Arial"/>
                <a:ea typeface="+mn-ea"/>
                <a:cs typeface="+mn-cs"/>
              </a:rPr>
              <a:t>epeat for every detector</a:t>
            </a:r>
            <a:endParaRPr lang="en-US" sz="1600" kern="1200" dirty="0">
              <a:solidFill>
                <a:srgbClr val="000000"/>
              </a:solidFill>
              <a:latin typeface="Arial"/>
              <a:ea typeface="+mn-ea"/>
              <a:cs typeface="+mn-cs"/>
            </a:endParaRPr>
          </a:p>
        </p:txBody>
      </p:sp>
      <p:pic>
        <p:nvPicPr>
          <p:cNvPr id="8" name="Picture 7"/>
          <p:cNvPicPr>
            <a:picLocks noChangeAspect="1"/>
          </p:cNvPicPr>
          <p:nvPr/>
        </p:nvPicPr>
        <p:blipFill rotWithShape="1">
          <a:blip r:embed="rId9" cstate="print">
            <a:extLst>
              <a:ext uri="{28A0092B-C50C-407E-A947-70E740481C1C}">
                <a14:useLocalDpi xmlns:a14="http://schemas.microsoft.com/office/drawing/2010/main" val="0"/>
              </a:ext>
            </a:extLst>
          </a:blip>
          <a:srcRect l="24023" t="7340" r="37304" b="8362"/>
          <a:stretch/>
        </p:blipFill>
        <p:spPr>
          <a:xfrm>
            <a:off x="7656096" y="1950588"/>
            <a:ext cx="1152678" cy="3092080"/>
          </a:xfrm>
          <a:prstGeom prst="rect">
            <a:avLst/>
          </a:prstGeom>
        </p:spPr>
      </p:pic>
      <p:sp>
        <p:nvSpPr>
          <p:cNvPr id="9" name="TextBox 8"/>
          <p:cNvSpPr txBox="1"/>
          <p:nvPr/>
        </p:nvSpPr>
        <p:spPr>
          <a:xfrm>
            <a:off x="7377609" y="1487848"/>
            <a:ext cx="1709653" cy="461665"/>
          </a:xfrm>
          <a:prstGeom prst="rect">
            <a:avLst/>
          </a:prstGeom>
          <a:noFill/>
        </p:spPr>
        <p:txBody>
          <a:bodyPr wrap="square" rtlCol="0">
            <a:spAutoFit/>
          </a:bodyPr>
          <a:lstStyle/>
          <a:p>
            <a:pPr algn="ctr" rtl="0"/>
            <a:r>
              <a:rPr lang="en-US" sz="1200" kern="1200" dirty="0" smtClean="0">
                <a:solidFill>
                  <a:srgbClr val="000000"/>
                </a:solidFill>
                <a:latin typeface="Arial"/>
                <a:ea typeface="+mn-ea"/>
                <a:cs typeface="+mn-cs"/>
              </a:rPr>
              <a:t>Calculated ghost signal</a:t>
            </a:r>
            <a:endParaRPr lang="en-US" sz="1200" kern="1200" dirty="0">
              <a:solidFill>
                <a:srgbClr val="000000"/>
              </a:solidFill>
              <a:latin typeface="Arial"/>
              <a:ea typeface="+mn-ea"/>
              <a:cs typeface="+mn-cs"/>
            </a:endParaRPr>
          </a:p>
        </p:txBody>
      </p:sp>
    </p:spTree>
    <p:extLst>
      <p:ext uri="{BB962C8B-B14F-4D97-AF65-F5344CB8AC3E}">
        <p14:creationId xmlns:p14="http://schemas.microsoft.com/office/powerpoint/2010/main" val="555298191"/>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Stray Light Correction:</a:t>
            </a:r>
            <a:br>
              <a:rPr lang="en-US" dirty="0" smtClean="0"/>
            </a:br>
            <a:r>
              <a:rPr lang="en-US" dirty="0" smtClean="0"/>
              <a:t>Validation Example</a:t>
            </a:r>
            <a:endParaRPr lang="en-US" dirty="0"/>
          </a:p>
        </p:txBody>
      </p:sp>
      <p:sp>
        <p:nvSpPr>
          <p:cNvPr id="3" name="Content Placeholder 2"/>
          <p:cNvSpPr>
            <a:spLocks noGrp="1"/>
          </p:cNvSpPr>
          <p:nvPr>
            <p:ph idx="1"/>
          </p:nvPr>
        </p:nvSpPr>
        <p:spPr>
          <a:xfrm>
            <a:off x="249247" y="1043738"/>
            <a:ext cx="6089409" cy="923276"/>
          </a:xfrm>
        </p:spPr>
        <p:txBody>
          <a:bodyPr>
            <a:normAutofit fontScale="70000" lnSpcReduction="20000"/>
          </a:bodyPr>
          <a:lstStyle/>
          <a:p>
            <a:r>
              <a:rPr lang="en-US" dirty="0"/>
              <a:t>During L8/Terra </a:t>
            </a:r>
            <a:r>
              <a:rPr lang="en-US" dirty="0" err="1" smtClean="0"/>
              <a:t>underfly</a:t>
            </a:r>
            <a:r>
              <a:rPr lang="en-US" dirty="0" smtClean="0"/>
              <a:t> period</a:t>
            </a:r>
            <a:r>
              <a:rPr lang="en-US" dirty="0"/>
              <a:t>, TIRS centered on MODIS field-of-view</a:t>
            </a:r>
          </a:p>
          <a:p>
            <a:r>
              <a:rPr lang="en-US" dirty="0" smtClean="0"/>
              <a:t>Compare </a:t>
            </a:r>
            <a:r>
              <a:rPr lang="en-US" dirty="0"/>
              <a:t>TIRS current product and corrected product to Terra/MODIS</a:t>
            </a:r>
          </a:p>
        </p:txBody>
      </p:sp>
      <p:pic>
        <p:nvPicPr>
          <p:cNvPr id="4" name="Picture 3"/>
          <p:cNvPicPr>
            <a:picLocks noChangeAspect="1"/>
          </p:cNvPicPr>
          <p:nvPr/>
        </p:nvPicPr>
        <p:blipFill>
          <a:blip r:embed="rId3"/>
          <a:stretch>
            <a:fillRect/>
          </a:stretch>
        </p:blipFill>
        <p:spPr>
          <a:xfrm>
            <a:off x="2337698" y="1969086"/>
            <a:ext cx="3920185" cy="2833734"/>
          </a:xfrm>
          <a:prstGeom prst="rect">
            <a:avLst/>
          </a:prstGeom>
        </p:spPr>
      </p:pic>
      <p:pic>
        <p:nvPicPr>
          <p:cNvPr id="5" name="Picture 4"/>
          <p:cNvPicPr>
            <a:picLocks noChangeAspect="1"/>
          </p:cNvPicPr>
          <p:nvPr/>
        </p:nvPicPr>
        <p:blipFill>
          <a:blip r:embed="rId4"/>
          <a:stretch>
            <a:fillRect/>
          </a:stretch>
        </p:blipFill>
        <p:spPr>
          <a:xfrm>
            <a:off x="6257883" y="1072441"/>
            <a:ext cx="2830258" cy="4787351"/>
          </a:xfrm>
          <a:prstGeom prst="rect">
            <a:avLst/>
          </a:prstGeom>
        </p:spPr>
      </p:pic>
      <p:pic>
        <p:nvPicPr>
          <p:cNvPr id="6" name="Picture 5"/>
          <p:cNvPicPr>
            <a:picLocks noChangeAspect="1"/>
          </p:cNvPicPr>
          <p:nvPr/>
        </p:nvPicPr>
        <p:blipFill>
          <a:blip r:embed="rId5"/>
          <a:stretch>
            <a:fillRect/>
          </a:stretch>
        </p:blipFill>
        <p:spPr>
          <a:xfrm>
            <a:off x="231492" y="2627791"/>
            <a:ext cx="2106206" cy="1825378"/>
          </a:xfrm>
          <a:prstGeom prst="rect">
            <a:avLst/>
          </a:prstGeom>
        </p:spPr>
      </p:pic>
      <p:pic>
        <p:nvPicPr>
          <p:cNvPr id="7" name="Picture 6"/>
          <p:cNvPicPr>
            <a:picLocks noChangeAspect="1"/>
          </p:cNvPicPr>
          <p:nvPr/>
        </p:nvPicPr>
        <p:blipFill>
          <a:blip r:embed="rId6"/>
          <a:stretch>
            <a:fillRect/>
          </a:stretch>
        </p:blipFill>
        <p:spPr>
          <a:xfrm>
            <a:off x="125536" y="4804893"/>
            <a:ext cx="6132348" cy="1212899"/>
          </a:xfrm>
          <a:prstGeom prst="rect">
            <a:avLst/>
          </a:prstGeom>
        </p:spPr>
      </p:pic>
      <p:sp>
        <p:nvSpPr>
          <p:cNvPr id="8" name="TextBox 7"/>
          <p:cNvSpPr txBox="1"/>
          <p:nvPr/>
        </p:nvSpPr>
        <p:spPr>
          <a:xfrm>
            <a:off x="231492" y="2157274"/>
            <a:ext cx="1943537" cy="369332"/>
          </a:xfrm>
          <a:prstGeom prst="rect">
            <a:avLst/>
          </a:prstGeom>
          <a:noFill/>
        </p:spPr>
        <p:txBody>
          <a:bodyPr wrap="square" rtlCol="0">
            <a:spAutoFit/>
          </a:bodyPr>
          <a:lstStyle/>
          <a:p>
            <a:r>
              <a:rPr lang="en-US" dirty="0" smtClean="0"/>
              <a:t>Path 22 / Row 30</a:t>
            </a:r>
            <a:endParaRPr lang="en-US" dirty="0"/>
          </a:p>
        </p:txBody>
      </p:sp>
    </p:spTree>
    <p:extLst>
      <p:ext uri="{BB962C8B-B14F-4D97-AF65-F5344CB8AC3E}">
        <p14:creationId xmlns:p14="http://schemas.microsoft.com/office/powerpoint/2010/main" val="2536570743"/>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Stray Light Correction Summary</a:t>
            </a:r>
            <a:endParaRPr lang="en-US" dirty="0"/>
          </a:p>
        </p:txBody>
      </p:sp>
      <p:sp>
        <p:nvSpPr>
          <p:cNvPr id="3" name="Content Placeholder 2"/>
          <p:cNvSpPr>
            <a:spLocks noGrp="1"/>
          </p:cNvSpPr>
          <p:nvPr>
            <p:ph idx="1"/>
          </p:nvPr>
        </p:nvSpPr>
        <p:spPr>
          <a:xfrm>
            <a:off x="507363" y="1051591"/>
            <a:ext cx="2561425" cy="500459"/>
          </a:xfrm>
        </p:spPr>
        <p:txBody>
          <a:bodyPr/>
          <a:lstStyle/>
          <a:p>
            <a:pPr marL="0" indent="0">
              <a:buNone/>
            </a:pPr>
            <a:r>
              <a:rPr lang="en-US" sz="1600" dirty="0"/>
              <a:t>RMSE summary (“absolute calibration”):</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437" y="1475510"/>
            <a:ext cx="2792253" cy="2323006"/>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1083" y="3685309"/>
            <a:ext cx="2787607" cy="2323006"/>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99105" y="1475510"/>
            <a:ext cx="2787607" cy="2323006"/>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99105" y="3678382"/>
            <a:ext cx="2787607" cy="2323006"/>
          </a:xfrm>
          <a:prstGeom prst="rect">
            <a:avLst/>
          </a:prstGeom>
        </p:spPr>
      </p:pic>
      <p:sp>
        <p:nvSpPr>
          <p:cNvPr id="10" name="TextBox 9"/>
          <p:cNvSpPr txBox="1"/>
          <p:nvPr/>
        </p:nvSpPr>
        <p:spPr>
          <a:xfrm>
            <a:off x="5913736" y="5269004"/>
            <a:ext cx="2214707" cy="58477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en-US" sz="1600" b="1" i="0" u="none" strike="noStrike" cap="none" spc="0" normalizeH="0" baseline="0" dirty="0" smtClean="0">
                <a:ln>
                  <a:noFill/>
                </a:ln>
                <a:solidFill>
                  <a:srgbClr val="0070C0"/>
                </a:solidFill>
                <a:effectLst/>
                <a:uFillTx/>
                <a:latin typeface="Calibri"/>
                <a:ea typeface="Calibri"/>
                <a:cs typeface="Calibri"/>
                <a:sym typeface="Calibri"/>
              </a:rPr>
              <a:t>+</a:t>
            </a:r>
            <a:r>
              <a:rPr kumimoji="0" lang="en-US" sz="1600" b="0" i="0" u="none" strike="noStrike" cap="none" spc="0" normalizeH="0" baseline="0" dirty="0" smtClean="0">
                <a:ln>
                  <a:noFill/>
                </a:ln>
                <a:solidFill>
                  <a:srgbClr val="000000"/>
                </a:solidFill>
                <a:effectLst/>
                <a:uFillTx/>
                <a:latin typeface="Calibri"/>
                <a:ea typeface="Calibri"/>
                <a:cs typeface="Calibri"/>
                <a:sym typeface="Calibri"/>
              </a:rPr>
              <a:t>  </a:t>
            </a:r>
            <a:r>
              <a:rPr kumimoji="0" lang="en-US" sz="1600" b="0" i="0" u="none" strike="noStrike" cap="none" spc="0" normalizeH="0" baseline="0" dirty="0" smtClean="0">
                <a:ln>
                  <a:noFill/>
                </a:ln>
                <a:solidFill>
                  <a:srgbClr val="000000"/>
                </a:solidFill>
                <a:effectLst/>
                <a:uFillTx/>
                <a:latin typeface="Arial" panose="020B0604020202020204" pitchFamily="34" charset="0"/>
                <a:ea typeface="Calibri"/>
                <a:cs typeface="Arial" panose="020B0604020202020204" pitchFamily="34" charset="0"/>
                <a:sym typeface="Calibri"/>
              </a:rPr>
              <a:t>Current Product</a:t>
            </a:r>
          </a:p>
          <a:p>
            <a:pPr marL="0" marR="0" indent="0" algn="l" defTabSz="914400" rtl="0" fontAlgn="auto" latinLnBrk="1" hangingPunct="0">
              <a:lnSpc>
                <a:spcPct val="100000"/>
              </a:lnSpc>
              <a:spcBef>
                <a:spcPts val="0"/>
              </a:spcBef>
              <a:spcAft>
                <a:spcPts val="0"/>
              </a:spcAft>
              <a:buClrTx/>
              <a:buSzTx/>
              <a:buFontTx/>
              <a:buNone/>
              <a:tabLst/>
            </a:pPr>
            <a:r>
              <a:rPr lang="en-US" sz="1600" b="1" dirty="0" smtClean="0">
                <a:solidFill>
                  <a:srgbClr val="FF0000"/>
                </a:solidFill>
              </a:rPr>
              <a:t>o</a:t>
            </a:r>
            <a:r>
              <a:rPr lang="en-US" sz="1600" dirty="0" smtClean="0">
                <a:solidFill>
                  <a:srgbClr val="000000"/>
                </a:solidFill>
              </a:rPr>
              <a:t> Stray Light Corrected</a:t>
            </a:r>
            <a:endParaRPr kumimoji="0" lang="en-US" sz="1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1" name="Content Placeholder 2"/>
          <p:cNvSpPr txBox="1">
            <a:spLocks/>
          </p:cNvSpPr>
          <p:nvPr/>
        </p:nvSpPr>
        <p:spPr bwMode="auto">
          <a:xfrm>
            <a:off x="3341153" y="1051592"/>
            <a:ext cx="2500359" cy="500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284163" indent="-284163" algn="l" rtl="0" eaLnBrk="0" fontAlgn="base" hangingPunct="0">
              <a:lnSpc>
                <a:spcPct val="85000"/>
              </a:lnSpc>
              <a:spcBef>
                <a:spcPct val="30000"/>
              </a:spcBef>
              <a:spcAft>
                <a:spcPct val="0"/>
              </a:spcAft>
              <a:buClr>
                <a:schemeClr val="tx1"/>
              </a:buClr>
              <a:buSzPct val="75000"/>
              <a:buFont typeface="Wingdings" pitchFamily="2" charset="2"/>
              <a:buChar char="l"/>
              <a:defRPr sz="2400" b="1">
                <a:solidFill>
                  <a:schemeClr val="tx1"/>
                </a:solidFill>
                <a:latin typeface="+mn-lt"/>
                <a:ea typeface="+mn-ea"/>
                <a:cs typeface="+mn-cs"/>
              </a:defRPr>
            </a:lvl1pPr>
            <a:lvl2pPr marL="742950" indent="-285750" algn="l" rtl="0" eaLnBrk="0" fontAlgn="base" hangingPunct="0">
              <a:lnSpc>
                <a:spcPct val="85000"/>
              </a:lnSpc>
              <a:spcBef>
                <a:spcPct val="30000"/>
              </a:spcBef>
              <a:spcAft>
                <a:spcPct val="0"/>
              </a:spcAft>
              <a:buClr>
                <a:srgbClr val="678090"/>
              </a:buClr>
              <a:buSzPct val="70000"/>
              <a:buFont typeface="Wingdings" pitchFamily="2" charset="2"/>
              <a:buChar char="u"/>
              <a:defRPr sz="2200">
                <a:solidFill>
                  <a:schemeClr val="tx1"/>
                </a:solidFill>
                <a:latin typeface="+mn-lt"/>
              </a:defRPr>
            </a:lvl2pPr>
            <a:lvl3pPr marL="1143000" indent="-228600" algn="l" rtl="0" eaLnBrk="0" fontAlgn="base" hangingPunct="0">
              <a:lnSpc>
                <a:spcPct val="85000"/>
              </a:lnSpc>
              <a:spcBef>
                <a:spcPct val="30000"/>
              </a:spcBef>
              <a:spcAft>
                <a:spcPct val="0"/>
              </a:spcAft>
              <a:buClr>
                <a:schemeClr val="tx1"/>
              </a:buClr>
              <a:buSzPct val="70000"/>
              <a:buFont typeface="Wingdings" pitchFamily="2" charset="2"/>
              <a:buChar char="l"/>
              <a:defRPr sz="2000">
                <a:solidFill>
                  <a:schemeClr val="tx1"/>
                </a:solidFill>
                <a:latin typeface="+mn-lt"/>
              </a:defRPr>
            </a:lvl3pPr>
            <a:lvl4pPr marL="1600200" indent="-228600" algn="l" rtl="0" eaLnBrk="0" fontAlgn="base" hangingPunct="0">
              <a:lnSpc>
                <a:spcPct val="85000"/>
              </a:lnSpc>
              <a:spcBef>
                <a:spcPct val="30000"/>
              </a:spcBef>
              <a:spcAft>
                <a:spcPct val="0"/>
              </a:spcAft>
              <a:buClr>
                <a:srgbClr val="678090"/>
              </a:buClr>
              <a:buSzPct val="70000"/>
              <a:buFont typeface="Wingdings" pitchFamily="2" charset="2"/>
              <a:buChar char="u"/>
              <a:defRPr>
                <a:solidFill>
                  <a:schemeClr val="tx1"/>
                </a:solidFill>
                <a:latin typeface="+mn-lt"/>
              </a:defRPr>
            </a:lvl4pPr>
            <a:lvl5pPr marL="2057400" indent="-228600" algn="l" rtl="0" eaLnBrk="0" fontAlgn="base" hangingPunct="0">
              <a:lnSpc>
                <a:spcPct val="85000"/>
              </a:lnSpc>
              <a:spcBef>
                <a:spcPct val="30000"/>
              </a:spcBef>
              <a:spcAft>
                <a:spcPct val="0"/>
              </a:spcAft>
              <a:buClr>
                <a:schemeClr val="tx1"/>
              </a:buClr>
              <a:buSzPct val="85000"/>
              <a:buFont typeface="Wingdings" pitchFamily="2" charset="2"/>
              <a:buChar char="l"/>
              <a:defRPr sz="1600">
                <a:solidFill>
                  <a:schemeClr val="tx1"/>
                </a:solidFill>
                <a:latin typeface="+mn-lt"/>
              </a:defRPr>
            </a:lvl5pPr>
            <a:lvl6pPr marL="2514600" indent="-228600" algn="l" rtl="0" fontAlgn="base">
              <a:lnSpc>
                <a:spcPct val="85000"/>
              </a:lnSpc>
              <a:spcBef>
                <a:spcPct val="30000"/>
              </a:spcBef>
              <a:spcAft>
                <a:spcPct val="0"/>
              </a:spcAft>
              <a:buClr>
                <a:schemeClr val="tx1"/>
              </a:buClr>
              <a:buSzPct val="85000"/>
              <a:buFont typeface="Wingdings" pitchFamily="2" charset="2"/>
              <a:buChar char="l"/>
              <a:defRPr sz="1600">
                <a:solidFill>
                  <a:schemeClr val="tx1"/>
                </a:solidFill>
                <a:latin typeface="+mn-lt"/>
              </a:defRPr>
            </a:lvl6pPr>
            <a:lvl7pPr marL="2971800" indent="-228600" algn="l" rtl="0" fontAlgn="base">
              <a:lnSpc>
                <a:spcPct val="85000"/>
              </a:lnSpc>
              <a:spcBef>
                <a:spcPct val="30000"/>
              </a:spcBef>
              <a:spcAft>
                <a:spcPct val="0"/>
              </a:spcAft>
              <a:buClr>
                <a:schemeClr val="tx1"/>
              </a:buClr>
              <a:buSzPct val="85000"/>
              <a:buFont typeface="Wingdings" pitchFamily="2" charset="2"/>
              <a:buChar char="l"/>
              <a:defRPr sz="1600">
                <a:solidFill>
                  <a:schemeClr val="tx1"/>
                </a:solidFill>
                <a:latin typeface="+mn-lt"/>
              </a:defRPr>
            </a:lvl7pPr>
            <a:lvl8pPr marL="3429000" indent="-228600" algn="l" rtl="0" fontAlgn="base">
              <a:lnSpc>
                <a:spcPct val="85000"/>
              </a:lnSpc>
              <a:spcBef>
                <a:spcPct val="30000"/>
              </a:spcBef>
              <a:spcAft>
                <a:spcPct val="0"/>
              </a:spcAft>
              <a:buClr>
                <a:schemeClr val="tx1"/>
              </a:buClr>
              <a:buSzPct val="85000"/>
              <a:buFont typeface="Wingdings" pitchFamily="2" charset="2"/>
              <a:buChar char="l"/>
              <a:defRPr sz="1600">
                <a:solidFill>
                  <a:schemeClr val="tx1"/>
                </a:solidFill>
                <a:latin typeface="+mn-lt"/>
              </a:defRPr>
            </a:lvl8pPr>
            <a:lvl9pPr marL="3886200" indent="-228600" algn="l" rtl="0" fontAlgn="base">
              <a:lnSpc>
                <a:spcPct val="85000"/>
              </a:lnSpc>
              <a:spcBef>
                <a:spcPct val="30000"/>
              </a:spcBef>
              <a:spcAft>
                <a:spcPct val="0"/>
              </a:spcAft>
              <a:buClr>
                <a:schemeClr val="tx1"/>
              </a:buClr>
              <a:buSzPct val="85000"/>
              <a:buFont typeface="Wingdings" pitchFamily="2" charset="2"/>
              <a:buChar char="l"/>
              <a:defRPr sz="1600">
                <a:solidFill>
                  <a:schemeClr val="tx1"/>
                </a:solidFill>
                <a:latin typeface="+mn-lt"/>
              </a:defRPr>
            </a:lvl9pPr>
          </a:lstStyle>
          <a:p>
            <a:pPr marL="0" indent="0">
              <a:buFont typeface="Wingdings" pitchFamily="2" charset="2"/>
              <a:buNone/>
            </a:pPr>
            <a:r>
              <a:rPr lang="en-US" sz="1600" kern="0" dirty="0" smtClean="0"/>
              <a:t>St. Dev. summary (“relative calibration”):</a:t>
            </a:r>
            <a:endParaRPr lang="en-US" sz="1600" kern="0" dirty="0"/>
          </a:p>
        </p:txBody>
      </p:sp>
      <p:sp>
        <p:nvSpPr>
          <p:cNvPr id="12" name="Content Placeholder 2"/>
          <p:cNvSpPr txBox="1">
            <a:spLocks/>
          </p:cNvSpPr>
          <p:nvPr/>
        </p:nvSpPr>
        <p:spPr bwMode="auto">
          <a:xfrm>
            <a:off x="5913736" y="1325081"/>
            <a:ext cx="2985574" cy="29628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284163" indent="-284163" algn="l" rtl="0" eaLnBrk="0" fontAlgn="base" hangingPunct="0">
              <a:lnSpc>
                <a:spcPct val="85000"/>
              </a:lnSpc>
              <a:spcBef>
                <a:spcPct val="30000"/>
              </a:spcBef>
              <a:spcAft>
                <a:spcPct val="0"/>
              </a:spcAft>
              <a:buClr>
                <a:schemeClr val="tx1"/>
              </a:buClr>
              <a:buSzPct val="75000"/>
              <a:buFont typeface="Wingdings" pitchFamily="2" charset="2"/>
              <a:buChar char="l"/>
              <a:defRPr sz="2400" b="1">
                <a:solidFill>
                  <a:schemeClr val="tx1"/>
                </a:solidFill>
                <a:latin typeface="+mn-lt"/>
                <a:ea typeface="+mn-ea"/>
                <a:cs typeface="+mn-cs"/>
              </a:defRPr>
            </a:lvl1pPr>
            <a:lvl2pPr marL="742950" indent="-285750" algn="l" rtl="0" eaLnBrk="0" fontAlgn="base" hangingPunct="0">
              <a:lnSpc>
                <a:spcPct val="85000"/>
              </a:lnSpc>
              <a:spcBef>
                <a:spcPct val="30000"/>
              </a:spcBef>
              <a:spcAft>
                <a:spcPct val="0"/>
              </a:spcAft>
              <a:buClr>
                <a:srgbClr val="678090"/>
              </a:buClr>
              <a:buSzPct val="70000"/>
              <a:buFont typeface="Wingdings" pitchFamily="2" charset="2"/>
              <a:buChar char="u"/>
              <a:defRPr sz="2200">
                <a:solidFill>
                  <a:schemeClr val="tx1"/>
                </a:solidFill>
                <a:latin typeface="+mn-lt"/>
              </a:defRPr>
            </a:lvl2pPr>
            <a:lvl3pPr marL="1143000" indent="-228600" algn="l" rtl="0" eaLnBrk="0" fontAlgn="base" hangingPunct="0">
              <a:lnSpc>
                <a:spcPct val="85000"/>
              </a:lnSpc>
              <a:spcBef>
                <a:spcPct val="30000"/>
              </a:spcBef>
              <a:spcAft>
                <a:spcPct val="0"/>
              </a:spcAft>
              <a:buClr>
                <a:schemeClr val="tx1"/>
              </a:buClr>
              <a:buSzPct val="70000"/>
              <a:buFont typeface="Wingdings" pitchFamily="2" charset="2"/>
              <a:buChar char="l"/>
              <a:defRPr sz="2000">
                <a:solidFill>
                  <a:schemeClr val="tx1"/>
                </a:solidFill>
                <a:latin typeface="+mn-lt"/>
              </a:defRPr>
            </a:lvl3pPr>
            <a:lvl4pPr marL="1600200" indent="-228600" algn="l" rtl="0" eaLnBrk="0" fontAlgn="base" hangingPunct="0">
              <a:lnSpc>
                <a:spcPct val="85000"/>
              </a:lnSpc>
              <a:spcBef>
                <a:spcPct val="30000"/>
              </a:spcBef>
              <a:spcAft>
                <a:spcPct val="0"/>
              </a:spcAft>
              <a:buClr>
                <a:srgbClr val="678090"/>
              </a:buClr>
              <a:buSzPct val="70000"/>
              <a:buFont typeface="Wingdings" pitchFamily="2" charset="2"/>
              <a:buChar char="u"/>
              <a:defRPr>
                <a:solidFill>
                  <a:schemeClr val="tx1"/>
                </a:solidFill>
                <a:latin typeface="+mn-lt"/>
              </a:defRPr>
            </a:lvl4pPr>
            <a:lvl5pPr marL="2057400" indent="-228600" algn="l" rtl="0" eaLnBrk="0" fontAlgn="base" hangingPunct="0">
              <a:lnSpc>
                <a:spcPct val="85000"/>
              </a:lnSpc>
              <a:spcBef>
                <a:spcPct val="30000"/>
              </a:spcBef>
              <a:spcAft>
                <a:spcPct val="0"/>
              </a:spcAft>
              <a:buClr>
                <a:schemeClr val="tx1"/>
              </a:buClr>
              <a:buSzPct val="85000"/>
              <a:buFont typeface="Wingdings" pitchFamily="2" charset="2"/>
              <a:buChar char="l"/>
              <a:defRPr sz="1600">
                <a:solidFill>
                  <a:schemeClr val="tx1"/>
                </a:solidFill>
                <a:latin typeface="+mn-lt"/>
              </a:defRPr>
            </a:lvl5pPr>
            <a:lvl6pPr marL="2514600" indent="-228600" algn="l" rtl="0" fontAlgn="base">
              <a:lnSpc>
                <a:spcPct val="85000"/>
              </a:lnSpc>
              <a:spcBef>
                <a:spcPct val="30000"/>
              </a:spcBef>
              <a:spcAft>
                <a:spcPct val="0"/>
              </a:spcAft>
              <a:buClr>
                <a:schemeClr val="tx1"/>
              </a:buClr>
              <a:buSzPct val="85000"/>
              <a:buFont typeface="Wingdings" pitchFamily="2" charset="2"/>
              <a:buChar char="l"/>
              <a:defRPr sz="1600">
                <a:solidFill>
                  <a:schemeClr val="tx1"/>
                </a:solidFill>
                <a:latin typeface="+mn-lt"/>
              </a:defRPr>
            </a:lvl6pPr>
            <a:lvl7pPr marL="2971800" indent="-228600" algn="l" rtl="0" fontAlgn="base">
              <a:lnSpc>
                <a:spcPct val="85000"/>
              </a:lnSpc>
              <a:spcBef>
                <a:spcPct val="30000"/>
              </a:spcBef>
              <a:spcAft>
                <a:spcPct val="0"/>
              </a:spcAft>
              <a:buClr>
                <a:schemeClr val="tx1"/>
              </a:buClr>
              <a:buSzPct val="85000"/>
              <a:buFont typeface="Wingdings" pitchFamily="2" charset="2"/>
              <a:buChar char="l"/>
              <a:defRPr sz="1600">
                <a:solidFill>
                  <a:schemeClr val="tx1"/>
                </a:solidFill>
                <a:latin typeface="+mn-lt"/>
              </a:defRPr>
            </a:lvl7pPr>
            <a:lvl8pPr marL="3429000" indent="-228600" algn="l" rtl="0" fontAlgn="base">
              <a:lnSpc>
                <a:spcPct val="85000"/>
              </a:lnSpc>
              <a:spcBef>
                <a:spcPct val="30000"/>
              </a:spcBef>
              <a:spcAft>
                <a:spcPct val="0"/>
              </a:spcAft>
              <a:buClr>
                <a:schemeClr val="tx1"/>
              </a:buClr>
              <a:buSzPct val="85000"/>
              <a:buFont typeface="Wingdings" pitchFamily="2" charset="2"/>
              <a:buChar char="l"/>
              <a:defRPr sz="1600">
                <a:solidFill>
                  <a:schemeClr val="tx1"/>
                </a:solidFill>
                <a:latin typeface="+mn-lt"/>
              </a:defRPr>
            </a:lvl8pPr>
            <a:lvl9pPr marL="3886200" indent="-228600" algn="l" rtl="0" fontAlgn="base">
              <a:lnSpc>
                <a:spcPct val="85000"/>
              </a:lnSpc>
              <a:spcBef>
                <a:spcPct val="30000"/>
              </a:spcBef>
              <a:spcAft>
                <a:spcPct val="0"/>
              </a:spcAft>
              <a:buClr>
                <a:schemeClr val="tx1"/>
              </a:buClr>
              <a:buSzPct val="85000"/>
              <a:buFont typeface="Wingdings" pitchFamily="2" charset="2"/>
              <a:buChar char="l"/>
              <a:defRPr sz="1600">
                <a:solidFill>
                  <a:schemeClr val="tx1"/>
                </a:solidFill>
                <a:latin typeface="+mn-lt"/>
              </a:defRPr>
            </a:lvl9pPr>
          </a:lstStyle>
          <a:p>
            <a:r>
              <a:rPr lang="en-US" sz="1800" kern="0" dirty="0" smtClean="0"/>
              <a:t>Many different types of scenes and profiles were used for testing and validation of the approach</a:t>
            </a:r>
          </a:p>
          <a:p>
            <a:r>
              <a:rPr lang="en-US" sz="1800" kern="0" dirty="0" smtClean="0"/>
              <a:t>The stray light corrected products showed improvements in both absolute and relative calibration for almost all scenarios</a:t>
            </a:r>
          </a:p>
        </p:txBody>
      </p:sp>
    </p:spTree>
    <p:extLst>
      <p:ext uri="{BB962C8B-B14F-4D97-AF65-F5344CB8AC3E}">
        <p14:creationId xmlns:p14="http://schemas.microsoft.com/office/powerpoint/2010/main" val="1390102151"/>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Landsat 7 ETM+ Radiometry Status</a:t>
            </a:r>
            <a:endParaRPr lang="en-US" dirty="0"/>
          </a:p>
        </p:txBody>
      </p:sp>
      <p:sp>
        <p:nvSpPr>
          <p:cNvPr id="6" name="Content Placeholder 5"/>
          <p:cNvSpPr>
            <a:spLocks noGrp="1"/>
          </p:cNvSpPr>
          <p:nvPr>
            <p:ph idx="1"/>
          </p:nvPr>
        </p:nvSpPr>
        <p:spPr>
          <a:xfrm>
            <a:off x="165463" y="3987073"/>
            <a:ext cx="8682446" cy="2116183"/>
          </a:xfrm>
        </p:spPr>
        <p:txBody>
          <a:bodyPr>
            <a:normAutofit fontScale="92500"/>
          </a:bodyPr>
          <a:lstStyle/>
          <a:p>
            <a:r>
              <a:rPr lang="en-US" sz="2000" dirty="0" smtClean="0"/>
              <a:t>Based on the Sahara PICS, ETM+ remains stable within 0.1% per year</a:t>
            </a:r>
          </a:p>
          <a:p>
            <a:r>
              <a:rPr lang="en-US" sz="2000" dirty="0"/>
              <a:t>IAS radiometric trends suggest nominal </a:t>
            </a:r>
            <a:r>
              <a:rPr lang="en-US" sz="2000" dirty="0" smtClean="0"/>
              <a:t>operations </a:t>
            </a:r>
            <a:r>
              <a:rPr lang="en-US" sz="2000" dirty="0"/>
              <a:t>of ETM+, in </a:t>
            </a:r>
            <a:r>
              <a:rPr lang="en-US" sz="2000" dirty="0" smtClean="0"/>
              <a:t>general </a:t>
            </a:r>
            <a:r>
              <a:rPr lang="en-US" sz="2000" dirty="0"/>
              <a:t>They also indicate slight degradation of couple detectors in Band </a:t>
            </a:r>
            <a:r>
              <a:rPr lang="en-US" sz="2000" dirty="0" smtClean="0"/>
              <a:t>5</a:t>
            </a:r>
            <a:endParaRPr lang="en-US" sz="2000" dirty="0"/>
          </a:p>
          <a:p>
            <a:r>
              <a:rPr lang="en-US" sz="2000" dirty="0"/>
              <a:t>The overall </a:t>
            </a:r>
            <a:r>
              <a:rPr lang="en-US" sz="2000" dirty="0" smtClean="0"/>
              <a:t>coherent noise </a:t>
            </a:r>
            <a:r>
              <a:rPr lang="en-US" sz="2000" dirty="0"/>
              <a:t>levels of B5 D10 and D12 have increased over the years</a:t>
            </a:r>
          </a:p>
          <a:p>
            <a:pPr lvl="1"/>
            <a:r>
              <a:rPr lang="en-US" sz="2000" dirty="0"/>
              <a:t>All Band 5 images are believed to be affected by CN to some degree whether visible or not by naked </a:t>
            </a:r>
            <a:r>
              <a:rPr lang="en-US" sz="2000" dirty="0" smtClean="0"/>
              <a:t>eye</a:t>
            </a:r>
            <a:endParaRPr lang="en-US" sz="2000" dirty="0"/>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7246" y="1020764"/>
            <a:ext cx="6313714" cy="2977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40293372"/>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USGS Collection Management</a:t>
            </a:r>
            <a:br>
              <a:rPr lang="en-US" dirty="0" smtClean="0"/>
            </a:br>
            <a:r>
              <a:rPr lang="en-US" dirty="0" smtClean="0"/>
              <a:t>High-level Objectives</a:t>
            </a:r>
            <a:endParaRPr lang="en-US" dirty="0"/>
          </a:p>
        </p:txBody>
      </p:sp>
      <p:sp>
        <p:nvSpPr>
          <p:cNvPr id="3" name="Content Placeholder 2"/>
          <p:cNvSpPr>
            <a:spLocks noGrp="1"/>
          </p:cNvSpPr>
          <p:nvPr>
            <p:ph idx="1"/>
          </p:nvPr>
        </p:nvSpPr>
        <p:spPr>
          <a:xfrm>
            <a:off x="381000" y="1143000"/>
            <a:ext cx="8545286" cy="4855464"/>
          </a:xfrm>
        </p:spPr>
        <p:txBody>
          <a:bodyPr>
            <a:normAutofit lnSpcReduction="10000"/>
          </a:bodyPr>
          <a:lstStyle/>
          <a:p>
            <a:r>
              <a:rPr lang="en-US" sz="2000" dirty="0" smtClean="0"/>
              <a:t>Provide consistent management of Landsat products so that the origin of what made up the data can be identified</a:t>
            </a:r>
          </a:p>
          <a:p>
            <a:pPr lvl="1"/>
            <a:r>
              <a:rPr lang="en-US" sz="2000" dirty="0" smtClean="0"/>
              <a:t>Provide an ‘easy’ method for users to identify the origin of the data</a:t>
            </a:r>
          </a:p>
          <a:p>
            <a:pPr lvl="1"/>
            <a:r>
              <a:rPr lang="en-US" sz="2000" dirty="0" smtClean="0"/>
              <a:t>Create easily identifiable publications (one-pagers) that describe what the collection is made of </a:t>
            </a:r>
          </a:p>
          <a:p>
            <a:r>
              <a:rPr lang="en-US" sz="2000" dirty="0" smtClean="0"/>
              <a:t>Provide both radiometric and geometric consistent physical parameters</a:t>
            </a:r>
          </a:p>
          <a:p>
            <a:pPr lvl="1"/>
            <a:r>
              <a:rPr lang="en-US" sz="2000" dirty="0" smtClean="0"/>
              <a:t>Establish qualifications</a:t>
            </a:r>
          </a:p>
          <a:p>
            <a:pPr lvl="1"/>
            <a:r>
              <a:rPr lang="en-US" sz="2000" dirty="0"/>
              <a:t>A Collection will provide a stable environmental </a:t>
            </a:r>
            <a:r>
              <a:rPr lang="en-US" sz="2000" dirty="0" smtClean="0"/>
              <a:t>record</a:t>
            </a:r>
          </a:p>
          <a:p>
            <a:r>
              <a:rPr lang="en-US" sz="2000" dirty="0" smtClean="0"/>
              <a:t>Provide access to the collection within a ‘respectable’ timeline</a:t>
            </a:r>
          </a:p>
          <a:p>
            <a:pPr lvl="1"/>
            <a:r>
              <a:rPr lang="en-US" sz="2000" dirty="0" smtClean="0"/>
              <a:t>Process the collection within 9 months</a:t>
            </a:r>
          </a:p>
          <a:p>
            <a:pPr lvl="1"/>
            <a:r>
              <a:rPr lang="en-US" sz="2000" dirty="0" smtClean="0"/>
              <a:t>All collection data available for immediate download once produced</a:t>
            </a:r>
          </a:p>
          <a:p>
            <a:r>
              <a:rPr lang="en-US" sz="2000" dirty="0" smtClean="0"/>
              <a:t>Meet </a:t>
            </a:r>
            <a:r>
              <a:rPr lang="en-US" sz="2000" dirty="0"/>
              <a:t>Land Change Monitoring, Assessment, and Projection </a:t>
            </a:r>
            <a:r>
              <a:rPr lang="en-US" sz="2000" dirty="0" smtClean="0"/>
              <a:t>(LCMAP) and higher-level goals</a:t>
            </a:r>
          </a:p>
          <a:p>
            <a:pPr lvl="1"/>
            <a:r>
              <a:rPr lang="en-US" sz="2000" dirty="0" smtClean="0"/>
              <a:t>Feed the Landsat Analysis Ready Data (ARD) production effort with consistently managed L1 data</a:t>
            </a:r>
          </a:p>
        </p:txBody>
      </p:sp>
    </p:spTree>
    <p:extLst>
      <p:ext uri="{BB962C8B-B14F-4D97-AF65-F5344CB8AC3E}">
        <p14:creationId xmlns:p14="http://schemas.microsoft.com/office/powerpoint/2010/main" val="2236283091"/>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Landsat Collection 1</a:t>
            </a:r>
            <a:endParaRPr lang="en-US" dirty="0"/>
          </a:p>
        </p:txBody>
      </p:sp>
      <p:sp>
        <p:nvSpPr>
          <p:cNvPr id="3" name="Content Placeholder 2"/>
          <p:cNvSpPr>
            <a:spLocks noGrp="1"/>
          </p:cNvSpPr>
          <p:nvPr>
            <p:ph sz="half" idx="1"/>
          </p:nvPr>
        </p:nvSpPr>
        <p:spPr/>
        <p:txBody>
          <a:bodyPr>
            <a:normAutofit fontScale="92500" lnSpcReduction="20000"/>
          </a:bodyPr>
          <a:lstStyle/>
          <a:p>
            <a:pPr>
              <a:lnSpc>
                <a:spcPct val="84000"/>
              </a:lnSpc>
            </a:pPr>
            <a:r>
              <a:rPr lang="en-US" dirty="0" smtClean="0"/>
              <a:t>Collection 1 Level-1 Product Changes</a:t>
            </a:r>
          </a:p>
          <a:p>
            <a:pPr lvl="1">
              <a:lnSpc>
                <a:spcPct val="84000"/>
              </a:lnSpc>
            </a:pPr>
            <a:r>
              <a:rPr lang="en-US" dirty="0" smtClean="0"/>
              <a:t>Tiered quality (Tier 1 &lt; 12m &lt; Tier 2, and </a:t>
            </a:r>
            <a:r>
              <a:rPr lang="en-US" dirty="0" err="1" smtClean="0"/>
              <a:t>realtime</a:t>
            </a:r>
            <a:r>
              <a:rPr lang="en-US" dirty="0" smtClean="0"/>
              <a:t>)</a:t>
            </a:r>
          </a:p>
          <a:p>
            <a:pPr lvl="1">
              <a:lnSpc>
                <a:spcPct val="84000"/>
              </a:lnSpc>
            </a:pPr>
            <a:r>
              <a:rPr lang="en-US" dirty="0"/>
              <a:t>F</a:t>
            </a:r>
            <a:r>
              <a:rPr lang="en-US" dirty="0" smtClean="0"/>
              <a:t>ile </a:t>
            </a:r>
            <a:r>
              <a:rPr lang="en-US" dirty="0"/>
              <a:t>n</a:t>
            </a:r>
            <a:r>
              <a:rPr lang="en-US" dirty="0" smtClean="0"/>
              <a:t>ame change</a:t>
            </a:r>
          </a:p>
          <a:p>
            <a:pPr lvl="1">
              <a:lnSpc>
                <a:spcPct val="84000"/>
              </a:lnSpc>
            </a:pPr>
            <a:r>
              <a:rPr lang="en-US" dirty="0" smtClean="0"/>
              <a:t>Adding </a:t>
            </a:r>
            <a:r>
              <a:rPr lang="en-US" dirty="0"/>
              <a:t>q</a:t>
            </a:r>
            <a:r>
              <a:rPr lang="en-US" dirty="0" smtClean="0"/>
              <a:t>uality band (as in L8 with 2 saturation bits)</a:t>
            </a:r>
          </a:p>
          <a:p>
            <a:pPr lvl="1">
              <a:lnSpc>
                <a:spcPct val="84000"/>
              </a:lnSpc>
            </a:pPr>
            <a:r>
              <a:rPr lang="en-US" dirty="0" smtClean="0"/>
              <a:t>Angle coefficient </a:t>
            </a:r>
            <a:r>
              <a:rPr lang="en-US" dirty="0"/>
              <a:t>f</a:t>
            </a:r>
            <a:r>
              <a:rPr lang="en-US" dirty="0" smtClean="0"/>
              <a:t>ile (includes viewing and solar angles)</a:t>
            </a:r>
          </a:p>
          <a:p>
            <a:pPr lvl="1">
              <a:lnSpc>
                <a:spcPct val="84000"/>
              </a:lnSpc>
            </a:pPr>
            <a:r>
              <a:rPr lang="en-US" dirty="0" smtClean="0"/>
              <a:t>Metadata file update</a:t>
            </a:r>
          </a:p>
          <a:p>
            <a:pPr lvl="2">
              <a:lnSpc>
                <a:spcPct val="84000"/>
              </a:lnSpc>
            </a:pPr>
            <a:r>
              <a:rPr lang="en-US" dirty="0" smtClean="0"/>
              <a:t>Land based cloud cover score</a:t>
            </a:r>
          </a:p>
          <a:p>
            <a:pPr lvl="2">
              <a:lnSpc>
                <a:spcPct val="84000"/>
              </a:lnSpc>
            </a:pPr>
            <a:r>
              <a:rPr lang="en-US" dirty="0" smtClean="0"/>
              <a:t>Saturation bit identification (which bands are saturated)</a:t>
            </a:r>
          </a:p>
          <a:p>
            <a:pPr lvl="1">
              <a:lnSpc>
                <a:spcPct val="84000"/>
              </a:lnSpc>
            </a:pPr>
            <a:r>
              <a:rPr lang="en-US" dirty="0" err="1" smtClean="0"/>
              <a:t>CFmask</a:t>
            </a:r>
            <a:r>
              <a:rPr lang="en-US" dirty="0" smtClean="0"/>
              <a:t> for cloud cover</a:t>
            </a:r>
          </a:p>
          <a:p>
            <a:pPr lvl="1">
              <a:lnSpc>
                <a:spcPct val="84000"/>
              </a:lnSpc>
            </a:pPr>
            <a:r>
              <a:rPr lang="en-US" dirty="0" smtClean="0"/>
              <a:t>Land based </a:t>
            </a:r>
            <a:r>
              <a:rPr lang="en-US" dirty="0"/>
              <a:t>c</a:t>
            </a:r>
            <a:r>
              <a:rPr lang="en-US" dirty="0" smtClean="0"/>
              <a:t>loud </a:t>
            </a:r>
            <a:r>
              <a:rPr lang="en-US" dirty="0"/>
              <a:t>c</a:t>
            </a:r>
            <a:r>
              <a:rPr lang="en-US" dirty="0" smtClean="0"/>
              <a:t>over score</a:t>
            </a:r>
          </a:p>
          <a:p>
            <a:pPr lvl="1">
              <a:lnSpc>
                <a:spcPct val="84000"/>
              </a:lnSpc>
            </a:pPr>
            <a:r>
              <a:rPr lang="en-US" dirty="0" smtClean="0"/>
              <a:t>CPF/RLUT name change</a:t>
            </a:r>
          </a:p>
          <a:p>
            <a:pPr lvl="1">
              <a:lnSpc>
                <a:spcPct val="84000"/>
              </a:lnSpc>
            </a:pPr>
            <a:r>
              <a:rPr lang="en-US" dirty="0" smtClean="0"/>
              <a:t>OLI:  Relative and absolute gains</a:t>
            </a:r>
          </a:p>
          <a:p>
            <a:pPr lvl="1">
              <a:lnSpc>
                <a:spcPct val="84000"/>
              </a:lnSpc>
            </a:pPr>
            <a:r>
              <a:rPr lang="en-US" dirty="0" smtClean="0"/>
              <a:t>TIRS: Stray </a:t>
            </a:r>
            <a:r>
              <a:rPr lang="en-US" dirty="0"/>
              <a:t>light </a:t>
            </a:r>
            <a:r>
              <a:rPr lang="en-US" dirty="0" smtClean="0"/>
              <a:t>correction</a:t>
            </a:r>
          </a:p>
          <a:p>
            <a:pPr>
              <a:lnSpc>
                <a:spcPct val="84000"/>
              </a:lnSpc>
            </a:pPr>
            <a:r>
              <a:rPr lang="en-US" dirty="0" smtClean="0"/>
              <a:t>Format change (JPEG2000) not being implemented</a:t>
            </a:r>
          </a:p>
          <a:p>
            <a:pPr marL="0" indent="0">
              <a:lnSpc>
                <a:spcPct val="84000"/>
              </a:lnSpc>
              <a:buNone/>
            </a:pPr>
            <a:endParaRPr lang="en-US" sz="1200" dirty="0" smtClean="0"/>
          </a:p>
          <a:p>
            <a:pPr marL="0" indent="0" algn="ctr">
              <a:lnSpc>
                <a:spcPct val="84000"/>
              </a:lnSpc>
              <a:buNone/>
            </a:pPr>
            <a:r>
              <a:rPr lang="en-US" sz="2600" dirty="0" smtClean="0">
                <a:solidFill>
                  <a:srgbClr val="0070C0"/>
                </a:solidFill>
                <a:hlinkClick r:id="rId3"/>
              </a:rPr>
              <a:t>http</a:t>
            </a:r>
            <a:r>
              <a:rPr lang="en-US" sz="2600" dirty="0">
                <a:solidFill>
                  <a:srgbClr val="0070C0"/>
                </a:solidFill>
                <a:hlinkClick r:id="rId3"/>
              </a:rPr>
              <a:t>://</a:t>
            </a:r>
            <a:r>
              <a:rPr lang="en-US" sz="2600" dirty="0" smtClean="0">
                <a:solidFill>
                  <a:srgbClr val="0070C0"/>
                </a:solidFill>
                <a:hlinkClick r:id="rId3"/>
              </a:rPr>
              <a:t>landsat.usgs.gov/landsatcollections.php</a:t>
            </a:r>
            <a:endParaRPr lang="en-US" sz="2600" dirty="0" smtClean="0">
              <a:solidFill>
                <a:srgbClr val="0070C0"/>
              </a:solidFill>
            </a:endParaRPr>
          </a:p>
          <a:p>
            <a:pPr marL="0" indent="0" algn="ctr">
              <a:lnSpc>
                <a:spcPct val="84000"/>
              </a:lnSpc>
              <a:buNone/>
            </a:pPr>
            <a:endParaRPr lang="en-US" sz="1700" b="0" dirty="0" smtClean="0"/>
          </a:p>
          <a:p>
            <a:pPr marL="0" indent="0" algn="ctr">
              <a:lnSpc>
                <a:spcPct val="84000"/>
              </a:lnSpc>
              <a:buNone/>
            </a:pPr>
            <a:endParaRPr lang="en-US" sz="2600" dirty="0" smtClean="0">
              <a:solidFill>
                <a:srgbClr val="0070C0"/>
              </a:solidFill>
            </a:endParaRPr>
          </a:p>
        </p:txBody>
      </p:sp>
    </p:spTree>
    <p:extLst>
      <p:ext uri="{BB962C8B-B14F-4D97-AF65-F5344CB8AC3E}">
        <p14:creationId xmlns:p14="http://schemas.microsoft.com/office/powerpoint/2010/main" val="79154991"/>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Earth Explorer Collections</a:t>
            </a:r>
            <a:endParaRPr lang="en-US" dirty="0"/>
          </a:p>
        </p:txBody>
      </p:sp>
      <p:sp>
        <p:nvSpPr>
          <p:cNvPr id="3" name="Content Placeholder 2"/>
          <p:cNvSpPr>
            <a:spLocks noGrp="1"/>
          </p:cNvSpPr>
          <p:nvPr>
            <p:ph idx="1"/>
          </p:nvPr>
        </p:nvSpPr>
        <p:spPr>
          <a:xfrm>
            <a:off x="381000" y="1143000"/>
            <a:ext cx="4663698" cy="4953000"/>
          </a:xfrm>
        </p:spPr>
        <p:txBody>
          <a:bodyPr/>
          <a:lstStyle/>
          <a:p>
            <a:r>
              <a:rPr lang="en-US" dirty="0" smtClean="0"/>
              <a:t>Separates Collection  from pre-collection</a:t>
            </a:r>
            <a:endParaRPr lang="en-US" dirty="0"/>
          </a:p>
          <a:p>
            <a:r>
              <a:rPr lang="en-US" dirty="0" smtClean="0"/>
              <a:t>Separates Level 1 from higher level products</a:t>
            </a:r>
          </a:p>
          <a:p>
            <a:r>
              <a:rPr lang="en-US" dirty="0" smtClean="0"/>
              <a:t>Additional criteria expanded</a:t>
            </a:r>
          </a:p>
          <a:p>
            <a:pPr lvl="1"/>
            <a:r>
              <a:rPr lang="en-US" dirty="0" smtClean="0"/>
              <a:t>Simplifies Collection 1 data types</a:t>
            </a:r>
          </a:p>
          <a:p>
            <a:pPr lvl="1"/>
            <a:r>
              <a:rPr lang="en-US" dirty="0" smtClean="0"/>
              <a:t>Allows for filtering based on new criteria</a:t>
            </a:r>
          </a:p>
          <a:p>
            <a:pPr lvl="2"/>
            <a:r>
              <a:rPr lang="en-US" dirty="0"/>
              <a:t>G</a:t>
            </a:r>
            <a:r>
              <a:rPr lang="en-US" dirty="0" smtClean="0"/>
              <a:t>eometric accuracy</a:t>
            </a:r>
          </a:p>
          <a:p>
            <a:pPr lvl="2"/>
            <a:r>
              <a:rPr lang="en-US" dirty="0" smtClean="0"/>
              <a:t>Tier</a:t>
            </a:r>
          </a:p>
          <a:p>
            <a:r>
              <a:rPr lang="en-US" dirty="0" smtClean="0"/>
              <a:t>Changes for </a:t>
            </a:r>
            <a:r>
              <a:rPr lang="en-US" dirty="0" err="1" smtClean="0"/>
              <a:t>GloVis</a:t>
            </a:r>
            <a:r>
              <a:rPr lang="en-US" dirty="0" smtClean="0"/>
              <a:t> and </a:t>
            </a:r>
            <a:r>
              <a:rPr lang="en-US" dirty="0" err="1" smtClean="0"/>
              <a:t>LandsatLook</a:t>
            </a:r>
            <a:r>
              <a:rPr lang="en-US" dirty="0" smtClean="0"/>
              <a:t> planned later</a:t>
            </a:r>
          </a:p>
        </p:txBody>
      </p:sp>
      <p:pic>
        <p:nvPicPr>
          <p:cNvPr id="5" name="Picture 4"/>
          <p:cNvPicPr>
            <a:picLocks noChangeAspect="1"/>
          </p:cNvPicPr>
          <p:nvPr/>
        </p:nvPicPr>
        <p:blipFill>
          <a:blip r:embed="rId3"/>
          <a:stretch>
            <a:fillRect/>
          </a:stretch>
        </p:blipFill>
        <p:spPr>
          <a:xfrm>
            <a:off x="5190637" y="1057275"/>
            <a:ext cx="3436918" cy="4940569"/>
          </a:xfrm>
          <a:prstGeom prst="rect">
            <a:avLst/>
          </a:prstGeom>
        </p:spPr>
      </p:pic>
    </p:spTree>
    <p:extLst>
      <p:ext uri="{BB962C8B-B14F-4D97-AF65-F5344CB8AC3E}">
        <p14:creationId xmlns:p14="http://schemas.microsoft.com/office/powerpoint/2010/main" val="3777620554"/>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10663" y="1070223"/>
            <a:ext cx="2806337" cy="2665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Landsat 8 Sensors</a:t>
            </a:r>
            <a:endParaRPr lang="en-US" dirty="0"/>
          </a:p>
        </p:txBody>
      </p:sp>
      <p:sp>
        <p:nvSpPr>
          <p:cNvPr id="3" name="Content Placeholder 2"/>
          <p:cNvSpPr>
            <a:spLocks noGrp="1"/>
          </p:cNvSpPr>
          <p:nvPr>
            <p:ph idx="1"/>
          </p:nvPr>
        </p:nvSpPr>
        <p:spPr>
          <a:xfrm>
            <a:off x="381000" y="1143000"/>
            <a:ext cx="4830416" cy="4953000"/>
          </a:xfrm>
        </p:spPr>
        <p:txBody>
          <a:bodyPr/>
          <a:lstStyle/>
          <a:p>
            <a:r>
              <a:rPr lang="en-US" sz="1800" dirty="0" smtClean="0"/>
              <a:t>2 </a:t>
            </a:r>
            <a:r>
              <a:rPr lang="en-US" sz="1800" dirty="0" err="1" smtClean="0"/>
              <a:t>pushbroom</a:t>
            </a:r>
            <a:r>
              <a:rPr lang="en-US" sz="1800" dirty="0" smtClean="0"/>
              <a:t> sensors</a:t>
            </a:r>
          </a:p>
          <a:p>
            <a:pPr lvl="1"/>
            <a:r>
              <a:rPr lang="en-US" sz="1800" dirty="0" smtClean="0"/>
              <a:t>Operational Land Imager (OLI)</a:t>
            </a:r>
          </a:p>
          <a:p>
            <a:pPr lvl="2"/>
            <a:r>
              <a:rPr lang="en-US" sz="1600" dirty="0" smtClean="0"/>
              <a:t>1 panchromatic (500 - 680nm) 15m GSD</a:t>
            </a:r>
          </a:p>
          <a:p>
            <a:pPr lvl="2"/>
            <a:r>
              <a:rPr lang="en-US" sz="1600" dirty="0" smtClean="0"/>
              <a:t>5 VNIR bands</a:t>
            </a:r>
          </a:p>
          <a:p>
            <a:pPr lvl="3"/>
            <a:r>
              <a:rPr lang="en-US" sz="1400" dirty="0" smtClean="0"/>
              <a:t>coastal/aerosol (433nm) 30m GSD</a:t>
            </a:r>
          </a:p>
          <a:p>
            <a:pPr lvl="3"/>
            <a:r>
              <a:rPr lang="en-US" sz="1400" dirty="0" smtClean="0"/>
              <a:t>blue (482nm) 30m GSD</a:t>
            </a:r>
          </a:p>
          <a:p>
            <a:pPr lvl="3"/>
            <a:r>
              <a:rPr lang="en-US" sz="1400" dirty="0" smtClean="0"/>
              <a:t>green (562nm) 30m GSD</a:t>
            </a:r>
          </a:p>
          <a:p>
            <a:pPr lvl="3"/>
            <a:r>
              <a:rPr lang="en-US" sz="1400" dirty="0" smtClean="0"/>
              <a:t>red (655nm) 30m GSD</a:t>
            </a:r>
          </a:p>
          <a:p>
            <a:pPr lvl="3"/>
            <a:r>
              <a:rPr lang="en-US" sz="1400" dirty="0" smtClean="0"/>
              <a:t>NIR (865nm) 30m GSD</a:t>
            </a:r>
          </a:p>
          <a:p>
            <a:pPr lvl="2"/>
            <a:r>
              <a:rPr lang="en-US" sz="1600" dirty="0" smtClean="0"/>
              <a:t>3 SWIR bands </a:t>
            </a:r>
          </a:p>
          <a:p>
            <a:pPr lvl="3"/>
            <a:r>
              <a:rPr lang="en-US" sz="1400" dirty="0" smtClean="0"/>
              <a:t>SWIR1 (1610nm) 30m GSD</a:t>
            </a:r>
          </a:p>
          <a:p>
            <a:pPr lvl="3"/>
            <a:r>
              <a:rPr lang="en-US" sz="1400" dirty="0" smtClean="0"/>
              <a:t>SWIR2 (2200nm) 30m GSD</a:t>
            </a:r>
          </a:p>
          <a:p>
            <a:pPr lvl="3"/>
            <a:r>
              <a:rPr lang="en-US" sz="1400" dirty="0" smtClean="0"/>
              <a:t>Cirrus (1375nm) 30m GSD</a:t>
            </a:r>
          </a:p>
          <a:p>
            <a:pPr lvl="1"/>
            <a:r>
              <a:rPr lang="en-US" sz="1800" dirty="0" smtClean="0"/>
              <a:t>Thermal Infrared Sensor (TIRS)</a:t>
            </a:r>
          </a:p>
          <a:p>
            <a:pPr lvl="2"/>
            <a:r>
              <a:rPr lang="en-US" sz="1600" dirty="0" smtClean="0"/>
              <a:t>2 thermal bands</a:t>
            </a:r>
          </a:p>
          <a:p>
            <a:pPr lvl="3"/>
            <a:r>
              <a:rPr lang="en-US" sz="1400" dirty="0" smtClean="0"/>
              <a:t>10.8</a:t>
            </a:r>
            <a:r>
              <a:rPr lang="el-GR" sz="1400" dirty="0" smtClean="0"/>
              <a:t>μ</a:t>
            </a:r>
            <a:r>
              <a:rPr lang="en-US" sz="1400" dirty="0" smtClean="0"/>
              <a:t>m and 12</a:t>
            </a:r>
            <a:r>
              <a:rPr lang="el-GR" sz="1400" dirty="0" smtClean="0"/>
              <a:t>μ</a:t>
            </a:r>
            <a:r>
              <a:rPr lang="en-US" sz="1400" dirty="0" smtClean="0"/>
              <a:t>m</a:t>
            </a:r>
          </a:p>
          <a:p>
            <a:r>
              <a:rPr lang="en-US" sz="1800" dirty="0" smtClean="0"/>
              <a:t>185 km swath width</a:t>
            </a:r>
          </a:p>
        </p:txBody>
      </p:sp>
      <p:pic>
        <p:nvPicPr>
          <p:cNvPr id="6" name="Picture 5"/>
          <p:cNvPicPr>
            <a:picLocks noChangeAspect="1"/>
          </p:cNvPicPr>
          <p:nvPr/>
        </p:nvPicPr>
        <p:blipFill>
          <a:blip r:embed="rId4"/>
          <a:stretch>
            <a:fillRect/>
          </a:stretch>
        </p:blipFill>
        <p:spPr>
          <a:xfrm>
            <a:off x="4445000" y="3387633"/>
            <a:ext cx="2281492" cy="2610552"/>
          </a:xfrm>
          <a:prstGeom prst="rect">
            <a:avLst/>
          </a:prstGeom>
        </p:spPr>
      </p:pic>
      <p:sp>
        <p:nvSpPr>
          <p:cNvPr id="8" name="TextBox 7"/>
          <p:cNvSpPr txBox="1"/>
          <p:nvPr/>
        </p:nvSpPr>
        <p:spPr>
          <a:xfrm>
            <a:off x="5433377" y="2034484"/>
            <a:ext cx="1071154" cy="461665"/>
          </a:xfrm>
          <a:prstGeom prst="rect">
            <a:avLst/>
          </a:prstGeom>
          <a:noFill/>
        </p:spPr>
        <p:txBody>
          <a:bodyPr wrap="square" rtlCol="0">
            <a:spAutoFit/>
          </a:bodyPr>
          <a:lstStyle/>
          <a:p>
            <a:r>
              <a:rPr lang="en-US" sz="2400" dirty="0" smtClean="0"/>
              <a:t>OLI</a:t>
            </a:r>
            <a:endParaRPr lang="en-US" sz="2400" dirty="0"/>
          </a:p>
        </p:txBody>
      </p:sp>
      <p:sp>
        <p:nvSpPr>
          <p:cNvPr id="9" name="TextBox 8"/>
          <p:cNvSpPr txBox="1"/>
          <p:nvPr/>
        </p:nvSpPr>
        <p:spPr>
          <a:xfrm>
            <a:off x="6830423" y="4636176"/>
            <a:ext cx="1399177" cy="461665"/>
          </a:xfrm>
          <a:prstGeom prst="rect">
            <a:avLst/>
          </a:prstGeom>
          <a:noFill/>
        </p:spPr>
        <p:txBody>
          <a:bodyPr wrap="square" rtlCol="0">
            <a:spAutoFit/>
          </a:bodyPr>
          <a:lstStyle/>
          <a:p>
            <a:r>
              <a:rPr lang="en-US" sz="2400" dirty="0" smtClean="0"/>
              <a:t>TIRS</a:t>
            </a:r>
            <a:endParaRPr lang="en-US" sz="2400" dirty="0"/>
          </a:p>
        </p:txBody>
      </p:sp>
    </p:spTree>
    <p:extLst>
      <p:ext uri="{BB962C8B-B14F-4D97-AF65-F5344CB8AC3E}">
        <p14:creationId xmlns:p14="http://schemas.microsoft.com/office/powerpoint/2010/main" val="3920193049"/>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Landsat GCP Improvement Goals</a:t>
            </a:r>
            <a:endParaRPr lang="en-US" dirty="0"/>
          </a:p>
        </p:txBody>
      </p:sp>
      <p:sp>
        <p:nvSpPr>
          <p:cNvPr id="3" name="Content Placeholder 2"/>
          <p:cNvSpPr>
            <a:spLocks noGrp="1"/>
          </p:cNvSpPr>
          <p:nvPr>
            <p:ph idx="1"/>
          </p:nvPr>
        </p:nvSpPr>
        <p:spPr>
          <a:xfrm>
            <a:off x="381000" y="992664"/>
            <a:ext cx="8382000" cy="4953000"/>
          </a:xfrm>
        </p:spPr>
        <p:txBody>
          <a:bodyPr/>
          <a:lstStyle/>
          <a:p>
            <a:pPr lvl="0">
              <a:lnSpc>
                <a:spcPct val="84000"/>
              </a:lnSpc>
            </a:pPr>
            <a:r>
              <a:rPr lang="en-US" dirty="0" smtClean="0"/>
              <a:t>L8 geolocation accuracy has identified areas where the Global Land </a:t>
            </a:r>
            <a:r>
              <a:rPr lang="en-US" dirty="0" err="1" smtClean="0"/>
              <a:t>Survay</a:t>
            </a:r>
            <a:r>
              <a:rPr lang="en-US" dirty="0" smtClean="0"/>
              <a:t> (GLS)-derived global GCP library is deficient</a:t>
            </a:r>
          </a:p>
          <a:p>
            <a:pPr lvl="1">
              <a:lnSpc>
                <a:spcPct val="84000"/>
              </a:lnSpc>
            </a:pPr>
            <a:r>
              <a:rPr lang="en-US" dirty="0" smtClean="0"/>
              <a:t>Regions of poor accuracy are being re-triangulated using Landsat 8 data, with new OLI GCPs added where needed</a:t>
            </a:r>
          </a:p>
          <a:p>
            <a:pPr>
              <a:lnSpc>
                <a:spcPct val="84000"/>
              </a:lnSpc>
            </a:pPr>
            <a:r>
              <a:rPr lang="en-US" dirty="0" smtClean="0"/>
              <a:t>Triangulation updates are proceeding in four phases</a:t>
            </a:r>
          </a:p>
          <a:p>
            <a:pPr lvl="1">
              <a:lnSpc>
                <a:spcPct val="84000"/>
              </a:lnSpc>
            </a:pPr>
            <a:r>
              <a:rPr lang="en-US" dirty="0" smtClean="0"/>
              <a:t>The phase 1 high priority, phase 2 low latitude areas, and phase 3 arctic areas are complete and the updated GCPs have been released</a:t>
            </a:r>
          </a:p>
          <a:p>
            <a:pPr lvl="1">
              <a:lnSpc>
                <a:spcPct val="84000"/>
              </a:lnSpc>
            </a:pPr>
            <a:r>
              <a:rPr lang="en-US" dirty="0" smtClean="0"/>
              <a:t>Phase 4, added to make the GLS control consistent with the Sentinel-2 global reference image base (GRI), is in progress</a:t>
            </a:r>
          </a:p>
          <a:p>
            <a:pPr lvl="0">
              <a:lnSpc>
                <a:spcPct val="84000"/>
              </a:lnSpc>
            </a:pPr>
            <a:r>
              <a:rPr lang="en-US" dirty="0" smtClean="0"/>
              <a:t>The original control library image chips are all Landsat 7 ETM+ (8-bit) circa 2000</a:t>
            </a:r>
          </a:p>
          <a:p>
            <a:pPr lvl="1">
              <a:lnSpc>
                <a:spcPct val="84000"/>
              </a:lnSpc>
            </a:pPr>
            <a:r>
              <a:rPr lang="en-US" dirty="0" smtClean="0"/>
              <a:t>In conjunction with the phase 4 updates, new 16-bit OLI image chips will be extracted for all scenes</a:t>
            </a:r>
          </a:p>
          <a:p>
            <a:endParaRPr lang="en-US" dirty="0"/>
          </a:p>
        </p:txBody>
      </p:sp>
    </p:spTree>
    <p:extLst>
      <p:ext uri="{BB962C8B-B14F-4D97-AF65-F5344CB8AC3E}">
        <p14:creationId xmlns:p14="http://schemas.microsoft.com/office/powerpoint/2010/main" val="395915019"/>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Phase 4 – Sentinel-2 Harmonization</a:t>
            </a:r>
            <a:endParaRPr lang="en-US" dirty="0"/>
          </a:p>
        </p:txBody>
      </p:sp>
      <p:sp>
        <p:nvSpPr>
          <p:cNvPr id="3" name="Content Placeholder 2"/>
          <p:cNvSpPr>
            <a:spLocks noGrp="1"/>
          </p:cNvSpPr>
          <p:nvPr>
            <p:ph idx="1"/>
          </p:nvPr>
        </p:nvSpPr>
        <p:spPr>
          <a:xfrm>
            <a:off x="381000" y="1017875"/>
            <a:ext cx="8382000" cy="4953000"/>
          </a:xfrm>
        </p:spPr>
        <p:txBody>
          <a:bodyPr/>
          <a:lstStyle/>
          <a:p>
            <a:r>
              <a:rPr lang="en-US" dirty="0" smtClean="0"/>
              <a:t>Sentinel-2 is using a set of global reference images (GRI) to ensure multi-temporal registration</a:t>
            </a:r>
          </a:p>
          <a:p>
            <a:pPr lvl="1"/>
            <a:r>
              <a:rPr lang="en-US" dirty="0" smtClean="0"/>
              <a:t>This reference is being established through a series of continental-scale triangulation blocks of MSI data</a:t>
            </a:r>
          </a:p>
          <a:p>
            <a:pPr lvl="1"/>
            <a:r>
              <a:rPr lang="en-US" dirty="0"/>
              <a:t>H</a:t>
            </a:r>
            <a:r>
              <a:rPr lang="en-US" dirty="0" smtClean="0"/>
              <a:t>igh resolution Pleiades imagery is being used as control</a:t>
            </a:r>
          </a:p>
          <a:p>
            <a:pPr lvl="2"/>
            <a:r>
              <a:rPr lang="en-US" dirty="0" smtClean="0"/>
              <a:t>There is no explicit tie to the (less accurate) GLS</a:t>
            </a:r>
          </a:p>
          <a:p>
            <a:pPr lvl="1"/>
            <a:r>
              <a:rPr lang="en-US" dirty="0" smtClean="0"/>
              <a:t>These blocks will be rolled out over 2016-2017</a:t>
            </a:r>
          </a:p>
          <a:p>
            <a:r>
              <a:rPr lang="en-US" dirty="0" smtClean="0"/>
              <a:t>Given the respective accuracies of the GLS (25 m </a:t>
            </a:r>
            <a:r>
              <a:rPr lang="en-US" dirty="0" err="1" smtClean="0"/>
              <a:t>RMSEr</a:t>
            </a:r>
            <a:r>
              <a:rPr lang="en-US" dirty="0" smtClean="0"/>
              <a:t>) and GRI (10-20 m 2-sigma), Landsat / Sentinel </a:t>
            </a:r>
            <a:r>
              <a:rPr lang="en-US" dirty="0" err="1" smtClean="0"/>
              <a:t>misregistration</a:t>
            </a:r>
            <a:r>
              <a:rPr lang="en-US" dirty="0" smtClean="0"/>
              <a:t> up to several pixels can be expected</a:t>
            </a:r>
          </a:p>
          <a:p>
            <a:pPr lvl="1"/>
            <a:r>
              <a:rPr lang="en-US" dirty="0" smtClean="0"/>
              <a:t>Better registration will be demanded by the science community</a:t>
            </a:r>
          </a:p>
          <a:p>
            <a:pPr lvl="1"/>
            <a:r>
              <a:rPr lang="en-US" dirty="0" smtClean="0"/>
              <a:t>Provides motivation to improve the GLS while making it consistent with the Sentinel-2 GRI framework</a:t>
            </a:r>
          </a:p>
          <a:p>
            <a:endParaRPr lang="en-US" dirty="0"/>
          </a:p>
        </p:txBody>
      </p:sp>
    </p:spTree>
    <p:extLst>
      <p:ext uri="{BB962C8B-B14F-4D97-AF65-F5344CB8AC3E}">
        <p14:creationId xmlns:p14="http://schemas.microsoft.com/office/powerpoint/2010/main" val="939481986"/>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Phase 4 – Harmonization Approach</a:t>
            </a:r>
            <a:endParaRPr lang="en-US" dirty="0"/>
          </a:p>
        </p:txBody>
      </p:sp>
      <p:sp>
        <p:nvSpPr>
          <p:cNvPr id="3" name="Content Placeholder 2"/>
          <p:cNvSpPr>
            <a:spLocks noGrp="1"/>
          </p:cNvSpPr>
          <p:nvPr>
            <p:ph idx="1"/>
          </p:nvPr>
        </p:nvSpPr>
        <p:spPr>
          <a:xfrm>
            <a:off x="381000" y="1037125"/>
            <a:ext cx="8382000" cy="4953000"/>
          </a:xfrm>
        </p:spPr>
        <p:txBody>
          <a:bodyPr/>
          <a:lstStyle/>
          <a:p>
            <a:r>
              <a:rPr lang="en-US" dirty="0" smtClean="0"/>
              <a:t>Planning global readjustment of the GLS using L8 data with sparse ties to Sentinel-2 GRI</a:t>
            </a:r>
          </a:p>
          <a:p>
            <a:pPr lvl="1"/>
            <a:r>
              <a:rPr lang="en-US" dirty="0" smtClean="0"/>
              <a:t>Global scale version of what was done for Australia</a:t>
            </a:r>
          </a:p>
          <a:p>
            <a:r>
              <a:rPr lang="en-US" dirty="0" smtClean="0"/>
              <a:t>Thirteen triangulation blocks have been identified</a:t>
            </a:r>
          </a:p>
          <a:p>
            <a:pPr lvl="1"/>
            <a:r>
              <a:rPr lang="en-US" dirty="0" smtClean="0"/>
              <a:t>Since Australia has already been adjusted to the AGRI, we do not plan to readjust that block.</a:t>
            </a:r>
          </a:p>
          <a:p>
            <a:pPr lvl="1"/>
            <a:r>
              <a:rPr lang="en-US" dirty="0" smtClean="0"/>
              <a:t>Island areas will be reworked only as necessary since many were readjusted in phases 2 and 3.</a:t>
            </a:r>
          </a:p>
          <a:p>
            <a:r>
              <a:rPr lang="en-US" dirty="0" smtClean="0"/>
              <a:t>Initial (Landsat-8 only) triangulations have been performed for the Europe, NW Africa, SE Africa, and South America blocks</a:t>
            </a:r>
          </a:p>
          <a:p>
            <a:r>
              <a:rPr lang="en-US" dirty="0" smtClean="0"/>
              <a:t>As the GRI images become available, MSI control will be added to a subset of scenes to support a second, constrained triangulation solution for each block</a:t>
            </a:r>
          </a:p>
          <a:p>
            <a:pPr lvl="1"/>
            <a:endParaRPr lang="en-US" dirty="0" smtClean="0"/>
          </a:p>
        </p:txBody>
      </p:sp>
    </p:spTree>
    <p:extLst>
      <p:ext uri="{BB962C8B-B14F-4D97-AF65-F5344CB8AC3E}">
        <p14:creationId xmlns:p14="http://schemas.microsoft.com/office/powerpoint/2010/main" val="3450956216"/>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Phase 4 Tasks</a:t>
            </a:r>
            <a:endParaRPr lang="en-US" dirty="0"/>
          </a:p>
        </p:txBody>
      </p:sp>
      <p:sp>
        <p:nvSpPr>
          <p:cNvPr id="3" name="Content Placeholder 2"/>
          <p:cNvSpPr>
            <a:spLocks noGrp="1"/>
          </p:cNvSpPr>
          <p:nvPr>
            <p:ph idx="1"/>
          </p:nvPr>
        </p:nvSpPr>
        <p:spPr>
          <a:xfrm>
            <a:off x="381000" y="998625"/>
            <a:ext cx="8382000" cy="4953000"/>
          </a:xfrm>
        </p:spPr>
        <p:txBody>
          <a:bodyPr/>
          <a:lstStyle/>
          <a:p>
            <a:r>
              <a:rPr lang="en-US" sz="2000" dirty="0" smtClean="0"/>
              <a:t>The current GLS DEM will be upgraded, most likely using the forthcoming NASADEM</a:t>
            </a:r>
          </a:p>
          <a:p>
            <a:pPr lvl="1"/>
            <a:r>
              <a:rPr lang="en-US" sz="2000" dirty="0" smtClean="0"/>
              <a:t>NASADEM will provide global coverage using:</a:t>
            </a:r>
          </a:p>
          <a:p>
            <a:pPr lvl="2"/>
            <a:r>
              <a:rPr lang="en-US" sz="1800" dirty="0" smtClean="0"/>
              <a:t>Reprocessed SRTM data at one-</a:t>
            </a:r>
            <a:r>
              <a:rPr lang="en-US" sz="1800" dirty="0" err="1" smtClean="0"/>
              <a:t>arcsecond</a:t>
            </a:r>
            <a:r>
              <a:rPr lang="en-US" sz="1800" dirty="0" smtClean="0"/>
              <a:t> spacing</a:t>
            </a:r>
          </a:p>
          <a:p>
            <a:pPr lvl="2"/>
            <a:r>
              <a:rPr lang="en-US" sz="1800" dirty="0" smtClean="0"/>
              <a:t>NASA </a:t>
            </a:r>
            <a:r>
              <a:rPr lang="en-US" sz="1800" dirty="0" err="1" smtClean="0"/>
              <a:t>IceSat</a:t>
            </a:r>
            <a:r>
              <a:rPr lang="en-US" sz="1800" dirty="0" smtClean="0"/>
              <a:t>/GLAS laser altimeter data</a:t>
            </a:r>
          </a:p>
          <a:p>
            <a:pPr lvl="2"/>
            <a:r>
              <a:rPr lang="en-US" sz="1800" dirty="0" smtClean="0"/>
              <a:t>ASTER-derived GDEM data</a:t>
            </a:r>
          </a:p>
          <a:p>
            <a:pPr lvl="2"/>
            <a:r>
              <a:rPr lang="en-US" sz="1800" dirty="0" smtClean="0"/>
              <a:t>USGS National Elevation Data (NED)</a:t>
            </a:r>
          </a:p>
          <a:p>
            <a:pPr lvl="2"/>
            <a:r>
              <a:rPr lang="en-US" sz="1800" dirty="0" smtClean="0"/>
              <a:t>Canadian Digital Elevation Data (CDED)</a:t>
            </a:r>
          </a:p>
          <a:p>
            <a:pPr lvl="2"/>
            <a:r>
              <a:rPr lang="en-US" sz="1800" dirty="0" smtClean="0"/>
              <a:t>USGS/NGA Global Multi-Resolution Terrain Elevation Data 2010</a:t>
            </a:r>
          </a:p>
          <a:p>
            <a:pPr lvl="1"/>
            <a:r>
              <a:rPr lang="en-US" dirty="0" smtClean="0"/>
              <a:t>Interim products expected 2016, final in 2017</a:t>
            </a:r>
          </a:p>
          <a:p>
            <a:r>
              <a:rPr lang="en-US" sz="2000" dirty="0" smtClean="0"/>
              <a:t>We are densifying the control network as part of phase 4:</a:t>
            </a:r>
          </a:p>
          <a:p>
            <a:pPr lvl="1"/>
            <a:r>
              <a:rPr lang="en-US" sz="2000" dirty="0" smtClean="0"/>
              <a:t>In space – many sites have few/sparse GCPs as a result of limitations of the original automated GCP selection logic</a:t>
            </a:r>
          </a:p>
          <a:p>
            <a:pPr lvl="1"/>
            <a:r>
              <a:rPr lang="en-US" sz="2000" dirty="0" smtClean="0"/>
              <a:t>In time – sites that are temporally dynamic (e.g., dune fields) may need additional GCP layers from other dates and/or seasons</a:t>
            </a:r>
          </a:p>
        </p:txBody>
      </p:sp>
    </p:spTree>
    <p:extLst>
      <p:ext uri="{BB962C8B-B14F-4D97-AF65-F5344CB8AC3E}">
        <p14:creationId xmlns:p14="http://schemas.microsoft.com/office/powerpoint/2010/main" val="4291884763"/>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1" y="177800"/>
            <a:ext cx="8708570" cy="663575"/>
          </a:xfrm>
        </p:spPr>
        <p:txBody>
          <a:bodyPr/>
          <a:lstStyle/>
          <a:p>
            <a:r>
              <a:rPr lang="en-US" dirty="0" smtClean="0"/>
              <a:t>Reflectance-Based Calibration Transfer from OLI to Previous Sensors</a:t>
            </a:r>
            <a:endParaRPr lang="en-US" dirty="0"/>
          </a:p>
        </p:txBody>
      </p:sp>
      <p:sp>
        <p:nvSpPr>
          <p:cNvPr id="3" name="Content Placeholder 2"/>
          <p:cNvSpPr>
            <a:spLocks noGrp="1"/>
          </p:cNvSpPr>
          <p:nvPr>
            <p:ph idx="1"/>
          </p:nvPr>
        </p:nvSpPr>
        <p:spPr/>
        <p:txBody>
          <a:bodyPr/>
          <a:lstStyle/>
          <a:p>
            <a:r>
              <a:rPr lang="en-US" dirty="0" smtClean="0"/>
              <a:t>Radiance and Reflectance calibrations of Landsat 8 OLI are independent</a:t>
            </a:r>
          </a:p>
          <a:p>
            <a:pPr lvl="1"/>
            <a:r>
              <a:rPr lang="en-US" dirty="0" smtClean="0"/>
              <a:t>Separate traceability</a:t>
            </a:r>
          </a:p>
          <a:p>
            <a:pPr lvl="2"/>
            <a:r>
              <a:rPr lang="en-US" dirty="0" smtClean="0"/>
              <a:t>NIST standard of spectral irradiance (via FASCAL to integrating spheres SSS and DSS) (implied detector response stability through launch)</a:t>
            </a:r>
          </a:p>
          <a:p>
            <a:pPr lvl="2"/>
            <a:r>
              <a:rPr lang="en-US" dirty="0" smtClean="0"/>
              <a:t>NIST calibrated reflectance panel transferred to OLI diffuser by University of Arizona (implied diffuser stability through launch)</a:t>
            </a:r>
          </a:p>
          <a:p>
            <a:pPr lvl="1"/>
            <a:r>
              <a:rPr lang="en-US" dirty="0" smtClean="0"/>
              <a:t>Not related by published solar irradiance curve</a:t>
            </a:r>
          </a:p>
          <a:p>
            <a:pPr lvl="1"/>
            <a:r>
              <a:rPr lang="en-US" dirty="0" smtClean="0"/>
              <a:t>Reflectance calibration has lower uncertainty, thus recommended</a:t>
            </a:r>
          </a:p>
          <a:p>
            <a:r>
              <a:rPr lang="en-US" dirty="0" smtClean="0"/>
              <a:t>Plan </a:t>
            </a:r>
            <a:r>
              <a:rPr lang="en-US" dirty="0"/>
              <a:t>to transfer the L8 OLI </a:t>
            </a:r>
            <a:r>
              <a:rPr lang="en-US" dirty="0" smtClean="0"/>
              <a:t>reflectance-based </a:t>
            </a:r>
            <a:r>
              <a:rPr lang="en-US" dirty="0"/>
              <a:t>calibration to previous Landsat sensors</a:t>
            </a:r>
          </a:p>
          <a:p>
            <a:endParaRPr lang="en-US" dirty="0"/>
          </a:p>
        </p:txBody>
      </p:sp>
    </p:spTree>
    <p:extLst>
      <p:ext uri="{BB962C8B-B14F-4D97-AF65-F5344CB8AC3E}">
        <p14:creationId xmlns:p14="http://schemas.microsoft.com/office/powerpoint/2010/main" val="3186129793"/>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CrossCal</a:t>
            </a:r>
            <a:r>
              <a:rPr lang="en-US" dirty="0"/>
              <a:t> of OLI with Sentinel 2A MSI</a:t>
            </a:r>
          </a:p>
        </p:txBody>
      </p:sp>
      <p:sp>
        <p:nvSpPr>
          <p:cNvPr id="3" name="Content Placeholder 2"/>
          <p:cNvSpPr>
            <a:spLocks noGrp="1"/>
          </p:cNvSpPr>
          <p:nvPr>
            <p:ph idx="1"/>
          </p:nvPr>
        </p:nvSpPr>
        <p:spPr>
          <a:xfrm>
            <a:off x="381000" y="1103091"/>
            <a:ext cx="8382000" cy="2360141"/>
          </a:xfrm>
        </p:spPr>
        <p:txBody>
          <a:bodyPr>
            <a:normAutofit fontScale="85000" lnSpcReduction="20000"/>
          </a:bodyPr>
          <a:lstStyle/>
          <a:p>
            <a:r>
              <a:rPr lang="en-US" dirty="0"/>
              <a:t>Near-simultaneous collections over Libya 4 </a:t>
            </a:r>
          </a:p>
          <a:p>
            <a:pPr lvl="1"/>
            <a:r>
              <a:rPr lang="en-US" dirty="0"/>
              <a:t>WRS2 Path 181 Row 40, S2A Tile 34RGT (~98x48km)</a:t>
            </a:r>
          </a:p>
          <a:p>
            <a:r>
              <a:rPr lang="en-US" dirty="0"/>
              <a:t>Four sets of data</a:t>
            </a:r>
          </a:p>
          <a:p>
            <a:pPr lvl="1"/>
            <a:r>
              <a:rPr lang="en-US" dirty="0"/>
              <a:t>Same day collection of S2A and L8 data on 12Aug15 and 27Jun16</a:t>
            </a:r>
          </a:p>
          <a:p>
            <a:pPr lvl="1"/>
            <a:r>
              <a:rPr lang="en-US" dirty="0"/>
              <a:t>S2A and L8 data collected 4 days apart, 30Dec15 and 03Jan16</a:t>
            </a:r>
          </a:p>
          <a:p>
            <a:pPr lvl="1"/>
            <a:r>
              <a:rPr lang="en-US" dirty="0"/>
              <a:t>S2A and L8 data collected 6 days apart, 29Jan16 and 04Feb16</a:t>
            </a:r>
          </a:p>
          <a:p>
            <a:pPr lvl="1"/>
            <a:r>
              <a:rPr lang="en-US" dirty="0"/>
              <a:t>Hyperion data for spectral adjustment collected 28Jul15, 7Sep15, 30Dec15, 03Feb16 and 29Jun16</a:t>
            </a:r>
          </a:p>
          <a:p>
            <a:endParaRPr lang="en-US" dirty="0"/>
          </a:p>
        </p:txBody>
      </p:sp>
      <p:grpSp>
        <p:nvGrpSpPr>
          <p:cNvPr id="4" name="Group 3"/>
          <p:cNvGrpSpPr/>
          <p:nvPr/>
        </p:nvGrpSpPr>
        <p:grpSpPr>
          <a:xfrm>
            <a:off x="4927600" y="3048001"/>
            <a:ext cx="4106334" cy="2895600"/>
            <a:chOff x="1269460" y="1219200"/>
            <a:chExt cx="6274340" cy="4572000"/>
          </a:xfrm>
        </p:grpSpPr>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9460" y="1219200"/>
              <a:ext cx="6274340"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5257800" y="4114800"/>
              <a:ext cx="556563" cy="369332"/>
            </a:xfrm>
            <a:prstGeom prst="rect">
              <a:avLst/>
            </a:prstGeom>
            <a:noFill/>
          </p:spPr>
          <p:txBody>
            <a:bodyPr wrap="none" rtlCol="0">
              <a:spAutoFit/>
            </a:bodyPr>
            <a:lstStyle/>
            <a:p>
              <a:r>
                <a:rPr lang="en-US" dirty="0" smtClean="0"/>
                <a:t>OLI</a:t>
              </a:r>
              <a:endParaRPr lang="en-US" dirty="0"/>
            </a:p>
          </p:txBody>
        </p:sp>
        <p:sp>
          <p:nvSpPr>
            <p:cNvPr id="7" name="TextBox 6"/>
            <p:cNvSpPr txBox="1"/>
            <p:nvPr/>
          </p:nvSpPr>
          <p:spPr>
            <a:xfrm>
              <a:off x="3505200" y="2743200"/>
              <a:ext cx="595035" cy="369332"/>
            </a:xfrm>
            <a:prstGeom prst="rect">
              <a:avLst/>
            </a:prstGeom>
            <a:noFill/>
          </p:spPr>
          <p:txBody>
            <a:bodyPr wrap="none" rtlCol="0">
              <a:spAutoFit/>
            </a:bodyPr>
            <a:lstStyle/>
            <a:p>
              <a:r>
                <a:rPr lang="en-US" dirty="0" smtClean="0"/>
                <a:t>MSI</a:t>
              </a:r>
              <a:endParaRPr lang="en-US" dirty="0"/>
            </a:p>
          </p:txBody>
        </p:sp>
        <p:sp>
          <p:nvSpPr>
            <p:cNvPr id="8" name="TextBox 7"/>
            <p:cNvSpPr txBox="1"/>
            <p:nvPr/>
          </p:nvSpPr>
          <p:spPr>
            <a:xfrm>
              <a:off x="3505200" y="3124200"/>
              <a:ext cx="595035" cy="369332"/>
            </a:xfrm>
            <a:prstGeom prst="rect">
              <a:avLst/>
            </a:prstGeom>
            <a:noFill/>
          </p:spPr>
          <p:txBody>
            <a:bodyPr wrap="none" rtlCol="0">
              <a:spAutoFit/>
            </a:bodyPr>
            <a:lstStyle/>
            <a:p>
              <a:r>
                <a:rPr lang="en-US" dirty="0" smtClean="0"/>
                <a:t>ROI</a:t>
              </a:r>
              <a:endParaRPr lang="en-US" dirty="0"/>
            </a:p>
          </p:txBody>
        </p:sp>
        <p:sp>
          <p:nvSpPr>
            <p:cNvPr id="9" name="TextBox 8"/>
            <p:cNvSpPr txBox="1"/>
            <p:nvPr/>
          </p:nvSpPr>
          <p:spPr>
            <a:xfrm>
              <a:off x="3962400" y="4299466"/>
              <a:ext cx="659155" cy="369332"/>
            </a:xfrm>
            <a:prstGeom prst="rect">
              <a:avLst/>
            </a:prstGeom>
            <a:noFill/>
          </p:spPr>
          <p:txBody>
            <a:bodyPr wrap="none" rtlCol="0">
              <a:spAutoFit/>
            </a:bodyPr>
            <a:lstStyle/>
            <a:p>
              <a:r>
                <a:rPr lang="en-US" dirty="0" smtClean="0"/>
                <a:t>HYP</a:t>
              </a:r>
              <a:endParaRPr lang="en-US" dirty="0"/>
            </a:p>
          </p:txBody>
        </p:sp>
      </p:grpSp>
      <p:sp>
        <p:nvSpPr>
          <p:cNvPr id="10" name="Content Placeholder 2"/>
          <p:cNvSpPr txBox="1">
            <a:spLocks/>
          </p:cNvSpPr>
          <p:nvPr/>
        </p:nvSpPr>
        <p:spPr bwMode="auto">
          <a:xfrm>
            <a:off x="381000" y="3617750"/>
            <a:ext cx="4470400" cy="1733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fontScale="92500" lnSpcReduction="10000"/>
          </a:bodyPr>
          <a:lstStyle>
            <a:lvl1pPr marL="284163" indent="-284163" algn="l" rtl="0" eaLnBrk="0" fontAlgn="base" hangingPunct="0">
              <a:lnSpc>
                <a:spcPct val="85000"/>
              </a:lnSpc>
              <a:spcBef>
                <a:spcPct val="30000"/>
              </a:spcBef>
              <a:spcAft>
                <a:spcPct val="0"/>
              </a:spcAft>
              <a:buClr>
                <a:schemeClr val="tx1"/>
              </a:buClr>
              <a:buSzPct val="75000"/>
              <a:buFont typeface="Wingdings" pitchFamily="2" charset="2"/>
              <a:buChar char="l"/>
              <a:defRPr sz="2400" b="1">
                <a:solidFill>
                  <a:schemeClr val="tx1"/>
                </a:solidFill>
                <a:latin typeface="+mn-lt"/>
                <a:ea typeface="+mn-ea"/>
                <a:cs typeface="+mn-cs"/>
              </a:defRPr>
            </a:lvl1pPr>
            <a:lvl2pPr marL="742950" indent="-285750" algn="l" rtl="0" eaLnBrk="0" fontAlgn="base" hangingPunct="0">
              <a:lnSpc>
                <a:spcPct val="85000"/>
              </a:lnSpc>
              <a:spcBef>
                <a:spcPct val="30000"/>
              </a:spcBef>
              <a:spcAft>
                <a:spcPct val="0"/>
              </a:spcAft>
              <a:buClr>
                <a:srgbClr val="678090"/>
              </a:buClr>
              <a:buSzPct val="70000"/>
              <a:buFont typeface="Wingdings" pitchFamily="2" charset="2"/>
              <a:buChar char="u"/>
              <a:defRPr sz="2200">
                <a:solidFill>
                  <a:schemeClr val="tx1"/>
                </a:solidFill>
                <a:latin typeface="+mn-lt"/>
              </a:defRPr>
            </a:lvl2pPr>
            <a:lvl3pPr marL="1143000" indent="-228600" algn="l" rtl="0" eaLnBrk="0" fontAlgn="base" hangingPunct="0">
              <a:lnSpc>
                <a:spcPct val="85000"/>
              </a:lnSpc>
              <a:spcBef>
                <a:spcPct val="30000"/>
              </a:spcBef>
              <a:spcAft>
                <a:spcPct val="0"/>
              </a:spcAft>
              <a:buClr>
                <a:schemeClr val="tx1"/>
              </a:buClr>
              <a:buSzPct val="70000"/>
              <a:buFont typeface="Wingdings" pitchFamily="2" charset="2"/>
              <a:buChar char="l"/>
              <a:defRPr sz="2000">
                <a:solidFill>
                  <a:schemeClr val="tx1"/>
                </a:solidFill>
                <a:latin typeface="+mn-lt"/>
              </a:defRPr>
            </a:lvl3pPr>
            <a:lvl4pPr marL="1600200" indent="-228600" algn="l" rtl="0" eaLnBrk="0" fontAlgn="base" hangingPunct="0">
              <a:lnSpc>
                <a:spcPct val="85000"/>
              </a:lnSpc>
              <a:spcBef>
                <a:spcPct val="30000"/>
              </a:spcBef>
              <a:spcAft>
                <a:spcPct val="0"/>
              </a:spcAft>
              <a:buClr>
                <a:srgbClr val="678090"/>
              </a:buClr>
              <a:buSzPct val="70000"/>
              <a:buFont typeface="Wingdings" pitchFamily="2" charset="2"/>
              <a:buChar char="u"/>
              <a:defRPr>
                <a:solidFill>
                  <a:schemeClr val="tx1"/>
                </a:solidFill>
                <a:latin typeface="+mn-lt"/>
              </a:defRPr>
            </a:lvl4pPr>
            <a:lvl5pPr marL="2057400" indent="-228600" algn="l" rtl="0" eaLnBrk="0" fontAlgn="base" hangingPunct="0">
              <a:lnSpc>
                <a:spcPct val="85000"/>
              </a:lnSpc>
              <a:spcBef>
                <a:spcPct val="30000"/>
              </a:spcBef>
              <a:spcAft>
                <a:spcPct val="0"/>
              </a:spcAft>
              <a:buClr>
                <a:schemeClr val="tx1"/>
              </a:buClr>
              <a:buSzPct val="85000"/>
              <a:buFont typeface="Wingdings" pitchFamily="2" charset="2"/>
              <a:buChar char="l"/>
              <a:defRPr sz="1600">
                <a:solidFill>
                  <a:schemeClr val="tx1"/>
                </a:solidFill>
                <a:latin typeface="+mn-lt"/>
              </a:defRPr>
            </a:lvl5pPr>
            <a:lvl6pPr marL="2514600" indent="-228600" algn="l" rtl="0" fontAlgn="base">
              <a:lnSpc>
                <a:spcPct val="85000"/>
              </a:lnSpc>
              <a:spcBef>
                <a:spcPct val="30000"/>
              </a:spcBef>
              <a:spcAft>
                <a:spcPct val="0"/>
              </a:spcAft>
              <a:buClr>
                <a:schemeClr val="tx1"/>
              </a:buClr>
              <a:buSzPct val="85000"/>
              <a:buFont typeface="Wingdings" pitchFamily="2" charset="2"/>
              <a:buChar char="l"/>
              <a:defRPr sz="1600">
                <a:solidFill>
                  <a:schemeClr val="tx1"/>
                </a:solidFill>
                <a:latin typeface="+mn-lt"/>
              </a:defRPr>
            </a:lvl6pPr>
            <a:lvl7pPr marL="2971800" indent="-228600" algn="l" rtl="0" fontAlgn="base">
              <a:lnSpc>
                <a:spcPct val="85000"/>
              </a:lnSpc>
              <a:spcBef>
                <a:spcPct val="30000"/>
              </a:spcBef>
              <a:spcAft>
                <a:spcPct val="0"/>
              </a:spcAft>
              <a:buClr>
                <a:schemeClr val="tx1"/>
              </a:buClr>
              <a:buSzPct val="85000"/>
              <a:buFont typeface="Wingdings" pitchFamily="2" charset="2"/>
              <a:buChar char="l"/>
              <a:defRPr sz="1600">
                <a:solidFill>
                  <a:schemeClr val="tx1"/>
                </a:solidFill>
                <a:latin typeface="+mn-lt"/>
              </a:defRPr>
            </a:lvl7pPr>
            <a:lvl8pPr marL="3429000" indent="-228600" algn="l" rtl="0" fontAlgn="base">
              <a:lnSpc>
                <a:spcPct val="85000"/>
              </a:lnSpc>
              <a:spcBef>
                <a:spcPct val="30000"/>
              </a:spcBef>
              <a:spcAft>
                <a:spcPct val="0"/>
              </a:spcAft>
              <a:buClr>
                <a:schemeClr val="tx1"/>
              </a:buClr>
              <a:buSzPct val="85000"/>
              <a:buFont typeface="Wingdings" pitchFamily="2" charset="2"/>
              <a:buChar char="l"/>
              <a:defRPr sz="1600">
                <a:solidFill>
                  <a:schemeClr val="tx1"/>
                </a:solidFill>
                <a:latin typeface="+mn-lt"/>
              </a:defRPr>
            </a:lvl8pPr>
            <a:lvl9pPr marL="3886200" indent="-228600" algn="l" rtl="0" fontAlgn="base">
              <a:lnSpc>
                <a:spcPct val="85000"/>
              </a:lnSpc>
              <a:spcBef>
                <a:spcPct val="30000"/>
              </a:spcBef>
              <a:spcAft>
                <a:spcPct val="0"/>
              </a:spcAft>
              <a:buClr>
                <a:schemeClr val="tx1"/>
              </a:buClr>
              <a:buSzPct val="85000"/>
              <a:buFont typeface="Wingdings" pitchFamily="2" charset="2"/>
              <a:buChar char="l"/>
              <a:defRPr sz="1600">
                <a:solidFill>
                  <a:schemeClr val="tx1"/>
                </a:solidFill>
                <a:latin typeface="+mn-lt"/>
              </a:defRPr>
            </a:lvl9pPr>
          </a:lstStyle>
          <a:p>
            <a:r>
              <a:rPr lang="en-US" sz="2200" kern="0" dirty="0" smtClean="0"/>
              <a:t>Apply spectral band adjustment factor (SBAF)</a:t>
            </a:r>
          </a:p>
          <a:p>
            <a:r>
              <a:rPr lang="en-US" sz="2200" kern="0" dirty="0" smtClean="0"/>
              <a:t>Compute TOA reflectance from selected ROIs </a:t>
            </a:r>
          </a:p>
          <a:p>
            <a:r>
              <a:rPr lang="en-US" sz="2200" kern="0" dirty="0" smtClean="0"/>
              <a:t>Compare TOA reflectance only for matching S2A/L8 bands</a:t>
            </a:r>
          </a:p>
          <a:p>
            <a:endParaRPr lang="en-US" kern="0" dirty="0"/>
          </a:p>
        </p:txBody>
      </p:sp>
    </p:spTree>
    <p:extLst>
      <p:ext uri="{BB962C8B-B14F-4D97-AF65-F5344CB8AC3E}">
        <p14:creationId xmlns:p14="http://schemas.microsoft.com/office/powerpoint/2010/main" val="4118212033"/>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6333" y="76200"/>
            <a:ext cx="8824313" cy="804333"/>
          </a:xfrm>
        </p:spPr>
        <p:txBody>
          <a:bodyPr/>
          <a:lstStyle/>
          <a:p>
            <a:r>
              <a:rPr lang="en-US" sz="3200" dirty="0"/>
              <a:t>Difference in TOA Reflectance between Sentinel 2A MSI and Landsat 8 OLI</a:t>
            </a:r>
          </a:p>
        </p:txBody>
      </p:sp>
      <p:sp>
        <p:nvSpPr>
          <p:cNvPr id="10" name="Content Placeholder 2"/>
          <p:cNvSpPr>
            <a:spLocks noGrp="1"/>
          </p:cNvSpPr>
          <p:nvPr>
            <p:ph idx="1"/>
          </p:nvPr>
        </p:nvSpPr>
        <p:spPr>
          <a:xfrm>
            <a:off x="381000" y="1117599"/>
            <a:ext cx="8382000" cy="4855464"/>
          </a:xfrm>
        </p:spPr>
        <p:txBody>
          <a:bodyPr/>
          <a:lstStyle/>
          <a:p>
            <a:r>
              <a:rPr lang="en-US" dirty="0" smtClean="0"/>
              <a:t>Compared to the vicarious calibration of OLI</a:t>
            </a:r>
          </a:p>
          <a:p>
            <a:r>
              <a:rPr lang="en-US" dirty="0" smtClean="0"/>
              <a:t>MSI agrees with OLI very well</a:t>
            </a: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1698" y="1930403"/>
            <a:ext cx="4111702" cy="2560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1927020"/>
            <a:ext cx="4191000" cy="2560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1" name="Content Placeholder 3"/>
          <p:cNvGraphicFramePr>
            <a:graphicFrameLocks/>
          </p:cNvGraphicFramePr>
          <p:nvPr>
            <p:extLst>
              <p:ext uri="{D42A27DB-BD31-4B8C-83A1-F6EECF244321}">
                <p14:modId xmlns:p14="http://schemas.microsoft.com/office/powerpoint/2010/main" val="2513046985"/>
              </p:ext>
            </p:extLst>
          </p:nvPr>
        </p:nvGraphicFramePr>
        <p:xfrm>
          <a:off x="1058336" y="4512736"/>
          <a:ext cx="6561664" cy="1463040"/>
        </p:xfrm>
        <a:graphic>
          <a:graphicData uri="http://schemas.openxmlformats.org/drawingml/2006/table">
            <a:tbl>
              <a:tblPr/>
              <a:tblGrid>
                <a:gridCol w="1092197"/>
                <a:gridCol w="668867"/>
                <a:gridCol w="699560"/>
                <a:gridCol w="820208"/>
                <a:gridCol w="820208"/>
                <a:gridCol w="820208"/>
                <a:gridCol w="820208"/>
                <a:gridCol w="820208"/>
              </a:tblGrid>
              <a:tr h="237744">
                <a:tc gridSpan="8">
                  <a:txBody>
                    <a:bodyPr/>
                    <a:lstStyle/>
                    <a:p>
                      <a:pPr algn="ctr" fontAlgn="b"/>
                      <a:r>
                        <a:rPr lang="en-US" sz="1600" b="1" i="0" u="none" strike="noStrike" dirty="0">
                          <a:solidFill>
                            <a:srgbClr val="000000"/>
                          </a:solidFill>
                          <a:effectLst/>
                          <a:latin typeface="Calibri"/>
                        </a:rPr>
                        <a:t>%Difference in TOA Reflectance (S2-L8)/L8%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BACC6"/>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37744">
                <a:tc>
                  <a:txBody>
                    <a:bodyPr/>
                    <a:lstStyle/>
                    <a:p>
                      <a:pPr algn="l" fontAlgn="b"/>
                      <a:r>
                        <a:rPr lang="en-US" sz="1600" b="1" i="0" u="none" strike="noStrike" dirty="0" smtClean="0">
                          <a:solidFill>
                            <a:srgbClr val="000000"/>
                          </a:solidFill>
                          <a:effectLst/>
                          <a:latin typeface="Calibri"/>
                        </a:rPr>
                        <a:t>Date</a:t>
                      </a:r>
                      <a:endParaRPr lang="en-US" sz="1600" b="1" i="0" u="none" strike="noStrike" dirty="0">
                        <a:solidFill>
                          <a:srgbClr val="000000"/>
                        </a:solidFill>
                        <a:effectLst/>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BACC6"/>
                    </a:solidFill>
                  </a:tcPr>
                </a:tc>
                <a:tc>
                  <a:txBody>
                    <a:bodyPr/>
                    <a:lstStyle/>
                    <a:p>
                      <a:pPr algn="ctr" fontAlgn="b"/>
                      <a:r>
                        <a:rPr lang="en-US" sz="1600" b="1" i="0" u="none" strike="noStrike" dirty="0">
                          <a:solidFill>
                            <a:srgbClr val="000000"/>
                          </a:solidFill>
                          <a:effectLst/>
                          <a:latin typeface="Calibri"/>
                        </a:rPr>
                        <a:t>CA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BACC6"/>
                    </a:solidFill>
                  </a:tcPr>
                </a:tc>
                <a:tc>
                  <a:txBody>
                    <a:bodyPr/>
                    <a:lstStyle/>
                    <a:p>
                      <a:pPr algn="ctr" fontAlgn="b"/>
                      <a:r>
                        <a:rPr lang="en-US" sz="1600" b="1" i="0" u="none" strike="noStrike" dirty="0">
                          <a:solidFill>
                            <a:srgbClr val="000000"/>
                          </a:solidFill>
                          <a:effectLst/>
                          <a:latin typeface="Calibri"/>
                        </a:rPr>
                        <a:t>Blue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BACC6"/>
                    </a:solidFill>
                  </a:tcPr>
                </a:tc>
                <a:tc>
                  <a:txBody>
                    <a:bodyPr/>
                    <a:lstStyle/>
                    <a:p>
                      <a:pPr algn="ctr" fontAlgn="b"/>
                      <a:r>
                        <a:rPr lang="en-US" sz="1600" b="1" i="0" u="none" strike="noStrike">
                          <a:solidFill>
                            <a:srgbClr val="000000"/>
                          </a:solidFill>
                          <a:effectLst/>
                          <a:latin typeface="Calibri"/>
                        </a:rPr>
                        <a:t>Green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BACC6"/>
                    </a:solidFill>
                  </a:tcPr>
                </a:tc>
                <a:tc>
                  <a:txBody>
                    <a:bodyPr/>
                    <a:lstStyle/>
                    <a:p>
                      <a:pPr algn="ctr" fontAlgn="b"/>
                      <a:r>
                        <a:rPr lang="en-US" sz="1600" b="1" i="0" u="none" strike="noStrike">
                          <a:solidFill>
                            <a:srgbClr val="000000"/>
                          </a:solidFill>
                          <a:effectLst/>
                          <a:latin typeface="Calibri"/>
                        </a:rPr>
                        <a:t>Red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BACC6"/>
                    </a:solidFill>
                  </a:tcPr>
                </a:tc>
                <a:tc>
                  <a:txBody>
                    <a:bodyPr/>
                    <a:lstStyle/>
                    <a:p>
                      <a:pPr algn="ctr" fontAlgn="b"/>
                      <a:r>
                        <a:rPr lang="en-US" sz="1600" b="1" i="0" u="none" strike="noStrike">
                          <a:solidFill>
                            <a:srgbClr val="000000"/>
                          </a:solidFill>
                          <a:effectLst/>
                          <a:latin typeface="Calibri"/>
                        </a:rPr>
                        <a:t>NIR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BACC6"/>
                    </a:solidFill>
                  </a:tcPr>
                </a:tc>
                <a:tc>
                  <a:txBody>
                    <a:bodyPr/>
                    <a:lstStyle/>
                    <a:p>
                      <a:pPr algn="ctr" fontAlgn="b"/>
                      <a:r>
                        <a:rPr lang="en-US" sz="1600" b="1" i="0" u="none" strike="noStrike">
                          <a:solidFill>
                            <a:srgbClr val="000000"/>
                          </a:solidFill>
                          <a:effectLst/>
                          <a:latin typeface="Calibri"/>
                        </a:rPr>
                        <a:t>SWIR1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BACC6"/>
                    </a:solidFill>
                  </a:tcPr>
                </a:tc>
                <a:tc>
                  <a:txBody>
                    <a:bodyPr/>
                    <a:lstStyle/>
                    <a:p>
                      <a:pPr algn="ctr" fontAlgn="b"/>
                      <a:r>
                        <a:rPr lang="en-US" sz="1600" b="1" i="0" u="none" strike="noStrike">
                          <a:solidFill>
                            <a:srgbClr val="000000"/>
                          </a:solidFill>
                          <a:effectLst/>
                          <a:latin typeface="Calibri"/>
                        </a:rPr>
                        <a:t>SWIR2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BACC6"/>
                    </a:solidFill>
                  </a:tcPr>
                </a:tc>
              </a:tr>
              <a:tr h="237744">
                <a:tc>
                  <a:txBody>
                    <a:bodyPr/>
                    <a:lstStyle/>
                    <a:p>
                      <a:pPr algn="l" fontAlgn="b"/>
                      <a:r>
                        <a:rPr lang="en-US" sz="1600" b="1" i="0" u="none" strike="noStrike" dirty="0" smtClean="0">
                          <a:solidFill>
                            <a:srgbClr val="000000"/>
                          </a:solidFill>
                          <a:effectLst/>
                          <a:latin typeface="Calibri"/>
                        </a:rPr>
                        <a:t>12</a:t>
                      </a:r>
                      <a:r>
                        <a:rPr lang="en-US" sz="1600" b="1" i="0" u="none" strike="noStrike" baseline="0" dirty="0" smtClean="0">
                          <a:solidFill>
                            <a:srgbClr val="000000"/>
                          </a:solidFill>
                          <a:effectLst/>
                          <a:latin typeface="Calibri"/>
                        </a:rPr>
                        <a:t> Aug 2015</a:t>
                      </a:r>
                      <a:endParaRPr lang="en-US" sz="1600" b="1" i="0" u="none" strike="noStrike" dirty="0">
                        <a:solidFill>
                          <a:srgbClr val="000000"/>
                        </a:solidFill>
                        <a:effectLst/>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BACC6"/>
                    </a:solidFill>
                  </a:tcPr>
                </a:tc>
                <a:tc>
                  <a:txBody>
                    <a:bodyPr/>
                    <a:lstStyle/>
                    <a:p>
                      <a:pPr algn="ctr" fontAlgn="b"/>
                      <a:r>
                        <a:rPr lang="en-US" sz="1600" b="1" i="0" u="none" strike="noStrike">
                          <a:solidFill>
                            <a:srgbClr val="000000"/>
                          </a:solidFill>
                          <a:effectLst/>
                          <a:latin typeface="Calibri"/>
                        </a:rPr>
                        <a:t>4.692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BACC6"/>
                    </a:solidFill>
                  </a:tcPr>
                </a:tc>
                <a:tc>
                  <a:txBody>
                    <a:bodyPr/>
                    <a:lstStyle/>
                    <a:p>
                      <a:pPr algn="ctr" fontAlgn="b"/>
                      <a:r>
                        <a:rPr lang="en-US" sz="1600" b="1" i="0" u="none" strike="noStrike">
                          <a:solidFill>
                            <a:srgbClr val="000000"/>
                          </a:solidFill>
                          <a:effectLst/>
                          <a:latin typeface="Calibri"/>
                        </a:rPr>
                        <a:t>-1.386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BACC6"/>
                    </a:solidFill>
                  </a:tcPr>
                </a:tc>
                <a:tc>
                  <a:txBody>
                    <a:bodyPr/>
                    <a:lstStyle/>
                    <a:p>
                      <a:pPr algn="ctr" fontAlgn="b"/>
                      <a:r>
                        <a:rPr lang="en-US" sz="1600" b="1" i="0" u="none" strike="noStrike" dirty="0">
                          <a:solidFill>
                            <a:srgbClr val="000000"/>
                          </a:solidFill>
                          <a:effectLst/>
                          <a:latin typeface="Calibri"/>
                        </a:rPr>
                        <a:t>0.654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BACC6"/>
                    </a:solidFill>
                  </a:tcPr>
                </a:tc>
                <a:tc>
                  <a:txBody>
                    <a:bodyPr/>
                    <a:lstStyle/>
                    <a:p>
                      <a:pPr algn="ctr" fontAlgn="b"/>
                      <a:r>
                        <a:rPr lang="en-US" sz="1600" b="1" i="0" u="none" strike="noStrike">
                          <a:solidFill>
                            <a:srgbClr val="000000"/>
                          </a:solidFill>
                          <a:effectLst/>
                          <a:latin typeface="Calibri"/>
                        </a:rPr>
                        <a:t>1.101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BACC6"/>
                    </a:solidFill>
                  </a:tcPr>
                </a:tc>
                <a:tc>
                  <a:txBody>
                    <a:bodyPr/>
                    <a:lstStyle/>
                    <a:p>
                      <a:pPr algn="ctr" fontAlgn="b"/>
                      <a:r>
                        <a:rPr lang="en-US" sz="1600" b="1" i="0" u="none" strike="noStrike">
                          <a:solidFill>
                            <a:srgbClr val="000000"/>
                          </a:solidFill>
                          <a:effectLst/>
                          <a:latin typeface="Calibri"/>
                        </a:rPr>
                        <a:t>1.443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BACC6"/>
                    </a:solidFill>
                  </a:tcPr>
                </a:tc>
                <a:tc>
                  <a:txBody>
                    <a:bodyPr/>
                    <a:lstStyle/>
                    <a:p>
                      <a:pPr algn="ctr" fontAlgn="b"/>
                      <a:r>
                        <a:rPr lang="en-US" sz="1600" b="1" i="0" u="none" strike="noStrike" dirty="0">
                          <a:solidFill>
                            <a:srgbClr val="000000"/>
                          </a:solidFill>
                          <a:effectLst/>
                          <a:latin typeface="Calibri"/>
                        </a:rPr>
                        <a:t>1.709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BACC6"/>
                    </a:solidFill>
                  </a:tcPr>
                </a:tc>
                <a:tc>
                  <a:txBody>
                    <a:bodyPr/>
                    <a:lstStyle/>
                    <a:p>
                      <a:pPr algn="ctr" fontAlgn="b"/>
                      <a:r>
                        <a:rPr lang="en-US" sz="1600" b="1" i="0" u="none" strike="noStrike">
                          <a:solidFill>
                            <a:srgbClr val="000000"/>
                          </a:solidFill>
                          <a:effectLst/>
                          <a:latin typeface="Calibri"/>
                        </a:rPr>
                        <a:t>0.910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BACC6"/>
                    </a:solidFill>
                  </a:tcPr>
                </a:tc>
              </a:tr>
              <a:tr h="237744">
                <a:tc>
                  <a:txBody>
                    <a:bodyPr/>
                    <a:lstStyle/>
                    <a:p>
                      <a:pPr algn="l" fontAlgn="b"/>
                      <a:r>
                        <a:rPr lang="en-US" sz="1600" b="1" i="0" u="none" strike="noStrike" dirty="0" smtClean="0">
                          <a:solidFill>
                            <a:srgbClr val="000000"/>
                          </a:solidFill>
                          <a:effectLst/>
                          <a:latin typeface="Calibri"/>
                        </a:rPr>
                        <a:t>3</a:t>
                      </a:r>
                      <a:r>
                        <a:rPr lang="en-US" sz="1600" b="1" i="0" u="none" strike="noStrike" baseline="0" dirty="0" smtClean="0">
                          <a:solidFill>
                            <a:srgbClr val="000000"/>
                          </a:solidFill>
                          <a:effectLst/>
                          <a:latin typeface="Calibri"/>
                        </a:rPr>
                        <a:t> Jan 2016</a:t>
                      </a:r>
                      <a:endParaRPr lang="en-US" sz="1600" b="1" i="0" u="none" strike="noStrike" dirty="0">
                        <a:solidFill>
                          <a:srgbClr val="000000"/>
                        </a:solidFill>
                        <a:effectLst/>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BACC6"/>
                    </a:solidFill>
                  </a:tcPr>
                </a:tc>
                <a:tc>
                  <a:txBody>
                    <a:bodyPr/>
                    <a:lstStyle/>
                    <a:p>
                      <a:pPr algn="ctr" fontAlgn="b"/>
                      <a:r>
                        <a:rPr lang="en-US" sz="1600" b="1" i="0" u="none" strike="noStrike">
                          <a:solidFill>
                            <a:srgbClr val="000000"/>
                          </a:solidFill>
                          <a:effectLst/>
                          <a:latin typeface="Calibri"/>
                        </a:rPr>
                        <a:t>4.182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BACC6"/>
                    </a:solidFill>
                  </a:tcPr>
                </a:tc>
                <a:tc>
                  <a:txBody>
                    <a:bodyPr/>
                    <a:lstStyle/>
                    <a:p>
                      <a:pPr algn="ctr" fontAlgn="b"/>
                      <a:r>
                        <a:rPr lang="en-US" sz="1600" b="1" i="0" u="none" strike="noStrike">
                          <a:solidFill>
                            <a:srgbClr val="000000"/>
                          </a:solidFill>
                          <a:effectLst/>
                          <a:latin typeface="Calibri"/>
                        </a:rPr>
                        <a:t>-1.478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BACC6"/>
                    </a:solidFill>
                  </a:tcPr>
                </a:tc>
                <a:tc>
                  <a:txBody>
                    <a:bodyPr/>
                    <a:lstStyle/>
                    <a:p>
                      <a:pPr algn="ctr" fontAlgn="b"/>
                      <a:r>
                        <a:rPr lang="en-US" sz="1600" b="1" i="0" u="none" strike="noStrike" dirty="0">
                          <a:solidFill>
                            <a:srgbClr val="000000"/>
                          </a:solidFill>
                          <a:effectLst/>
                          <a:latin typeface="Calibri"/>
                        </a:rPr>
                        <a:t>0.740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BACC6"/>
                    </a:solidFill>
                  </a:tcPr>
                </a:tc>
                <a:tc>
                  <a:txBody>
                    <a:bodyPr/>
                    <a:lstStyle/>
                    <a:p>
                      <a:pPr algn="ctr" fontAlgn="b"/>
                      <a:r>
                        <a:rPr lang="en-US" sz="1600" b="1" i="0" u="none" strike="noStrike" dirty="0">
                          <a:solidFill>
                            <a:srgbClr val="000000"/>
                          </a:solidFill>
                          <a:effectLst/>
                          <a:latin typeface="Calibri"/>
                        </a:rPr>
                        <a:t>0.804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BACC6"/>
                    </a:solidFill>
                  </a:tcPr>
                </a:tc>
                <a:tc>
                  <a:txBody>
                    <a:bodyPr/>
                    <a:lstStyle/>
                    <a:p>
                      <a:pPr algn="ctr" fontAlgn="b"/>
                      <a:r>
                        <a:rPr lang="en-US" sz="1600" b="1" i="0" u="none" strike="noStrike" dirty="0">
                          <a:solidFill>
                            <a:srgbClr val="000000"/>
                          </a:solidFill>
                          <a:effectLst/>
                          <a:latin typeface="Calibri"/>
                        </a:rPr>
                        <a:t>0.935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BACC6"/>
                    </a:solidFill>
                  </a:tcPr>
                </a:tc>
                <a:tc>
                  <a:txBody>
                    <a:bodyPr/>
                    <a:lstStyle/>
                    <a:p>
                      <a:pPr algn="ctr" fontAlgn="b"/>
                      <a:r>
                        <a:rPr lang="en-US" sz="1600" b="1" i="0" u="none" strike="noStrike">
                          <a:solidFill>
                            <a:srgbClr val="000000"/>
                          </a:solidFill>
                          <a:effectLst/>
                          <a:latin typeface="Calibri"/>
                        </a:rPr>
                        <a:t>1.721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BACC6"/>
                    </a:solidFill>
                  </a:tcPr>
                </a:tc>
                <a:tc>
                  <a:txBody>
                    <a:bodyPr/>
                    <a:lstStyle/>
                    <a:p>
                      <a:pPr algn="ctr" fontAlgn="b"/>
                      <a:r>
                        <a:rPr lang="en-US" sz="1600" b="1" i="0" u="none" strike="noStrike">
                          <a:solidFill>
                            <a:srgbClr val="000000"/>
                          </a:solidFill>
                          <a:effectLst/>
                          <a:latin typeface="Calibri"/>
                        </a:rPr>
                        <a:t>1.979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BACC6"/>
                    </a:solidFill>
                  </a:tcPr>
                </a:tc>
              </a:tr>
              <a:tr h="237744">
                <a:tc>
                  <a:txBody>
                    <a:bodyPr/>
                    <a:lstStyle/>
                    <a:p>
                      <a:pPr algn="l" fontAlgn="b"/>
                      <a:r>
                        <a:rPr lang="en-US" sz="1600" b="1" i="0" u="none" strike="noStrike" dirty="0" smtClean="0">
                          <a:solidFill>
                            <a:srgbClr val="000000"/>
                          </a:solidFill>
                          <a:effectLst/>
                          <a:latin typeface="Calibri"/>
                        </a:rPr>
                        <a:t>4</a:t>
                      </a:r>
                      <a:r>
                        <a:rPr lang="en-US" sz="1600" b="1" i="0" u="none" strike="noStrike" baseline="0" dirty="0" smtClean="0">
                          <a:solidFill>
                            <a:srgbClr val="000000"/>
                          </a:solidFill>
                          <a:effectLst/>
                          <a:latin typeface="Calibri"/>
                        </a:rPr>
                        <a:t> Feb 2016</a:t>
                      </a:r>
                      <a:endParaRPr lang="en-US" sz="1600" b="1" i="0" u="none" strike="noStrike" dirty="0">
                        <a:solidFill>
                          <a:srgbClr val="000000"/>
                        </a:solidFill>
                        <a:effectLst/>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BACC6"/>
                    </a:solidFill>
                  </a:tcPr>
                </a:tc>
                <a:tc>
                  <a:txBody>
                    <a:bodyPr/>
                    <a:lstStyle/>
                    <a:p>
                      <a:pPr algn="ctr" fontAlgn="b"/>
                      <a:r>
                        <a:rPr lang="en-US" sz="1600" b="1" i="0" u="none" strike="noStrike" dirty="0">
                          <a:solidFill>
                            <a:srgbClr val="000000"/>
                          </a:solidFill>
                          <a:effectLst/>
                          <a:latin typeface="Calibri"/>
                        </a:rPr>
                        <a:t>4.430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BACC6"/>
                    </a:solidFill>
                  </a:tcPr>
                </a:tc>
                <a:tc>
                  <a:txBody>
                    <a:bodyPr/>
                    <a:lstStyle/>
                    <a:p>
                      <a:pPr algn="ctr" fontAlgn="b"/>
                      <a:r>
                        <a:rPr lang="en-US" sz="1600" b="1" i="0" u="none" strike="noStrike" dirty="0">
                          <a:solidFill>
                            <a:srgbClr val="000000"/>
                          </a:solidFill>
                          <a:effectLst/>
                          <a:latin typeface="Calibri"/>
                        </a:rPr>
                        <a:t>-0.078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BACC6"/>
                    </a:solidFill>
                  </a:tcPr>
                </a:tc>
                <a:tc>
                  <a:txBody>
                    <a:bodyPr/>
                    <a:lstStyle/>
                    <a:p>
                      <a:pPr algn="ctr" fontAlgn="b"/>
                      <a:r>
                        <a:rPr lang="en-US" sz="1600" b="1" i="0" u="none" strike="noStrike" dirty="0">
                          <a:solidFill>
                            <a:srgbClr val="000000"/>
                          </a:solidFill>
                          <a:effectLst/>
                          <a:latin typeface="Calibri"/>
                        </a:rPr>
                        <a:t>0.633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BACC6"/>
                    </a:solidFill>
                  </a:tcPr>
                </a:tc>
                <a:tc>
                  <a:txBody>
                    <a:bodyPr/>
                    <a:lstStyle/>
                    <a:p>
                      <a:pPr algn="ctr" fontAlgn="b"/>
                      <a:r>
                        <a:rPr lang="en-US" sz="1600" b="1" i="0" u="none" strike="noStrike" dirty="0">
                          <a:solidFill>
                            <a:srgbClr val="000000"/>
                          </a:solidFill>
                          <a:effectLst/>
                          <a:latin typeface="Calibri"/>
                        </a:rPr>
                        <a:t>1.104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BACC6"/>
                    </a:solidFill>
                  </a:tcPr>
                </a:tc>
                <a:tc>
                  <a:txBody>
                    <a:bodyPr/>
                    <a:lstStyle/>
                    <a:p>
                      <a:pPr algn="ctr" fontAlgn="b"/>
                      <a:r>
                        <a:rPr lang="en-US" sz="1600" b="1" i="0" u="none" strike="noStrike" dirty="0">
                          <a:solidFill>
                            <a:srgbClr val="000000"/>
                          </a:solidFill>
                          <a:effectLst/>
                          <a:latin typeface="Calibri"/>
                        </a:rPr>
                        <a:t>2.024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BACC6"/>
                    </a:solidFill>
                  </a:tcPr>
                </a:tc>
                <a:tc>
                  <a:txBody>
                    <a:bodyPr/>
                    <a:lstStyle/>
                    <a:p>
                      <a:pPr algn="ctr" fontAlgn="b"/>
                      <a:r>
                        <a:rPr lang="en-US" sz="1600" b="1" i="0" u="none" strike="noStrike">
                          <a:solidFill>
                            <a:srgbClr val="000000"/>
                          </a:solidFill>
                          <a:effectLst/>
                          <a:latin typeface="Calibri"/>
                        </a:rPr>
                        <a:t>2.183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BACC6"/>
                    </a:solidFill>
                  </a:tcPr>
                </a:tc>
                <a:tc>
                  <a:txBody>
                    <a:bodyPr/>
                    <a:lstStyle/>
                    <a:p>
                      <a:pPr algn="ctr" fontAlgn="b"/>
                      <a:r>
                        <a:rPr lang="en-US" sz="1600" b="1" i="0" u="none" strike="noStrike">
                          <a:solidFill>
                            <a:srgbClr val="000000"/>
                          </a:solidFill>
                          <a:effectLst/>
                          <a:latin typeface="Calibri"/>
                        </a:rPr>
                        <a:t>1.020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BACC6"/>
                    </a:solidFill>
                  </a:tcPr>
                </a:tc>
              </a:tr>
              <a:tr h="237744">
                <a:tc>
                  <a:txBody>
                    <a:bodyPr/>
                    <a:lstStyle/>
                    <a:p>
                      <a:pPr algn="l" fontAlgn="b"/>
                      <a:r>
                        <a:rPr lang="en-US" sz="1600" b="1" i="0" u="none" strike="noStrike" dirty="0" smtClean="0">
                          <a:solidFill>
                            <a:srgbClr val="000000"/>
                          </a:solidFill>
                          <a:effectLst/>
                          <a:latin typeface="Calibri"/>
                        </a:rPr>
                        <a:t>27</a:t>
                      </a:r>
                      <a:r>
                        <a:rPr lang="en-US" sz="1600" b="1" i="0" u="none" strike="noStrike" baseline="0" dirty="0" smtClean="0">
                          <a:solidFill>
                            <a:srgbClr val="000000"/>
                          </a:solidFill>
                          <a:effectLst/>
                          <a:latin typeface="Calibri"/>
                        </a:rPr>
                        <a:t> Jun 2016</a:t>
                      </a:r>
                      <a:endParaRPr lang="en-US" sz="1600" b="1" i="0" u="none" strike="noStrike" dirty="0">
                        <a:solidFill>
                          <a:srgbClr val="000000"/>
                        </a:solidFill>
                        <a:effectLst/>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BACC6"/>
                    </a:solidFill>
                  </a:tcPr>
                </a:tc>
                <a:tc>
                  <a:txBody>
                    <a:bodyPr/>
                    <a:lstStyle/>
                    <a:p>
                      <a:pPr algn="ctr" fontAlgn="b"/>
                      <a:r>
                        <a:rPr lang="en-US" sz="1600" b="1" i="0" u="none" strike="noStrike">
                          <a:solidFill>
                            <a:srgbClr val="000000"/>
                          </a:solidFill>
                          <a:effectLst/>
                          <a:latin typeface="Calibri"/>
                        </a:rPr>
                        <a:t>4.874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BACC6"/>
                    </a:solidFill>
                  </a:tcPr>
                </a:tc>
                <a:tc>
                  <a:txBody>
                    <a:bodyPr/>
                    <a:lstStyle/>
                    <a:p>
                      <a:pPr algn="ctr" fontAlgn="b"/>
                      <a:r>
                        <a:rPr lang="en-US" sz="1600" b="1" i="0" u="none" strike="noStrike" dirty="0">
                          <a:solidFill>
                            <a:srgbClr val="000000"/>
                          </a:solidFill>
                          <a:effectLst/>
                          <a:latin typeface="Calibri"/>
                        </a:rPr>
                        <a:t>-1.151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BACC6"/>
                    </a:solidFill>
                  </a:tcPr>
                </a:tc>
                <a:tc>
                  <a:txBody>
                    <a:bodyPr/>
                    <a:lstStyle/>
                    <a:p>
                      <a:pPr algn="ctr" fontAlgn="b"/>
                      <a:r>
                        <a:rPr lang="en-US" sz="1600" b="1" i="0" u="none" strike="noStrike" dirty="0">
                          <a:solidFill>
                            <a:srgbClr val="000000"/>
                          </a:solidFill>
                          <a:effectLst/>
                          <a:latin typeface="Calibri"/>
                        </a:rPr>
                        <a:t>0.749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BACC6"/>
                    </a:solidFill>
                  </a:tcPr>
                </a:tc>
                <a:tc>
                  <a:txBody>
                    <a:bodyPr/>
                    <a:lstStyle/>
                    <a:p>
                      <a:pPr algn="ctr" fontAlgn="b"/>
                      <a:r>
                        <a:rPr lang="en-US" sz="1600" b="1" i="0" u="none" strike="noStrike" dirty="0">
                          <a:solidFill>
                            <a:srgbClr val="000000"/>
                          </a:solidFill>
                          <a:effectLst/>
                          <a:latin typeface="Calibri"/>
                        </a:rPr>
                        <a:t>0.992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BACC6"/>
                    </a:solidFill>
                  </a:tcPr>
                </a:tc>
                <a:tc>
                  <a:txBody>
                    <a:bodyPr/>
                    <a:lstStyle/>
                    <a:p>
                      <a:pPr algn="ctr" fontAlgn="b"/>
                      <a:r>
                        <a:rPr lang="en-US" sz="1600" b="1" i="0" u="none" strike="noStrike" dirty="0">
                          <a:solidFill>
                            <a:srgbClr val="000000"/>
                          </a:solidFill>
                          <a:effectLst/>
                          <a:latin typeface="Calibri"/>
                        </a:rPr>
                        <a:t>1.496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BACC6"/>
                    </a:solidFill>
                  </a:tcPr>
                </a:tc>
                <a:tc>
                  <a:txBody>
                    <a:bodyPr/>
                    <a:lstStyle/>
                    <a:p>
                      <a:pPr algn="ctr" fontAlgn="b"/>
                      <a:r>
                        <a:rPr lang="en-US" sz="1600" b="1" i="0" u="none" strike="noStrike" dirty="0">
                          <a:solidFill>
                            <a:srgbClr val="000000"/>
                          </a:solidFill>
                          <a:effectLst/>
                          <a:latin typeface="Calibri"/>
                        </a:rPr>
                        <a:t>1.526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BACC6"/>
                    </a:solidFill>
                  </a:tcPr>
                </a:tc>
                <a:tc>
                  <a:txBody>
                    <a:bodyPr/>
                    <a:lstStyle/>
                    <a:p>
                      <a:pPr algn="ctr" fontAlgn="b"/>
                      <a:r>
                        <a:rPr lang="en-US" sz="1600" b="1" i="0" u="none" strike="noStrike" dirty="0">
                          <a:solidFill>
                            <a:srgbClr val="000000"/>
                          </a:solidFill>
                          <a:effectLst/>
                          <a:latin typeface="Calibri"/>
                        </a:rPr>
                        <a:t>0.819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BACC6"/>
                    </a:solidFill>
                  </a:tcPr>
                </a:tc>
              </a:tr>
            </a:tbl>
          </a:graphicData>
        </a:graphic>
      </p:graphicFrame>
    </p:spTree>
    <p:extLst>
      <p:ext uri="{BB962C8B-B14F-4D97-AF65-F5344CB8AC3E}">
        <p14:creationId xmlns:p14="http://schemas.microsoft.com/office/powerpoint/2010/main" val="1847303532"/>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Temporal Trend</a:t>
            </a:r>
            <a:endParaRPr lang="en-US" dirty="0"/>
          </a:p>
        </p:txBody>
      </p:sp>
      <p:sp>
        <p:nvSpPr>
          <p:cNvPr id="3" name="Content Placeholder 2"/>
          <p:cNvSpPr>
            <a:spLocks noGrp="1"/>
          </p:cNvSpPr>
          <p:nvPr>
            <p:ph idx="1"/>
          </p:nvPr>
        </p:nvSpPr>
        <p:spPr>
          <a:xfrm>
            <a:off x="381000" y="990600"/>
            <a:ext cx="3999411" cy="829492"/>
          </a:xfrm>
        </p:spPr>
        <p:txBody>
          <a:bodyPr/>
          <a:lstStyle/>
          <a:p>
            <a:r>
              <a:rPr lang="en-US" dirty="0" smtClean="0"/>
              <a:t>7 S2A measurements</a:t>
            </a:r>
          </a:p>
          <a:p>
            <a:r>
              <a:rPr lang="en-US" dirty="0"/>
              <a:t>5 OLI measurements                </a:t>
            </a:r>
            <a:r>
              <a:rPr lang="en-US" dirty="0" smtClean="0"/>
              <a:t>			</a:t>
            </a:r>
            <a:endParaRPr lang="en-US" dirty="0"/>
          </a:p>
          <a:p>
            <a:pPr lvl="8"/>
            <a:endParaRPr lang="en-US" dirty="0"/>
          </a:p>
        </p:txBody>
      </p:sp>
      <p:sp>
        <p:nvSpPr>
          <p:cNvPr id="6" name="TextBox 5"/>
          <p:cNvSpPr txBox="1"/>
          <p:nvPr/>
        </p:nvSpPr>
        <p:spPr>
          <a:xfrm>
            <a:off x="4824548" y="1062445"/>
            <a:ext cx="3938452" cy="1061829"/>
          </a:xfrm>
          <a:prstGeom prst="rect">
            <a:avLst/>
          </a:prstGeom>
          <a:noFill/>
        </p:spPr>
        <p:txBody>
          <a:bodyPr wrap="square" rtlCol="0">
            <a:spAutoFit/>
          </a:bodyPr>
          <a:lstStyle/>
          <a:p>
            <a:pPr lvl="0" eaLnBrk="0" hangingPunct="0">
              <a:lnSpc>
                <a:spcPct val="85000"/>
              </a:lnSpc>
              <a:spcBef>
                <a:spcPct val="30000"/>
              </a:spcBef>
              <a:buClr>
                <a:srgbClr val="000000"/>
              </a:buClr>
              <a:buSzPct val="75000"/>
            </a:pPr>
            <a:r>
              <a:rPr lang="en-US" sz="2000" b="1" kern="0" dirty="0">
                <a:solidFill>
                  <a:srgbClr val="000000"/>
                </a:solidFill>
                <a:latin typeface="Arial"/>
              </a:rPr>
              <a:t>Good agreement between</a:t>
            </a:r>
          </a:p>
          <a:p>
            <a:pPr lvl="0" eaLnBrk="0" hangingPunct="0">
              <a:lnSpc>
                <a:spcPct val="85000"/>
              </a:lnSpc>
              <a:spcBef>
                <a:spcPct val="30000"/>
              </a:spcBef>
              <a:buClr>
                <a:srgbClr val="000000"/>
              </a:buClr>
              <a:buSzPct val="75000"/>
            </a:pPr>
            <a:r>
              <a:rPr lang="en-US" sz="2000" b="1" kern="0" dirty="0">
                <a:solidFill>
                  <a:srgbClr val="000000"/>
                </a:solidFill>
                <a:latin typeface="Arial"/>
              </a:rPr>
              <a:t>L8 OLI and S2A MSI TOA </a:t>
            </a:r>
          </a:p>
          <a:p>
            <a:pPr lvl="0" eaLnBrk="0" hangingPunct="0">
              <a:lnSpc>
                <a:spcPct val="85000"/>
              </a:lnSpc>
              <a:spcBef>
                <a:spcPct val="30000"/>
              </a:spcBef>
              <a:buClr>
                <a:srgbClr val="000000"/>
              </a:buClr>
              <a:buSzPct val="75000"/>
            </a:pPr>
            <a:r>
              <a:rPr lang="en-US" sz="2000" b="1" kern="0" dirty="0">
                <a:solidFill>
                  <a:srgbClr val="000000"/>
                </a:solidFill>
                <a:latin typeface="Arial"/>
              </a:rPr>
              <a:t>reflectance over observed ROI</a:t>
            </a: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836" y="2535682"/>
            <a:ext cx="4584700" cy="275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23737" y="2535682"/>
            <a:ext cx="4584700" cy="275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13196675"/>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S2 MSI / L8 OLI </a:t>
            </a:r>
            <a:r>
              <a:rPr lang="en-US" dirty="0" err="1" smtClean="0"/>
              <a:t>CrossCal</a:t>
            </a:r>
            <a:r>
              <a:rPr lang="en-US" dirty="0" smtClean="0"/>
              <a:t>: Summary</a:t>
            </a:r>
            <a:endParaRPr lang="en-US" dirty="0"/>
          </a:p>
        </p:txBody>
      </p:sp>
      <p:sp>
        <p:nvSpPr>
          <p:cNvPr id="3" name="Content Placeholder 2"/>
          <p:cNvSpPr>
            <a:spLocks noGrp="1"/>
          </p:cNvSpPr>
          <p:nvPr>
            <p:ph idx="1"/>
          </p:nvPr>
        </p:nvSpPr>
        <p:spPr>
          <a:xfrm>
            <a:off x="142966" y="3783151"/>
            <a:ext cx="8838472" cy="2255520"/>
          </a:xfrm>
        </p:spPr>
        <p:txBody>
          <a:bodyPr/>
          <a:lstStyle/>
          <a:p>
            <a:r>
              <a:rPr lang="en-US" sz="1800" dirty="0"/>
              <a:t>Based on the test calibration </a:t>
            </a:r>
            <a:r>
              <a:rPr lang="en-US" sz="1800" dirty="0" smtClean="0"/>
              <a:t>site data analysis, </a:t>
            </a:r>
            <a:r>
              <a:rPr lang="en-US" sz="1800" dirty="0"/>
              <a:t>the TOA reflectance between S2A MSI and L8 OLI agrees within 5% for all </a:t>
            </a:r>
            <a:r>
              <a:rPr lang="en-US" sz="1800" dirty="0" smtClean="0"/>
              <a:t>matching </a:t>
            </a:r>
            <a:r>
              <a:rPr lang="en-US" sz="1800" dirty="0"/>
              <a:t>reflective bands</a:t>
            </a:r>
          </a:p>
          <a:p>
            <a:pPr lvl="1"/>
            <a:r>
              <a:rPr lang="en-US" sz="1800" dirty="0"/>
              <a:t>Maximum difference found in CA band (4.9%)</a:t>
            </a:r>
          </a:p>
          <a:p>
            <a:pPr lvl="1"/>
            <a:r>
              <a:rPr lang="en-US" sz="1800" dirty="0"/>
              <a:t>Minimum difference found in green band (0.75%)</a:t>
            </a:r>
          </a:p>
          <a:p>
            <a:r>
              <a:rPr lang="en-US" sz="1800" dirty="0"/>
              <a:t>Temporal trend also suggests well agreement between the two sensors</a:t>
            </a:r>
          </a:p>
          <a:p>
            <a:r>
              <a:rPr lang="en-US" sz="1800" dirty="0"/>
              <a:t>Note that some of the test data sets were not simultaneous acquisitions and atmospheric differences between MSI, OLI and Hyperion acquisition times were not accounted for</a:t>
            </a:r>
          </a:p>
          <a:p>
            <a:r>
              <a:rPr lang="en-US" dirty="0" smtClean="0"/>
              <a:t>			</a:t>
            </a:r>
            <a:endParaRPr lang="en-US" dirty="0"/>
          </a:p>
          <a:p>
            <a:pPr lvl="8"/>
            <a:endParaRPr lang="en-US" dirty="0"/>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836" y="1020390"/>
            <a:ext cx="4584700" cy="275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23738" y="1020390"/>
            <a:ext cx="4584700" cy="275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49276180"/>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Landsat </a:t>
            </a:r>
            <a:r>
              <a:rPr lang="en-US" dirty="0" err="1" smtClean="0"/>
              <a:t>CalVal</a:t>
            </a:r>
            <a:r>
              <a:rPr lang="en-US" dirty="0" smtClean="0"/>
              <a:t> Team &amp; Collaborators</a:t>
            </a:r>
            <a:endParaRPr lang="en-US" dirty="0"/>
          </a:p>
        </p:txBody>
      </p:sp>
      <p:sp>
        <p:nvSpPr>
          <p:cNvPr id="3" name="Content Placeholder 2"/>
          <p:cNvSpPr>
            <a:spLocks noGrp="1"/>
          </p:cNvSpPr>
          <p:nvPr>
            <p:ph idx="1"/>
          </p:nvPr>
        </p:nvSpPr>
        <p:spPr>
          <a:xfrm>
            <a:off x="381000" y="1016000"/>
            <a:ext cx="8382000" cy="4855464"/>
          </a:xfrm>
        </p:spPr>
        <p:txBody>
          <a:bodyPr/>
          <a:lstStyle/>
          <a:p>
            <a:r>
              <a:rPr lang="en-US" sz="2000" dirty="0"/>
              <a:t>USGS Earth Resources Observation and Science (EROS)</a:t>
            </a:r>
          </a:p>
          <a:p>
            <a:r>
              <a:rPr lang="en-US" sz="2000" dirty="0" smtClean="0"/>
              <a:t>NASA </a:t>
            </a:r>
            <a:r>
              <a:rPr lang="en-US" sz="2000" dirty="0"/>
              <a:t>Goddard Space Flight Center (GSFC)</a:t>
            </a:r>
          </a:p>
          <a:p>
            <a:r>
              <a:rPr lang="en-US" sz="2000" dirty="0" smtClean="0"/>
              <a:t>NASA </a:t>
            </a:r>
            <a:r>
              <a:rPr lang="en-US" sz="2000" dirty="0"/>
              <a:t>Jet Propulsion Laboratory (JPL</a:t>
            </a:r>
            <a:r>
              <a:rPr lang="en-US" sz="2000" dirty="0" smtClean="0"/>
              <a:t>)</a:t>
            </a:r>
          </a:p>
          <a:p>
            <a:pPr lvl="1"/>
            <a:r>
              <a:rPr lang="en-US" sz="1800" dirty="0" smtClean="0"/>
              <a:t>Thermal vicarious calibration</a:t>
            </a:r>
            <a:endParaRPr lang="en-US" sz="1800" dirty="0"/>
          </a:p>
          <a:p>
            <a:r>
              <a:rPr lang="en-US" sz="2000" dirty="0" smtClean="0"/>
              <a:t>Rochester </a:t>
            </a:r>
            <a:r>
              <a:rPr lang="en-US" sz="2000" dirty="0"/>
              <a:t>Institute of Technology (RIT</a:t>
            </a:r>
            <a:r>
              <a:rPr lang="en-US" sz="2000" dirty="0" smtClean="0"/>
              <a:t>)</a:t>
            </a:r>
          </a:p>
          <a:p>
            <a:pPr lvl="1"/>
            <a:r>
              <a:rPr lang="en-US" sz="1800" dirty="0" smtClean="0"/>
              <a:t>Thermal vicarious calibration, TIRS stray light correction</a:t>
            </a:r>
            <a:endParaRPr lang="en-US" sz="1800" dirty="0"/>
          </a:p>
          <a:p>
            <a:r>
              <a:rPr lang="en-US" sz="2000" dirty="0" smtClean="0"/>
              <a:t>South </a:t>
            </a:r>
            <a:r>
              <a:rPr lang="en-US" sz="2000" dirty="0"/>
              <a:t>Dakota State University (SDSU) Image Processing (IP) Laboratory</a:t>
            </a:r>
          </a:p>
          <a:p>
            <a:pPr lvl="1"/>
            <a:r>
              <a:rPr lang="en-US" sz="2000" dirty="0" smtClean="0"/>
              <a:t>Vicarious calibration, cross-calibration, characterization</a:t>
            </a:r>
            <a:endParaRPr lang="en-US" sz="2000" dirty="0"/>
          </a:p>
          <a:p>
            <a:r>
              <a:rPr lang="en-US" sz="2000" dirty="0"/>
              <a:t>University of Arizona (</a:t>
            </a:r>
            <a:r>
              <a:rPr lang="en-US" sz="2000" dirty="0" err="1"/>
              <a:t>UofA</a:t>
            </a:r>
            <a:r>
              <a:rPr lang="en-US" sz="2000" dirty="0"/>
              <a:t>) Optical Sciences </a:t>
            </a:r>
            <a:r>
              <a:rPr lang="en-US" sz="2000" dirty="0" smtClean="0"/>
              <a:t>Laboratory</a:t>
            </a:r>
          </a:p>
          <a:p>
            <a:pPr lvl="1"/>
            <a:r>
              <a:rPr lang="en-US" sz="1800" dirty="0" smtClean="0"/>
              <a:t>Vicarious calibration</a:t>
            </a:r>
            <a:endParaRPr lang="en-US" sz="1800" dirty="0"/>
          </a:p>
          <a:p>
            <a:r>
              <a:rPr lang="en-US" sz="2000" dirty="0" smtClean="0"/>
              <a:t>Raytheon </a:t>
            </a:r>
            <a:r>
              <a:rPr lang="en-US" sz="2000" dirty="0"/>
              <a:t>Space and Airborne </a:t>
            </a:r>
            <a:r>
              <a:rPr lang="en-US" sz="2000" dirty="0" smtClean="0"/>
              <a:t>Systems, Stephen </a:t>
            </a:r>
            <a:r>
              <a:rPr lang="en-US" sz="2000" dirty="0"/>
              <a:t>J. Schiller</a:t>
            </a:r>
          </a:p>
          <a:p>
            <a:pPr lvl="1"/>
            <a:r>
              <a:rPr lang="en-US" sz="1800" dirty="0" smtClean="0"/>
              <a:t>Application </a:t>
            </a:r>
            <a:r>
              <a:rPr lang="en-US" sz="1800" dirty="0"/>
              <a:t>Of The Specular Array Radiometric Calibration (SPARC) Method For The Vicarious Calibration Of Landsat Sensors</a:t>
            </a:r>
          </a:p>
        </p:txBody>
      </p:sp>
    </p:spTree>
    <p:extLst>
      <p:ext uri="{BB962C8B-B14F-4D97-AF65-F5344CB8AC3E}">
        <p14:creationId xmlns:p14="http://schemas.microsoft.com/office/powerpoint/2010/main" val="3749939236"/>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OLI Calibration Subsystem</a:t>
            </a:r>
            <a:endParaRPr lang="en-US" dirty="0"/>
          </a:p>
        </p:txBody>
      </p:sp>
      <p:sp>
        <p:nvSpPr>
          <p:cNvPr id="3" name="Content Placeholder 2"/>
          <p:cNvSpPr>
            <a:spLocks noGrp="1"/>
          </p:cNvSpPr>
          <p:nvPr>
            <p:ph idx="1"/>
          </p:nvPr>
        </p:nvSpPr>
        <p:spPr>
          <a:xfrm>
            <a:off x="381001" y="1143000"/>
            <a:ext cx="3848100" cy="4953000"/>
          </a:xfrm>
        </p:spPr>
        <p:txBody>
          <a:bodyPr/>
          <a:lstStyle/>
          <a:p>
            <a:r>
              <a:rPr lang="en-US" sz="1600" dirty="0" smtClean="0"/>
              <a:t>Two </a:t>
            </a:r>
            <a:r>
              <a:rPr lang="en-US" sz="1600" dirty="0"/>
              <a:t>stimulation lamp </a:t>
            </a:r>
            <a:r>
              <a:rPr lang="en-US" sz="1600" dirty="0" smtClean="0"/>
              <a:t>assemblies each hold six small lamps inside an integrating hemisphere </a:t>
            </a:r>
          </a:p>
          <a:p>
            <a:pPr lvl="1"/>
            <a:r>
              <a:rPr lang="en-US" sz="1600" dirty="0" smtClean="0"/>
              <a:t>Illuminate the full OLI focal plane through the telescope when on and the shutter closed</a:t>
            </a:r>
          </a:p>
          <a:p>
            <a:pPr lvl="1"/>
            <a:r>
              <a:rPr lang="en-US" sz="1600" dirty="0"/>
              <a:t>There are 3 active lamp pairs: working, backup, and pristine</a:t>
            </a:r>
          </a:p>
          <a:p>
            <a:pPr lvl="1"/>
            <a:r>
              <a:rPr lang="en-US" sz="1600" dirty="0"/>
              <a:t>The full focal plane is illuminated by 2 lamps</a:t>
            </a:r>
          </a:p>
          <a:p>
            <a:pPr lvl="1"/>
            <a:r>
              <a:rPr lang="fr-FR" sz="1600" dirty="0" err="1"/>
              <a:t>Silicon</a:t>
            </a:r>
            <a:r>
              <a:rPr lang="fr-FR" sz="1600" dirty="0"/>
              <a:t> photodiodes monitor </a:t>
            </a:r>
            <a:r>
              <a:rPr lang="fr-FR" sz="1600" dirty="0" err="1"/>
              <a:t>lamp</a:t>
            </a:r>
            <a:r>
              <a:rPr lang="fr-FR" sz="1600" dirty="0"/>
              <a:t> </a:t>
            </a:r>
            <a:r>
              <a:rPr lang="fr-FR" sz="1600" dirty="0" err="1"/>
              <a:t>assemblies</a:t>
            </a:r>
            <a:r>
              <a:rPr lang="fr-FR" sz="1600" dirty="0"/>
              <a:t>’ </a:t>
            </a:r>
            <a:r>
              <a:rPr lang="fr-FR" sz="1600" dirty="0" smtClean="0"/>
              <a:t>outputs</a:t>
            </a:r>
          </a:p>
          <a:p>
            <a:endParaRPr lang="en-US" sz="1600" dirty="0" smtClean="0"/>
          </a:p>
          <a:p>
            <a:endParaRPr lang="en-US" sz="1600" dirty="0"/>
          </a:p>
          <a:p>
            <a:r>
              <a:rPr lang="en-US" sz="1600" dirty="0" smtClean="0"/>
              <a:t>Two </a:t>
            </a:r>
            <a:r>
              <a:rPr lang="en-US" sz="1600" dirty="0"/>
              <a:t>solar diffuser panel positions that reflect the sun light to the telescope</a:t>
            </a:r>
          </a:p>
          <a:p>
            <a:pPr lvl="1"/>
            <a:r>
              <a:rPr lang="en-US" sz="1600" dirty="0"/>
              <a:t>Working panel </a:t>
            </a:r>
          </a:p>
          <a:p>
            <a:pPr lvl="1"/>
            <a:r>
              <a:rPr lang="en-US" sz="1600" dirty="0"/>
              <a:t>Pristine </a:t>
            </a:r>
            <a:r>
              <a:rPr lang="en-US" sz="1600" dirty="0" smtClean="0"/>
              <a:t>panel</a:t>
            </a:r>
            <a:endParaRPr lang="en-US" sz="16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13803" y="2997601"/>
            <a:ext cx="4066371" cy="3008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28738" y="1046522"/>
            <a:ext cx="2673212" cy="195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 name="Group 4"/>
          <p:cNvGrpSpPr/>
          <p:nvPr/>
        </p:nvGrpSpPr>
        <p:grpSpPr>
          <a:xfrm>
            <a:off x="7349345" y="1020422"/>
            <a:ext cx="1616523" cy="2152261"/>
            <a:chOff x="5143621" y="1629407"/>
            <a:chExt cx="2948009" cy="3131016"/>
          </a:xfrm>
        </p:grpSpPr>
        <p:grpSp>
          <p:nvGrpSpPr>
            <p:cNvPr id="6" name="Group 5"/>
            <p:cNvGrpSpPr/>
            <p:nvPr/>
          </p:nvGrpSpPr>
          <p:grpSpPr>
            <a:xfrm>
              <a:off x="5143621" y="1629407"/>
              <a:ext cx="2948009" cy="2717812"/>
              <a:chOff x="0" y="0"/>
              <a:chExt cx="2764408" cy="2938463"/>
            </a:xfrm>
          </p:grpSpPr>
          <p:pic>
            <p:nvPicPr>
              <p:cNvPr id="7" name="Picture 6" descr="Section view"/>
              <p:cNvPicPr>
                <a:picLocks noChangeAspect="1" noChangeArrowheads="1"/>
              </p:cNvPicPr>
              <p:nvPr/>
            </p:nvPicPr>
            <p:blipFill>
              <a:blip r:embed="rId5"/>
              <a:srcRect/>
              <a:stretch>
                <a:fillRect/>
              </a:stretch>
            </p:blipFill>
            <p:spPr bwMode="auto">
              <a:xfrm>
                <a:off x="0" y="0"/>
                <a:ext cx="2764408" cy="2742943"/>
              </a:xfrm>
              <a:prstGeom prst="rect">
                <a:avLst/>
              </a:prstGeom>
              <a:noFill/>
              <a:ln w="9525">
                <a:noFill/>
                <a:miter lim="800000"/>
                <a:headEnd/>
                <a:tailEnd/>
              </a:ln>
            </p:spPr>
          </p:pic>
          <p:sp>
            <p:nvSpPr>
              <p:cNvPr id="8" name="Line 20"/>
              <p:cNvSpPr>
                <a:spLocks noChangeShapeType="1"/>
              </p:cNvSpPr>
              <p:nvPr/>
            </p:nvSpPr>
            <p:spPr bwMode="auto">
              <a:xfrm flipV="1">
                <a:off x="1866900" y="1085850"/>
                <a:ext cx="661988" cy="1852613"/>
              </a:xfrm>
              <a:prstGeom prst="line">
                <a:avLst/>
              </a:prstGeom>
              <a:noFill/>
              <a:ln w="9525">
                <a:solidFill>
                  <a:schemeClr val="tx1"/>
                </a:solidFill>
                <a:round/>
                <a:headEnd/>
                <a:tailEnd type="triangle" w="med" len="med"/>
              </a:ln>
            </p:spPr>
            <p:txBody>
              <a:bodyPr>
                <a:prstTxWarp prst="textNoShape">
                  <a:avLst/>
                </a:prstTxWarp>
              </a:bodyPr>
              <a:lstStyle/>
              <a:p>
                <a:pPr marL="0" marR="0">
                  <a:spcBef>
                    <a:spcPts val="0"/>
                  </a:spcBef>
                  <a:spcAft>
                    <a:spcPts val="0"/>
                  </a:spcAft>
                </a:pPr>
                <a:r>
                  <a:rPr lang="en-US" sz="1200">
                    <a:effectLst/>
                    <a:latin typeface="Cambria"/>
                    <a:ea typeface="Times New Roman"/>
                    <a:cs typeface="Times New Roman"/>
                  </a:rPr>
                  <a:t> </a:t>
                </a:r>
                <a:endParaRPr lang="en-US" sz="1200">
                  <a:effectLst/>
                  <a:latin typeface="Cambria"/>
                  <a:ea typeface="ＭＳ 明朝"/>
                  <a:cs typeface="Times New Roman"/>
                </a:endParaRPr>
              </a:p>
            </p:txBody>
          </p:sp>
        </p:grpSp>
        <p:sp>
          <p:nvSpPr>
            <p:cNvPr id="9" name="TextBox 8"/>
            <p:cNvSpPr txBox="1"/>
            <p:nvPr/>
          </p:nvSpPr>
          <p:spPr>
            <a:xfrm>
              <a:off x="5869636" y="4360313"/>
              <a:ext cx="1482473" cy="400110"/>
            </a:xfrm>
            <a:prstGeom prst="rect">
              <a:avLst/>
            </a:prstGeom>
            <a:noFill/>
          </p:spPr>
          <p:txBody>
            <a:bodyPr wrap="none" rtlCol="0">
              <a:spAutoFit/>
            </a:bodyPr>
            <a:lstStyle/>
            <a:p>
              <a:r>
                <a:rPr lang="en-US" dirty="0" smtClean="0"/>
                <a:t>Photodiode</a:t>
              </a:r>
              <a:endParaRPr lang="en-US" dirty="0"/>
            </a:p>
          </p:txBody>
        </p:sp>
      </p:grpSp>
    </p:spTree>
    <p:extLst>
      <p:ext uri="{BB962C8B-B14F-4D97-AF65-F5344CB8AC3E}">
        <p14:creationId xmlns:p14="http://schemas.microsoft.com/office/powerpoint/2010/main" val="463094733"/>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Noise: OLI SNR</a:t>
            </a:r>
            <a:endParaRPr lang="en-US" dirty="0"/>
          </a:p>
        </p:txBody>
      </p:sp>
      <p:sp>
        <p:nvSpPr>
          <p:cNvPr id="4" name="Content Placeholder 2"/>
          <p:cNvSpPr>
            <a:spLocks noGrp="1"/>
          </p:cNvSpPr>
          <p:nvPr/>
        </p:nvSpPr>
        <p:spPr bwMode="auto">
          <a:xfrm>
            <a:off x="174929" y="5507534"/>
            <a:ext cx="8794142" cy="554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84163" indent="-284163" algn="l" rtl="0" eaLnBrk="0" fontAlgn="base" hangingPunct="0">
              <a:lnSpc>
                <a:spcPct val="85000"/>
              </a:lnSpc>
              <a:spcBef>
                <a:spcPct val="30000"/>
              </a:spcBef>
              <a:spcAft>
                <a:spcPct val="0"/>
              </a:spcAft>
              <a:buClr>
                <a:schemeClr val="tx1"/>
              </a:buClr>
              <a:buSzPct val="75000"/>
              <a:buFont typeface="Wingdings" pitchFamily="2" charset="2"/>
              <a:buChar char="l"/>
              <a:defRPr sz="2400" b="1">
                <a:solidFill>
                  <a:schemeClr val="tx1"/>
                </a:solidFill>
                <a:latin typeface="+mn-lt"/>
                <a:ea typeface="+mn-ea"/>
                <a:cs typeface="+mn-cs"/>
              </a:defRPr>
            </a:lvl1pPr>
            <a:lvl2pPr marL="742950" indent="-285750" algn="l" rtl="0" eaLnBrk="0" fontAlgn="base" hangingPunct="0">
              <a:lnSpc>
                <a:spcPct val="85000"/>
              </a:lnSpc>
              <a:spcBef>
                <a:spcPct val="30000"/>
              </a:spcBef>
              <a:spcAft>
                <a:spcPct val="0"/>
              </a:spcAft>
              <a:buClr>
                <a:srgbClr val="678090"/>
              </a:buClr>
              <a:buSzPct val="70000"/>
              <a:buFont typeface="Wingdings" pitchFamily="2" charset="2"/>
              <a:buChar char="u"/>
              <a:defRPr sz="2200">
                <a:solidFill>
                  <a:schemeClr val="tx1"/>
                </a:solidFill>
                <a:latin typeface="+mn-lt"/>
              </a:defRPr>
            </a:lvl2pPr>
            <a:lvl3pPr marL="1143000" indent="-228600" algn="l" rtl="0" eaLnBrk="0" fontAlgn="base" hangingPunct="0">
              <a:lnSpc>
                <a:spcPct val="85000"/>
              </a:lnSpc>
              <a:spcBef>
                <a:spcPct val="30000"/>
              </a:spcBef>
              <a:spcAft>
                <a:spcPct val="0"/>
              </a:spcAft>
              <a:buClr>
                <a:schemeClr val="tx1"/>
              </a:buClr>
              <a:buSzPct val="70000"/>
              <a:buFont typeface="Wingdings" pitchFamily="2" charset="2"/>
              <a:buChar char="l"/>
              <a:defRPr sz="2000">
                <a:solidFill>
                  <a:schemeClr val="tx1"/>
                </a:solidFill>
                <a:latin typeface="+mn-lt"/>
              </a:defRPr>
            </a:lvl3pPr>
            <a:lvl4pPr marL="1600200" indent="-228600" algn="l" rtl="0" eaLnBrk="0" fontAlgn="base" hangingPunct="0">
              <a:lnSpc>
                <a:spcPct val="85000"/>
              </a:lnSpc>
              <a:spcBef>
                <a:spcPct val="30000"/>
              </a:spcBef>
              <a:spcAft>
                <a:spcPct val="0"/>
              </a:spcAft>
              <a:buClr>
                <a:srgbClr val="678090"/>
              </a:buClr>
              <a:buSzPct val="70000"/>
              <a:buFont typeface="Wingdings" pitchFamily="2" charset="2"/>
              <a:buChar char="u"/>
              <a:defRPr>
                <a:solidFill>
                  <a:schemeClr val="tx1"/>
                </a:solidFill>
                <a:latin typeface="+mn-lt"/>
              </a:defRPr>
            </a:lvl4pPr>
            <a:lvl5pPr marL="2057400" indent="-228600" algn="l" rtl="0" eaLnBrk="0" fontAlgn="base" hangingPunct="0">
              <a:lnSpc>
                <a:spcPct val="85000"/>
              </a:lnSpc>
              <a:spcBef>
                <a:spcPct val="30000"/>
              </a:spcBef>
              <a:spcAft>
                <a:spcPct val="0"/>
              </a:spcAft>
              <a:buClr>
                <a:schemeClr val="tx1"/>
              </a:buClr>
              <a:buSzPct val="85000"/>
              <a:buFont typeface="Wingdings" pitchFamily="2" charset="2"/>
              <a:buChar char="l"/>
              <a:defRPr sz="1600">
                <a:solidFill>
                  <a:schemeClr val="tx1"/>
                </a:solidFill>
                <a:latin typeface="+mn-lt"/>
              </a:defRPr>
            </a:lvl5pPr>
            <a:lvl6pPr marL="2514600" indent="-228600" algn="l" rtl="0" fontAlgn="base">
              <a:lnSpc>
                <a:spcPct val="85000"/>
              </a:lnSpc>
              <a:spcBef>
                <a:spcPct val="30000"/>
              </a:spcBef>
              <a:spcAft>
                <a:spcPct val="0"/>
              </a:spcAft>
              <a:buClr>
                <a:schemeClr val="tx1"/>
              </a:buClr>
              <a:buSzPct val="85000"/>
              <a:buFont typeface="Wingdings" pitchFamily="2" charset="2"/>
              <a:buChar char="l"/>
              <a:defRPr sz="1600">
                <a:solidFill>
                  <a:schemeClr val="tx1"/>
                </a:solidFill>
                <a:latin typeface="+mn-lt"/>
              </a:defRPr>
            </a:lvl6pPr>
            <a:lvl7pPr marL="2971800" indent="-228600" algn="l" rtl="0" fontAlgn="base">
              <a:lnSpc>
                <a:spcPct val="85000"/>
              </a:lnSpc>
              <a:spcBef>
                <a:spcPct val="30000"/>
              </a:spcBef>
              <a:spcAft>
                <a:spcPct val="0"/>
              </a:spcAft>
              <a:buClr>
                <a:schemeClr val="tx1"/>
              </a:buClr>
              <a:buSzPct val="85000"/>
              <a:buFont typeface="Wingdings" pitchFamily="2" charset="2"/>
              <a:buChar char="l"/>
              <a:defRPr sz="1600">
                <a:solidFill>
                  <a:schemeClr val="tx1"/>
                </a:solidFill>
                <a:latin typeface="+mn-lt"/>
              </a:defRPr>
            </a:lvl7pPr>
            <a:lvl8pPr marL="3429000" indent="-228600" algn="l" rtl="0" fontAlgn="base">
              <a:lnSpc>
                <a:spcPct val="85000"/>
              </a:lnSpc>
              <a:spcBef>
                <a:spcPct val="30000"/>
              </a:spcBef>
              <a:spcAft>
                <a:spcPct val="0"/>
              </a:spcAft>
              <a:buClr>
                <a:schemeClr val="tx1"/>
              </a:buClr>
              <a:buSzPct val="85000"/>
              <a:buFont typeface="Wingdings" pitchFamily="2" charset="2"/>
              <a:buChar char="l"/>
              <a:defRPr sz="1600">
                <a:solidFill>
                  <a:schemeClr val="tx1"/>
                </a:solidFill>
                <a:latin typeface="+mn-lt"/>
              </a:defRPr>
            </a:lvl8pPr>
            <a:lvl9pPr marL="3886200" indent="-228600" algn="l" rtl="0" fontAlgn="base">
              <a:lnSpc>
                <a:spcPct val="85000"/>
              </a:lnSpc>
              <a:spcBef>
                <a:spcPct val="30000"/>
              </a:spcBef>
              <a:spcAft>
                <a:spcPct val="0"/>
              </a:spcAft>
              <a:buClr>
                <a:schemeClr val="tx1"/>
              </a:buClr>
              <a:buSzPct val="85000"/>
              <a:buFont typeface="Wingdings" pitchFamily="2" charset="2"/>
              <a:buChar char="l"/>
              <a:defRPr sz="1600">
                <a:solidFill>
                  <a:schemeClr val="tx1"/>
                </a:solidFill>
                <a:latin typeface="+mn-lt"/>
              </a:defRPr>
            </a:lvl9pPr>
          </a:lstStyle>
          <a:p>
            <a:pPr marL="0" indent="0">
              <a:buNone/>
            </a:pPr>
            <a:r>
              <a:rPr lang="en-US" sz="1400" dirty="0" smtClean="0"/>
              <a:t>OLI SNR consistent with pre-launch at typically 2-3x better than requirements; 8x better than heritage</a:t>
            </a:r>
          </a:p>
          <a:p>
            <a:pPr marL="0" indent="0">
              <a:buNone/>
            </a:pPr>
            <a:r>
              <a:rPr lang="en-US" sz="1400" dirty="0" smtClean="0"/>
              <a:t>OLI SNR performance has been extremely stable since launch</a:t>
            </a:r>
            <a:endParaRPr lang="en-US" sz="1400" dirty="0"/>
          </a:p>
        </p:txBody>
      </p:sp>
      <p:pic>
        <p:nvPicPr>
          <p:cNvPr id="8" name="Picture 7"/>
          <p:cNvPicPr>
            <a:picLocks noChangeAspect="1"/>
          </p:cNvPicPr>
          <p:nvPr/>
        </p:nvPicPr>
        <p:blipFill>
          <a:blip r:embed="rId3"/>
          <a:stretch>
            <a:fillRect/>
          </a:stretch>
        </p:blipFill>
        <p:spPr>
          <a:xfrm>
            <a:off x="472084" y="1024652"/>
            <a:ext cx="8236990" cy="4482882"/>
          </a:xfrm>
          <a:prstGeom prst="rect">
            <a:avLst/>
          </a:prstGeom>
        </p:spPr>
      </p:pic>
    </p:spTree>
    <p:extLst>
      <p:ext uri="{BB962C8B-B14F-4D97-AF65-F5344CB8AC3E}">
        <p14:creationId xmlns:p14="http://schemas.microsoft.com/office/powerpoint/2010/main" val="3319221709"/>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OLI Radiometric Stability</a:t>
            </a:r>
            <a:endParaRPr lang="en-US" dirty="0"/>
          </a:p>
        </p:txBody>
      </p:sp>
      <p:sp>
        <p:nvSpPr>
          <p:cNvPr id="3" name="Content Placeholder 2"/>
          <p:cNvSpPr>
            <a:spLocks noGrp="1"/>
          </p:cNvSpPr>
          <p:nvPr>
            <p:ph idx="1"/>
          </p:nvPr>
        </p:nvSpPr>
        <p:spPr>
          <a:xfrm>
            <a:off x="381000" y="1025236"/>
            <a:ext cx="8382000" cy="2493819"/>
          </a:xfrm>
        </p:spPr>
        <p:txBody>
          <a:bodyPr>
            <a:normAutofit fontScale="85000" lnSpcReduction="10000"/>
          </a:bodyPr>
          <a:lstStyle/>
          <a:p>
            <a:r>
              <a:rPr lang="en-US" sz="2000" dirty="0"/>
              <a:t>Extremely stable</a:t>
            </a:r>
          </a:p>
          <a:p>
            <a:pPr lvl="1"/>
            <a:r>
              <a:rPr lang="en-US" sz="2000" dirty="0"/>
              <a:t>CA band </a:t>
            </a:r>
            <a:r>
              <a:rPr lang="en-US" sz="2000" dirty="0" smtClean="0"/>
              <a:t>is </a:t>
            </a:r>
            <a:r>
              <a:rPr lang="en-US" sz="2000" dirty="0"/>
              <a:t>the worst, &lt;1% degradation over </a:t>
            </a:r>
            <a:r>
              <a:rPr lang="en-US" sz="2000" dirty="0" smtClean="0"/>
              <a:t>3.25 </a:t>
            </a:r>
            <a:r>
              <a:rPr lang="en-US" sz="2000" dirty="0"/>
              <a:t>years</a:t>
            </a:r>
          </a:p>
          <a:p>
            <a:pPr lvl="1"/>
            <a:r>
              <a:rPr lang="en-US" sz="2000" dirty="0" smtClean="0"/>
              <a:t>Other </a:t>
            </a:r>
            <a:r>
              <a:rPr lang="en-US" sz="2000" dirty="0"/>
              <a:t>bands stable within ~0.3%</a:t>
            </a:r>
          </a:p>
          <a:p>
            <a:r>
              <a:rPr lang="en-US" sz="2000" dirty="0"/>
              <a:t>Radiometric calibration devices and methods well behaved</a:t>
            </a:r>
          </a:p>
          <a:p>
            <a:pPr lvl="1"/>
            <a:r>
              <a:rPr lang="en-US" sz="2000" dirty="0"/>
              <a:t>Same trends to within ~0.3</a:t>
            </a:r>
            <a:r>
              <a:rPr lang="en-US" sz="2000" dirty="0" smtClean="0"/>
              <a:t>%</a:t>
            </a:r>
          </a:p>
          <a:p>
            <a:pPr lvl="1"/>
            <a:r>
              <a:rPr lang="en-US" sz="2000" dirty="0" smtClean="0"/>
              <a:t>Minor anomalies</a:t>
            </a:r>
          </a:p>
          <a:p>
            <a:pPr lvl="2"/>
            <a:r>
              <a:rPr lang="en-US" sz="1800" dirty="0"/>
              <a:t>Increasing response to working diffuser</a:t>
            </a:r>
          </a:p>
          <a:p>
            <a:pPr lvl="2"/>
            <a:r>
              <a:rPr lang="en-US" sz="1800" dirty="0"/>
              <a:t>Oscillations in response to various calibrators</a:t>
            </a:r>
          </a:p>
          <a:p>
            <a:pPr lvl="2"/>
            <a:r>
              <a:rPr lang="en-US" sz="1800" dirty="0"/>
              <a:t>Large scatter in SWIR bands lunar </a:t>
            </a:r>
            <a:r>
              <a:rPr lang="en-US" sz="1800" dirty="0" smtClean="0"/>
              <a:t>response, especially in SWIR1 and Cirrus</a:t>
            </a:r>
            <a:endParaRPr lang="en-US" sz="1800" dirty="0"/>
          </a:p>
          <a:p>
            <a:pPr lvl="2"/>
            <a:endParaRPr lang="en-US" sz="1800" dirty="0"/>
          </a:p>
        </p:txBody>
      </p:sp>
      <p:pic>
        <p:nvPicPr>
          <p:cNvPr id="4" name="Picture 3"/>
          <p:cNvPicPr>
            <a:picLocks noChangeAspect="1"/>
          </p:cNvPicPr>
          <p:nvPr/>
        </p:nvPicPr>
        <p:blipFill>
          <a:blip r:embed="rId3"/>
          <a:stretch>
            <a:fillRect/>
          </a:stretch>
        </p:blipFill>
        <p:spPr>
          <a:xfrm>
            <a:off x="7672852" y="4694696"/>
            <a:ext cx="1359667" cy="924496"/>
          </a:xfrm>
          <a:prstGeom prst="rect">
            <a:avLst/>
          </a:prstGeom>
        </p:spPr>
      </p:pic>
      <p:pic>
        <p:nvPicPr>
          <p:cNvPr id="5" name="Picture 4"/>
          <p:cNvPicPr>
            <a:picLocks noChangeAspect="1"/>
          </p:cNvPicPr>
          <p:nvPr/>
        </p:nvPicPr>
        <p:blipFill>
          <a:blip r:embed="rId4"/>
          <a:stretch>
            <a:fillRect/>
          </a:stretch>
        </p:blipFill>
        <p:spPr>
          <a:xfrm>
            <a:off x="6314189" y="4703001"/>
            <a:ext cx="1352309" cy="919493"/>
          </a:xfrm>
          <a:prstGeom prst="rect">
            <a:avLst/>
          </a:prstGeom>
        </p:spPr>
      </p:pic>
      <p:pic>
        <p:nvPicPr>
          <p:cNvPr id="6" name="Picture 5"/>
          <p:cNvPicPr>
            <a:picLocks noChangeAspect="1"/>
          </p:cNvPicPr>
          <p:nvPr/>
        </p:nvPicPr>
        <p:blipFill>
          <a:blip r:embed="rId5"/>
          <a:stretch>
            <a:fillRect/>
          </a:stretch>
        </p:blipFill>
        <p:spPr>
          <a:xfrm>
            <a:off x="1467990" y="4703001"/>
            <a:ext cx="1353685" cy="920429"/>
          </a:xfrm>
          <a:prstGeom prst="rect">
            <a:avLst/>
          </a:prstGeom>
        </p:spPr>
      </p:pic>
      <p:pic>
        <p:nvPicPr>
          <p:cNvPr id="7" name="Picture 6"/>
          <p:cNvPicPr>
            <a:picLocks noChangeAspect="1"/>
          </p:cNvPicPr>
          <p:nvPr/>
        </p:nvPicPr>
        <p:blipFill>
          <a:blip r:embed="rId6"/>
          <a:stretch>
            <a:fillRect/>
          </a:stretch>
        </p:blipFill>
        <p:spPr>
          <a:xfrm>
            <a:off x="95502" y="4703001"/>
            <a:ext cx="1360039" cy="924749"/>
          </a:xfrm>
          <a:prstGeom prst="rect">
            <a:avLst/>
          </a:prstGeom>
        </p:spPr>
      </p:pic>
      <p:pic>
        <p:nvPicPr>
          <p:cNvPr id="8" name="Picture 7"/>
          <p:cNvPicPr>
            <a:picLocks noChangeAspect="1"/>
          </p:cNvPicPr>
          <p:nvPr/>
        </p:nvPicPr>
        <p:blipFill>
          <a:blip r:embed="rId7"/>
          <a:stretch>
            <a:fillRect/>
          </a:stretch>
        </p:blipFill>
        <p:spPr>
          <a:xfrm>
            <a:off x="7685559" y="3769681"/>
            <a:ext cx="1349295" cy="917444"/>
          </a:xfrm>
          <a:prstGeom prst="rect">
            <a:avLst/>
          </a:prstGeom>
        </p:spPr>
      </p:pic>
      <p:pic>
        <p:nvPicPr>
          <p:cNvPr id="9" name="Picture 8"/>
          <p:cNvPicPr>
            <a:picLocks noChangeAspect="1"/>
          </p:cNvPicPr>
          <p:nvPr/>
        </p:nvPicPr>
        <p:blipFill>
          <a:blip r:embed="rId8"/>
          <a:stretch>
            <a:fillRect/>
          </a:stretch>
        </p:blipFill>
        <p:spPr>
          <a:xfrm>
            <a:off x="6312813" y="3775655"/>
            <a:ext cx="1353685" cy="920429"/>
          </a:xfrm>
          <a:prstGeom prst="rect">
            <a:avLst/>
          </a:prstGeom>
        </p:spPr>
      </p:pic>
      <p:pic>
        <p:nvPicPr>
          <p:cNvPr id="10" name="Picture 9"/>
          <p:cNvPicPr>
            <a:picLocks noChangeAspect="1"/>
          </p:cNvPicPr>
          <p:nvPr/>
        </p:nvPicPr>
        <p:blipFill>
          <a:blip r:embed="rId9"/>
          <a:stretch>
            <a:fillRect/>
          </a:stretch>
        </p:blipFill>
        <p:spPr>
          <a:xfrm>
            <a:off x="1465730" y="3768143"/>
            <a:ext cx="1352357" cy="919526"/>
          </a:xfrm>
          <a:prstGeom prst="rect">
            <a:avLst/>
          </a:prstGeom>
        </p:spPr>
      </p:pic>
      <p:pic>
        <p:nvPicPr>
          <p:cNvPr id="11" name="Picture 10"/>
          <p:cNvPicPr>
            <a:picLocks noChangeAspect="1"/>
          </p:cNvPicPr>
          <p:nvPr/>
        </p:nvPicPr>
        <p:blipFill>
          <a:blip r:embed="rId10"/>
          <a:stretch>
            <a:fillRect/>
          </a:stretch>
        </p:blipFill>
        <p:spPr>
          <a:xfrm>
            <a:off x="95112" y="3768143"/>
            <a:ext cx="1351557" cy="918982"/>
          </a:xfrm>
          <a:prstGeom prst="rect">
            <a:avLst/>
          </a:prstGeom>
        </p:spPr>
      </p:pic>
      <p:pic>
        <p:nvPicPr>
          <p:cNvPr id="12" name="Picture 11"/>
          <p:cNvPicPr>
            <a:picLocks noChangeAspect="1"/>
          </p:cNvPicPr>
          <p:nvPr/>
        </p:nvPicPr>
        <p:blipFill>
          <a:blip r:embed="rId11"/>
          <a:stretch>
            <a:fillRect/>
          </a:stretch>
        </p:blipFill>
        <p:spPr>
          <a:xfrm>
            <a:off x="2840586" y="3519055"/>
            <a:ext cx="3458214" cy="2351389"/>
          </a:xfrm>
          <a:prstGeom prst="rect">
            <a:avLst/>
          </a:prstGeom>
        </p:spPr>
      </p:pic>
    </p:spTree>
    <p:extLst>
      <p:ext uri="{BB962C8B-B14F-4D97-AF65-F5344CB8AC3E}">
        <p14:creationId xmlns:p14="http://schemas.microsoft.com/office/powerpoint/2010/main" val="167843866"/>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066800"/>
            <a:ext cx="5008417" cy="2286000"/>
          </a:xfrm>
        </p:spPr>
        <p:txBody>
          <a:bodyPr>
            <a:normAutofit fontScale="85000" lnSpcReduction="20000"/>
          </a:bodyPr>
          <a:lstStyle/>
          <a:p>
            <a:r>
              <a:rPr lang="en-US" dirty="0" smtClean="0"/>
              <a:t>Driven </a:t>
            </a:r>
            <a:r>
              <a:rPr lang="en-US" dirty="0"/>
              <a:t>primarily by a decay in CA band calibration </a:t>
            </a:r>
            <a:r>
              <a:rPr lang="en-US" dirty="0" smtClean="0"/>
              <a:t>trend</a:t>
            </a:r>
          </a:p>
          <a:p>
            <a:r>
              <a:rPr lang="en-US" dirty="0">
                <a:solidFill>
                  <a:prstClr val="black"/>
                </a:solidFill>
              </a:rPr>
              <a:t>Implement average quarterly gains in </a:t>
            </a:r>
            <a:r>
              <a:rPr lang="en-US" dirty="0" smtClean="0">
                <a:solidFill>
                  <a:prstClr val="black"/>
                </a:solidFill>
              </a:rPr>
              <a:t>CPFs (sampled at CPF midpoints)</a:t>
            </a:r>
            <a:endParaRPr lang="en-US" dirty="0"/>
          </a:p>
          <a:p>
            <a:r>
              <a:rPr lang="en-US" dirty="0"/>
              <a:t>Update other bands for consistency</a:t>
            </a:r>
          </a:p>
          <a:p>
            <a:r>
              <a:rPr lang="en-US" dirty="0"/>
              <a:t>Account for ~0.2% short-term step increase in trends of VNIR bands (attitude anomaly followed by safe hold, September 2013)</a:t>
            </a:r>
          </a:p>
          <a:p>
            <a:endParaRPr lang="en-US" dirty="0"/>
          </a:p>
        </p:txBody>
      </p:sp>
      <p:sp>
        <p:nvSpPr>
          <p:cNvPr id="3" name="Title 2"/>
          <p:cNvSpPr>
            <a:spLocks noGrp="1"/>
          </p:cNvSpPr>
          <p:nvPr>
            <p:ph type="title"/>
          </p:nvPr>
        </p:nvSpPr>
        <p:spPr/>
        <p:txBody>
          <a:bodyPr/>
          <a:lstStyle/>
          <a:p>
            <a:r>
              <a:rPr lang="en-US" dirty="0" smtClean="0"/>
              <a:t>Absolute Calibration Update Planned for the Fall 2016</a:t>
            </a:r>
            <a:endParaRPr lang="en-US" dirty="0"/>
          </a:p>
        </p:txBody>
      </p:sp>
      <p:pic>
        <p:nvPicPr>
          <p:cNvPr id="5" name="Picture 4"/>
          <p:cNvPicPr>
            <a:picLocks noChangeAspect="1"/>
          </p:cNvPicPr>
          <p:nvPr/>
        </p:nvPicPr>
        <p:blipFill>
          <a:blip r:embed="rId3"/>
          <a:stretch>
            <a:fillRect/>
          </a:stretch>
        </p:blipFill>
        <p:spPr>
          <a:xfrm>
            <a:off x="422565" y="3352800"/>
            <a:ext cx="3733800" cy="2666521"/>
          </a:xfrm>
          <a:prstGeom prst="rect">
            <a:avLst/>
          </a:prstGeom>
        </p:spPr>
      </p:pic>
      <p:pic>
        <p:nvPicPr>
          <p:cNvPr id="6" name="Picture 5"/>
          <p:cNvPicPr>
            <a:picLocks noChangeAspect="1"/>
          </p:cNvPicPr>
          <p:nvPr/>
        </p:nvPicPr>
        <p:blipFill>
          <a:blip r:embed="rId4"/>
          <a:stretch>
            <a:fillRect/>
          </a:stretch>
        </p:blipFill>
        <p:spPr>
          <a:xfrm>
            <a:off x="4224800" y="3352800"/>
            <a:ext cx="4538200" cy="2667000"/>
          </a:xfrm>
          <a:prstGeom prst="rect">
            <a:avLst/>
          </a:prstGeom>
        </p:spPr>
      </p:pic>
      <p:pic>
        <p:nvPicPr>
          <p:cNvPr id="7" name="Picture 6"/>
          <p:cNvPicPr>
            <a:picLocks noChangeAspect="1"/>
          </p:cNvPicPr>
          <p:nvPr/>
        </p:nvPicPr>
        <p:blipFill>
          <a:blip r:embed="rId5"/>
          <a:stretch>
            <a:fillRect/>
          </a:stretch>
        </p:blipFill>
        <p:spPr>
          <a:xfrm>
            <a:off x="5389418" y="1046716"/>
            <a:ext cx="3373581" cy="2306083"/>
          </a:xfrm>
          <a:prstGeom prst="rect">
            <a:avLst/>
          </a:prstGeom>
        </p:spPr>
      </p:pic>
    </p:spTree>
    <p:extLst>
      <p:ext uri="{BB962C8B-B14F-4D97-AF65-F5344CB8AC3E}">
        <p14:creationId xmlns:p14="http://schemas.microsoft.com/office/powerpoint/2010/main" val="4291034094"/>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046685"/>
            <a:ext cx="8382000" cy="762000"/>
          </a:xfrm>
        </p:spPr>
        <p:txBody>
          <a:bodyPr/>
          <a:lstStyle/>
          <a:p>
            <a:r>
              <a:rPr lang="en-US" dirty="0" smtClean="0"/>
              <a:t>Generally, 2 </a:t>
            </a:r>
            <a:r>
              <a:rPr lang="en-US" dirty="0"/>
              <a:t>s</a:t>
            </a:r>
            <a:r>
              <a:rPr lang="en-US" dirty="0" smtClean="0"/>
              <a:t>hutter </a:t>
            </a:r>
            <a:r>
              <a:rPr lang="en-US" dirty="0" err="1" smtClean="0"/>
              <a:t>cal</a:t>
            </a:r>
            <a:r>
              <a:rPr lang="en-US" dirty="0" smtClean="0"/>
              <a:t> acquisitions per orbit</a:t>
            </a:r>
          </a:p>
          <a:p>
            <a:r>
              <a:rPr lang="en-US" dirty="0" smtClean="0"/>
              <a:t>Bias stable well within 0.5 DN during a day</a:t>
            </a:r>
          </a:p>
        </p:txBody>
      </p:sp>
      <p:sp>
        <p:nvSpPr>
          <p:cNvPr id="3" name="Title 2"/>
          <p:cNvSpPr>
            <a:spLocks noGrp="1"/>
          </p:cNvSpPr>
          <p:nvPr>
            <p:ph type="title"/>
          </p:nvPr>
        </p:nvSpPr>
        <p:spPr>
          <a:xfrm>
            <a:off x="381000" y="76200"/>
            <a:ext cx="8382000" cy="892175"/>
          </a:xfrm>
          <a:noFill/>
          <a:ln>
            <a:noFill/>
          </a:ln>
          <a:effectLst>
            <a:outerShdw dist="17961" dir="2700000" algn="ctr" rotWithShape="0">
              <a:srgbClr val="46576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vert="horz" wrap="square" lIns="90487" tIns="44450" rIns="90487" bIns="44450" numCol="1" anchor="ctr" anchorCtr="0" compatLnSpc="1">
            <a:prstTxWarp prst="textNoShape">
              <a:avLst/>
            </a:prstTxWarp>
          </a:bodyPr>
          <a:lstStyle/>
          <a:p>
            <a:r>
              <a:rPr lang="en-US" dirty="0"/>
              <a:t>OLI Bias </a:t>
            </a:r>
            <a:r>
              <a:rPr lang="en-US" dirty="0" smtClean="0"/>
              <a:t>Stability (Shutter Cal)</a:t>
            </a:r>
            <a:endParaRPr lang="en-US" dirty="0"/>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3125" t="2778" r="4167"/>
          <a:stretch/>
        </p:blipFill>
        <p:spPr>
          <a:xfrm>
            <a:off x="142043" y="2125470"/>
            <a:ext cx="4460436" cy="3508215"/>
          </a:xfrm>
          <a:prstGeom prst="rect">
            <a:avLst/>
          </a:prstGeom>
        </p:spPr>
      </p:pic>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l="3472" t="4561" r="7986"/>
          <a:stretch/>
        </p:blipFill>
        <p:spPr>
          <a:xfrm>
            <a:off x="4634905" y="2128557"/>
            <a:ext cx="4335732" cy="3505128"/>
          </a:xfrm>
          <a:prstGeom prst="rect">
            <a:avLst/>
          </a:prstGeom>
        </p:spPr>
      </p:pic>
    </p:spTree>
    <p:extLst>
      <p:ext uri="{BB962C8B-B14F-4D97-AF65-F5344CB8AC3E}">
        <p14:creationId xmlns:p14="http://schemas.microsoft.com/office/powerpoint/2010/main" val="2758033718"/>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OLI Bias Long Term Stability</a:t>
            </a:r>
            <a:endParaRPr lang="en-US" dirty="0"/>
          </a:p>
        </p:txBody>
      </p:sp>
      <p:sp>
        <p:nvSpPr>
          <p:cNvPr id="3" name="Content Placeholder 2"/>
          <p:cNvSpPr>
            <a:spLocks noGrp="1"/>
          </p:cNvSpPr>
          <p:nvPr>
            <p:ph idx="1"/>
          </p:nvPr>
        </p:nvSpPr>
        <p:spPr>
          <a:xfrm>
            <a:off x="381000" y="1143000"/>
            <a:ext cx="8382000" cy="1520538"/>
          </a:xfrm>
        </p:spPr>
        <p:txBody>
          <a:bodyPr>
            <a:normAutofit fontScale="92500" lnSpcReduction="10000"/>
          </a:bodyPr>
          <a:lstStyle/>
          <a:p>
            <a:r>
              <a:rPr lang="en-US" dirty="0" smtClean="0"/>
              <a:t>Based on the shutter </a:t>
            </a:r>
            <a:r>
              <a:rPr lang="en-US" dirty="0" err="1" smtClean="0"/>
              <a:t>cal</a:t>
            </a:r>
            <a:r>
              <a:rPr lang="en-US" dirty="0" smtClean="0"/>
              <a:t> collects, OLI bias is </a:t>
            </a:r>
            <a:r>
              <a:rPr lang="en-US" dirty="0"/>
              <a:t>extremely </a:t>
            </a:r>
            <a:r>
              <a:rPr lang="en-US" dirty="0" smtClean="0"/>
              <a:t>stable, </a:t>
            </a:r>
            <a:r>
              <a:rPr lang="en-US" dirty="0"/>
              <a:t>with changes generally within less than 0.1% per </a:t>
            </a:r>
            <a:r>
              <a:rPr lang="en-US" dirty="0" smtClean="0"/>
              <a:t>year</a:t>
            </a:r>
          </a:p>
          <a:p>
            <a:r>
              <a:rPr lang="en-US" dirty="0" smtClean="0"/>
              <a:t>Bias estimated from night ocean scenes agrees closely with the shutter bias</a:t>
            </a:r>
            <a:endParaRPr 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3864" y="2714846"/>
            <a:ext cx="4361558" cy="3172042"/>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1072" y="2695519"/>
            <a:ext cx="4359856" cy="3170804"/>
          </a:xfrm>
          <a:prstGeom prst="rect">
            <a:avLst/>
          </a:prstGeom>
        </p:spPr>
      </p:pic>
    </p:spTree>
    <p:extLst>
      <p:ext uri="{BB962C8B-B14F-4D97-AF65-F5344CB8AC3E}">
        <p14:creationId xmlns:p14="http://schemas.microsoft.com/office/powerpoint/2010/main" val="2142709792"/>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Microsoft Office 98">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Microsoft Office 9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icrosoft Office 98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icrosoft Office 98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icrosoft Office 98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icrosoft Office 98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icrosoft Office 98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icrosoft Office 98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icrosoft Office 98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46084</TotalTime>
  <Words>3272</Words>
  <Application>Microsoft Office PowerPoint</Application>
  <PresentationFormat>On-screen Show (4:3)</PresentationFormat>
  <Paragraphs>419</Paragraphs>
  <Slides>39</Slides>
  <Notes>33</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39</vt:i4>
      </vt:variant>
    </vt:vector>
  </HeadingPairs>
  <TitlesOfParts>
    <vt:vector size="48" baseType="lpstr">
      <vt:lpstr>MS Mincho</vt:lpstr>
      <vt:lpstr>Arial</vt:lpstr>
      <vt:lpstr>Calibri</vt:lpstr>
      <vt:lpstr>Cambria</vt:lpstr>
      <vt:lpstr>Symbol</vt:lpstr>
      <vt:lpstr>Times New Roman</vt:lpstr>
      <vt:lpstr>Wingdings</vt:lpstr>
      <vt:lpstr>Microsoft Office 98</vt:lpstr>
      <vt:lpstr>Equation</vt:lpstr>
      <vt:lpstr>Landsat Cal/Val Activities</vt:lpstr>
      <vt:lpstr>Overview</vt:lpstr>
      <vt:lpstr>Landsat 8 Sensors</vt:lpstr>
      <vt:lpstr>OLI Calibration Subsystem</vt:lpstr>
      <vt:lpstr>Noise: OLI SNR</vt:lpstr>
      <vt:lpstr>OLI Radiometric Stability</vt:lpstr>
      <vt:lpstr>Absolute Calibration Update Planned for the Fall 2016</vt:lpstr>
      <vt:lpstr>OLI Bias Stability (Shutter Cal)</vt:lpstr>
      <vt:lpstr>OLI Bias Long Term Stability</vt:lpstr>
      <vt:lpstr>OLI Relative Gains</vt:lpstr>
      <vt:lpstr>Histogram Based Relative Gains: Identifying Change in Detector Response</vt:lpstr>
      <vt:lpstr>Monitoring “Jumpers” over Time</vt:lpstr>
      <vt:lpstr>TIRS Scene Select Mechanism (SSM) Anomaly</vt:lpstr>
      <vt:lpstr>TIRS SSM Anomaly Source and Resolution</vt:lpstr>
      <vt:lpstr>TIRS Scene Select Mechanism Status</vt:lpstr>
      <vt:lpstr>TIRS SSM Position Variation</vt:lpstr>
      <vt:lpstr>Operational Impact of TIRS Switch to Mode 0</vt:lpstr>
      <vt:lpstr>Noise: TIRS NEΔT</vt:lpstr>
      <vt:lpstr>TIRS Blackbody Trending</vt:lpstr>
      <vt:lpstr>TIRS Long Term Bias Stability</vt:lpstr>
      <vt:lpstr>TIRS Vicarious Calibration</vt:lpstr>
      <vt:lpstr>Status of Stray Light Correction</vt:lpstr>
      <vt:lpstr>Stray Light Removal Algorithm: Optical Model with TIRS Data Only</vt:lpstr>
      <vt:lpstr>Stray Light Correction: Validation Example</vt:lpstr>
      <vt:lpstr>Stray Light Correction Summary</vt:lpstr>
      <vt:lpstr>Landsat 7 ETM+ Radiometry Status</vt:lpstr>
      <vt:lpstr>USGS Collection Management High-level Objectives</vt:lpstr>
      <vt:lpstr>Landsat Collection 1</vt:lpstr>
      <vt:lpstr>Earth Explorer Collections</vt:lpstr>
      <vt:lpstr>Landsat GCP Improvement Goals</vt:lpstr>
      <vt:lpstr>Phase 4 – Sentinel-2 Harmonization</vt:lpstr>
      <vt:lpstr>Phase 4 – Harmonization Approach</vt:lpstr>
      <vt:lpstr>Additional Phase 4 Tasks</vt:lpstr>
      <vt:lpstr>Reflectance-Based Calibration Transfer from OLI to Previous Sensors</vt:lpstr>
      <vt:lpstr>CrossCal of OLI with Sentinel 2A MSI</vt:lpstr>
      <vt:lpstr>Difference in TOA Reflectance between Sentinel 2A MSI and Landsat 8 OLI</vt:lpstr>
      <vt:lpstr>Temporal Trend</vt:lpstr>
      <vt:lpstr>S2 MSI / L8 OLI CrossCal: Summary</vt:lpstr>
      <vt:lpstr>Landsat CalVal Team &amp; Collaborators</vt:lpstr>
    </vt:vector>
  </TitlesOfParts>
  <Company>USGS/EROS Data Center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DocuShare</dc:title>
  <dc:creator>Autumn Olson</dc:creator>
  <cp:lastModifiedBy>Micijevic (CTR), Esad</cp:lastModifiedBy>
  <cp:revision>1051</cp:revision>
  <cp:lastPrinted>2011-05-09T19:43:01Z</cp:lastPrinted>
  <dcterms:created xsi:type="dcterms:W3CDTF">2005-05-17T19:07:47Z</dcterms:created>
  <dcterms:modified xsi:type="dcterms:W3CDTF">2016-07-20T05:03:02Z</dcterms:modified>
</cp:coreProperties>
</file>