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7" r:id="rId3"/>
    <p:sldId id="290" r:id="rId4"/>
    <p:sldId id="285" r:id="rId5"/>
    <p:sldId id="289" r:id="rId6"/>
    <p:sldId id="258" r:id="rId7"/>
    <p:sldId id="260" r:id="rId8"/>
    <p:sldId id="277" r:id="rId9"/>
    <p:sldId id="278" r:id="rId10"/>
    <p:sldId id="274" r:id="rId11"/>
    <p:sldId id="275" r:id="rId12"/>
    <p:sldId id="279" r:id="rId13"/>
    <p:sldId id="280" r:id="rId14"/>
    <p:sldId id="288" r:id="rId15"/>
    <p:sldId id="291" r:id="rId16"/>
    <p:sldId id="292" r:id="rId17"/>
    <p:sldId id="293" r:id="rId18"/>
    <p:sldId id="294" r:id="rId19"/>
    <p:sldId id="295" r:id="rId20"/>
    <p:sldId id="296" r:id="rId21"/>
    <p:sldId id="281" r:id="rId22"/>
    <p:sldId id="282" r:id="rId23"/>
    <p:sldId id="283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196" autoAdjust="0"/>
    <p:restoredTop sz="94660"/>
  </p:normalViewPr>
  <p:slideViewPr>
    <p:cSldViewPr>
      <p:cViewPr varScale="1">
        <p:scale>
          <a:sx n="73" d="100"/>
          <a:sy n="73" d="100"/>
        </p:scale>
        <p:origin x="822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9060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7463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8B33A-0875-4B9A-BC74-BC756F9EBA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AF943-9BD3-41B3-8098-14E5D5D118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2771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8B33A-0875-4B9A-BC74-BC756F9EBA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AF943-9BD3-41B3-8098-14E5D5D118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328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8B33A-0875-4B9A-BC74-BC756F9EBA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AF943-9BD3-41B3-8098-14E5D5D118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6589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1398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303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2809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1238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3549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1562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2329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021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810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8B33A-0875-4B9A-BC74-BC756F9EBA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AF943-9BD3-41B3-8098-14E5D5D118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1136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0731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0456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725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8B33A-0875-4B9A-BC74-BC756F9EBA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AF943-9BD3-41B3-8098-14E5D5D118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547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8B33A-0875-4B9A-BC74-BC756F9EBA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AF943-9BD3-41B3-8098-14E5D5D118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501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8B33A-0875-4B9A-BC74-BC756F9EBA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AF943-9BD3-41B3-8098-14E5D5D118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55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8B33A-0875-4B9A-BC74-BC756F9EBA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AF943-9BD3-41B3-8098-14E5D5D118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3884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8B33A-0875-4B9A-BC74-BC756F9EBA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AF943-9BD3-41B3-8098-14E5D5D118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266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8B33A-0875-4B9A-BC74-BC756F9EBA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AF943-9BD3-41B3-8098-14E5D5D118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615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8B33A-0875-4B9A-BC74-BC756F9EBA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AF943-9BD3-41B3-8098-14E5D5D118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9943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P Lab Slide Background.jp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0" y="8929"/>
            <a:ext cx="9144000" cy="684014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78B33A-0875-4B9A-BC74-BC756F9EBA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FAF943-9BD3-41B3-8098-14E5D5D118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994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093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://calval.cr.usgs.gov/rst-resources/sites_catalog/spatial-sites/" TargetMode="Externa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/>
          </p:nvPr>
        </p:nvSpPr>
        <p:spPr>
          <a:xfrm>
            <a:off x="685800" y="1143000"/>
            <a:ext cx="7772400" cy="1470025"/>
          </a:xfrm>
        </p:spPr>
        <p:txBody>
          <a:bodyPr>
            <a:noAutofit/>
          </a:bodyPr>
          <a:lstStyle/>
          <a:p>
            <a:r>
              <a:rPr lang="en-US" sz="4800" dirty="0"/>
              <a:t/>
            </a:r>
            <a:br>
              <a:rPr lang="en-US" sz="4800" dirty="0"/>
            </a:br>
            <a:r>
              <a:rPr lang="en-US" sz="4000" b="1" u="sng" dirty="0"/>
              <a:t>Geo/Spatial </a:t>
            </a:r>
            <a:r>
              <a:rPr lang="en-US" sz="4000" b="1" u="sng" dirty="0" smtClean="0"/>
              <a:t>Quality Sub-Committee</a:t>
            </a:r>
            <a:r>
              <a:rPr lang="en-US" sz="4000" b="1" u="sng" dirty="0" smtClean="0"/>
              <a:t/>
            </a:r>
            <a:br>
              <a:rPr lang="en-US" sz="4000" b="1" u="sng" dirty="0" smtClean="0"/>
            </a:br>
            <a:r>
              <a:rPr lang="en-US" sz="4000" b="1" dirty="0" smtClean="0"/>
              <a:t>Report to IVOS</a:t>
            </a:r>
            <a:r>
              <a:rPr lang="en-US" sz="4800" dirty="0"/>
              <a:t/>
            </a:r>
            <a:br>
              <a:rPr lang="en-US" sz="4800" dirty="0"/>
            </a:br>
            <a:endParaRPr lang="en-US" sz="4800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371600" y="2590800"/>
            <a:ext cx="6400800" cy="3124200"/>
          </a:xfrm>
        </p:spPr>
        <p:txBody>
          <a:bodyPr>
            <a:normAutofit fontScale="70000" lnSpcReduction="20000"/>
          </a:bodyPr>
          <a:lstStyle/>
          <a:p>
            <a:r>
              <a:rPr lang="en-US" sz="4500" b="1" dirty="0"/>
              <a:t>CEOS-WGCV-IVOS</a:t>
            </a:r>
            <a:r>
              <a:rPr lang="en-US" sz="4500" dirty="0"/>
              <a:t/>
            </a:r>
            <a:br>
              <a:rPr lang="en-US" sz="4500" dirty="0"/>
            </a:br>
            <a:r>
              <a:rPr lang="en-US" sz="4500" b="1" dirty="0" smtClean="0"/>
              <a:t>July </a:t>
            </a:r>
            <a:r>
              <a:rPr lang="en-US" sz="4500" b="1" dirty="0" smtClean="0"/>
              <a:t>20, </a:t>
            </a:r>
            <a:r>
              <a:rPr lang="en-US" sz="4500" b="1" dirty="0" smtClean="0"/>
              <a:t>2016</a:t>
            </a:r>
          </a:p>
          <a:p>
            <a:endParaRPr lang="en-US" b="1" dirty="0"/>
          </a:p>
          <a:p>
            <a:r>
              <a:rPr lang="en-US" b="1" dirty="0" smtClean="0"/>
              <a:t>Dennis </a:t>
            </a:r>
            <a:r>
              <a:rPr lang="en-US" b="1" dirty="0" err="1" smtClean="0"/>
              <a:t>Helder</a:t>
            </a:r>
            <a:r>
              <a:rPr lang="en-US" b="1" dirty="0" smtClean="0"/>
              <a:t> and Francoise </a:t>
            </a:r>
            <a:r>
              <a:rPr lang="en-US" b="1" dirty="0" err="1" smtClean="0"/>
              <a:t>Viallefont</a:t>
            </a:r>
            <a:endParaRPr lang="en-US" b="1" dirty="0" smtClean="0"/>
          </a:p>
          <a:p>
            <a:endParaRPr lang="en-US" sz="2600" b="1" dirty="0"/>
          </a:p>
          <a:p>
            <a:endParaRPr lang="en-US" b="1" dirty="0" smtClean="0"/>
          </a:p>
          <a:p>
            <a:endParaRPr lang="en-US" b="1" dirty="0" smtClean="0"/>
          </a:p>
          <a:p>
            <a:r>
              <a:rPr lang="en-US" b="1" dirty="0" smtClean="0"/>
              <a:t>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58855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Website Status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398588"/>
            <a:ext cx="2971800" cy="197518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200" y="1426210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Lake </a:t>
            </a:r>
            <a:r>
              <a:rPr lang="en-US" dirty="0" err="1" smtClean="0">
                <a:solidFill>
                  <a:srgbClr val="FF0000"/>
                </a:solidFill>
              </a:rPr>
              <a:t>Ponchartrain</a:t>
            </a:r>
            <a:r>
              <a:rPr lang="en-US" dirty="0" smtClean="0">
                <a:solidFill>
                  <a:srgbClr val="FF0000"/>
                </a:solidFill>
              </a:rPr>
              <a:t> Causeway, USA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1398588"/>
            <a:ext cx="2590800" cy="19878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67150" y="1398588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Peng</a:t>
            </a:r>
            <a:r>
              <a:rPr lang="en-US" dirty="0" smtClean="0">
                <a:solidFill>
                  <a:srgbClr val="FF0000"/>
                </a:solidFill>
              </a:rPr>
              <a:t>-Hu, Taiwan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800724" y="1398588"/>
            <a:ext cx="3038475" cy="198546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943600" y="2983468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Salon de Provence, France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1" y="3581401"/>
            <a:ext cx="3091234" cy="1828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38200" y="4648200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San Mateo Bridge, USA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4184" y="3581401"/>
            <a:ext cx="2350832" cy="257651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244184" y="3619501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Stennis</a:t>
            </a:r>
            <a:r>
              <a:rPr lang="en-US" dirty="0" smtClean="0">
                <a:solidFill>
                  <a:srgbClr val="FF0000"/>
                </a:solidFill>
              </a:rPr>
              <a:t>, Mississippi, USA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00723" y="3581401"/>
            <a:ext cx="3038475" cy="257609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800723" y="3591333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Big Spring, USA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315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Discussion Points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are the requirements to be a CEOS recommended site?</a:t>
            </a:r>
          </a:p>
          <a:p>
            <a:r>
              <a:rPr lang="en-US" dirty="0" smtClean="0"/>
              <a:t>What other test sites should be included?</a:t>
            </a:r>
          </a:p>
          <a:p>
            <a:pPr lvl="1"/>
            <a:r>
              <a:rPr lang="en-US" dirty="0" smtClean="0"/>
              <a:t>Stars recommended last time</a:t>
            </a:r>
          </a:p>
          <a:p>
            <a:pPr lvl="1"/>
            <a:r>
              <a:rPr lang="en-US" dirty="0" smtClean="0"/>
              <a:t>Urban sites recommended last time</a:t>
            </a:r>
            <a:endParaRPr lang="en-US" dirty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400" i="1" dirty="0" smtClean="0">
                <a:solidFill>
                  <a:schemeClr val="accent5">
                    <a:lumMod val="50000"/>
                  </a:schemeClr>
                </a:solidFill>
              </a:rPr>
              <a:t>(while pertinent to our goals, </a:t>
            </a:r>
            <a:r>
              <a:rPr lang="en-US" sz="2400" i="1" dirty="0" smtClean="0">
                <a:solidFill>
                  <a:schemeClr val="accent5">
                    <a:lumMod val="50000"/>
                  </a:schemeClr>
                </a:solidFill>
              </a:rPr>
              <a:t>discussion </a:t>
            </a:r>
            <a:r>
              <a:rPr lang="en-US" sz="2400" i="1" dirty="0" smtClean="0">
                <a:solidFill>
                  <a:schemeClr val="accent5">
                    <a:lumMod val="50000"/>
                  </a:schemeClr>
                </a:solidFill>
              </a:rPr>
              <a:t>of these topics </a:t>
            </a:r>
            <a:r>
              <a:rPr lang="en-US" sz="2400" i="1" dirty="0" smtClean="0">
                <a:solidFill>
                  <a:schemeClr val="accent5">
                    <a:lumMod val="50000"/>
                  </a:schemeClr>
                </a:solidFill>
              </a:rPr>
              <a:t>was deferred </a:t>
            </a:r>
            <a:r>
              <a:rPr lang="en-US" sz="2400" i="1" dirty="0" smtClean="0">
                <a:solidFill>
                  <a:schemeClr val="accent5">
                    <a:lumMod val="50000"/>
                  </a:schemeClr>
                </a:solidFill>
              </a:rPr>
              <a:t>to a future meeting in order to focus on our first data processing exercise at this meeting)</a:t>
            </a:r>
            <a:endParaRPr lang="en-US" sz="2400" i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333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Proposed Actions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342900" lvl="1" indent="-342900">
              <a:buFont typeface="Arial" pitchFamily="34" charset="0"/>
              <a:buChar char="•"/>
            </a:pPr>
            <a:r>
              <a:rPr lang="en-US" b="1" dirty="0">
                <a:solidFill>
                  <a:srgbClr val="C00000"/>
                </a:solidFill>
              </a:rPr>
              <a:t>Database of ‘Standard’ Imagery for PSF/MTF </a:t>
            </a:r>
            <a:r>
              <a:rPr lang="en-US" b="1" dirty="0" smtClean="0">
                <a:solidFill>
                  <a:srgbClr val="C00000"/>
                </a:solidFill>
              </a:rPr>
              <a:t>estimation</a:t>
            </a:r>
          </a:p>
          <a:p>
            <a:pPr marL="742950" lvl="2" indent="-342900"/>
            <a:r>
              <a:rPr lang="en-US" b="1" dirty="0" smtClean="0"/>
              <a:t>Synthetic Images</a:t>
            </a:r>
          </a:p>
          <a:p>
            <a:pPr marL="1200150" lvl="3" indent="-342900"/>
            <a:r>
              <a:rPr lang="en-US" b="1" dirty="0" smtClean="0"/>
              <a:t>Initial examples supplied by </a:t>
            </a:r>
            <a:r>
              <a:rPr lang="en-US" b="1" dirty="0" err="1" smtClean="0"/>
              <a:t>Airbus_DS</a:t>
            </a:r>
            <a:r>
              <a:rPr lang="en-US" b="1" dirty="0" smtClean="0"/>
              <a:t> and CSIR</a:t>
            </a:r>
          </a:p>
          <a:p>
            <a:pPr marL="742950" lvl="2" indent="-342900"/>
            <a:r>
              <a:rPr lang="en-US" b="1" dirty="0" smtClean="0"/>
              <a:t>Actual Images</a:t>
            </a:r>
          </a:p>
          <a:p>
            <a:pPr marL="1200150" lvl="3" indent="-342900"/>
            <a:r>
              <a:rPr lang="en-US" b="1" dirty="0" smtClean="0"/>
              <a:t>Initial examples supplied by </a:t>
            </a:r>
            <a:r>
              <a:rPr lang="en-US" b="1" dirty="0" err="1" smtClean="0"/>
              <a:t>Airbus_DS</a:t>
            </a:r>
            <a:r>
              <a:rPr lang="en-US" b="1" dirty="0" smtClean="0"/>
              <a:t> and Digital Globe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b="1" dirty="0">
                <a:solidFill>
                  <a:srgbClr val="C00000"/>
                </a:solidFill>
              </a:rPr>
              <a:t>Database of ‘Standard’ estimation </a:t>
            </a:r>
            <a:r>
              <a:rPr lang="en-US" b="1" dirty="0" smtClean="0">
                <a:solidFill>
                  <a:srgbClr val="C00000"/>
                </a:solidFill>
              </a:rPr>
              <a:t>methods</a:t>
            </a:r>
          </a:p>
          <a:p>
            <a:pPr marL="742950" lvl="2" indent="-342900"/>
            <a:r>
              <a:rPr lang="en-US" b="1" dirty="0" smtClean="0"/>
              <a:t>Initial ‘Standard Images’ have been processed by 7 participants</a:t>
            </a:r>
            <a:endParaRPr lang="en-US" b="1" dirty="0"/>
          </a:p>
          <a:p>
            <a:pPr marL="0" lvl="1" indent="0">
              <a:buNone/>
            </a:pPr>
            <a:r>
              <a:rPr lang="en-US" b="1" i="1" dirty="0" smtClean="0">
                <a:solidFill>
                  <a:schemeClr val="tx2">
                    <a:lumMod val="75000"/>
                  </a:schemeClr>
                </a:solidFill>
              </a:rPr>
              <a:t>Above sub-bullets represent an informal start to these proposed actions!</a:t>
            </a:r>
            <a:endParaRPr lang="en-US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276629" y="2133600"/>
            <a:ext cx="18673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 dirty="0" smtClean="0">
                <a:solidFill>
                  <a:srgbClr val="1F497D">
                    <a:lumMod val="75000"/>
                  </a:srgbClr>
                </a:solidFill>
              </a:rPr>
              <a:t>Reference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743200" y="1828800"/>
            <a:ext cx="1524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730137" y="4164874"/>
            <a:ext cx="1524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3962400" y="1981200"/>
            <a:ext cx="3314229" cy="44478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4267200" y="3863181"/>
            <a:ext cx="3505200" cy="1905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7772400" y="2602994"/>
            <a:ext cx="228600" cy="126018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2678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MTF Estimation comparison</a:t>
            </a:r>
            <a:br>
              <a:rPr lang="en-US" dirty="0" smtClean="0"/>
            </a:br>
            <a:r>
              <a:rPr lang="en-US" dirty="0" smtClean="0"/>
              <a:t>--Francoise’s slides…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811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692" y="54480"/>
            <a:ext cx="8967651" cy="6836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1271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54"/>
            <a:ext cx="8994024" cy="6853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2081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9594"/>
            <a:ext cx="8915400" cy="6820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8253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32" y="0"/>
            <a:ext cx="9071868" cy="69129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0600" y="2362200"/>
            <a:ext cx="647699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No distribution of the data outside the MTF project members for the moment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970400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86" y="28303"/>
            <a:ext cx="9003257" cy="6885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2418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915" y="25343"/>
            <a:ext cx="8766485" cy="66802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8835" y="381000"/>
            <a:ext cx="3209925" cy="273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540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Participants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R. </a:t>
            </a:r>
            <a:r>
              <a:rPr lang="en-US" dirty="0" err="1" smtClean="0"/>
              <a:t>Fraisse</a:t>
            </a:r>
            <a:r>
              <a:rPr lang="en-US" dirty="0" smtClean="0"/>
              <a:t> (</a:t>
            </a:r>
            <a:r>
              <a:rPr lang="en-US" dirty="0" err="1" smtClean="0"/>
              <a:t>Airbus_DS</a:t>
            </a:r>
            <a:r>
              <a:rPr lang="en-US" dirty="0" smtClean="0"/>
              <a:t>, via telephone)</a:t>
            </a:r>
          </a:p>
          <a:p>
            <a:r>
              <a:rPr lang="en-US" dirty="0" smtClean="0"/>
              <a:t>D. </a:t>
            </a:r>
            <a:r>
              <a:rPr lang="en-US" dirty="0" err="1" smtClean="0"/>
              <a:t>Helder</a:t>
            </a:r>
            <a:r>
              <a:rPr lang="en-US" dirty="0" smtClean="0"/>
              <a:t> (SDSU)</a:t>
            </a:r>
          </a:p>
          <a:p>
            <a:r>
              <a:rPr lang="en-US" dirty="0" smtClean="0"/>
              <a:t>Xiao Hui Li (AOE, New member!)</a:t>
            </a:r>
          </a:p>
          <a:p>
            <a:r>
              <a:rPr lang="en-US" dirty="0" smtClean="0"/>
              <a:t>F. Van Den Bergh (CSIR, via </a:t>
            </a:r>
            <a:r>
              <a:rPr lang="en-US" dirty="0" err="1" smtClean="0"/>
              <a:t>Webex</a:t>
            </a:r>
            <a:r>
              <a:rPr lang="en-US" dirty="0" smtClean="0"/>
              <a:t>)</a:t>
            </a:r>
          </a:p>
          <a:p>
            <a:r>
              <a:rPr lang="en-US" dirty="0" smtClean="0"/>
              <a:t>F. </a:t>
            </a:r>
            <a:r>
              <a:rPr lang="en-US" dirty="0" err="1" smtClean="0"/>
              <a:t>Viallefont</a:t>
            </a:r>
            <a:r>
              <a:rPr lang="en-US" dirty="0" smtClean="0"/>
              <a:t> (ONERA)</a:t>
            </a:r>
          </a:p>
          <a:p>
            <a:r>
              <a:rPr lang="en-US" dirty="0" smtClean="0"/>
              <a:t>Y. Zhou (AOE)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i="1" dirty="0" smtClean="0">
                <a:solidFill>
                  <a:schemeClr val="accent5">
                    <a:lumMod val="50000"/>
                  </a:schemeClr>
                </a:solidFill>
              </a:rPr>
              <a:t>A small but elite group!</a:t>
            </a:r>
            <a:endParaRPr lang="en-US" b="1" i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4800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Observations from Data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All methods showed consistency as well as differences</a:t>
            </a:r>
          </a:p>
          <a:p>
            <a:pPr lvl="1"/>
            <a:r>
              <a:rPr lang="en-US" dirty="0" smtClean="0"/>
              <a:t>Very helpful to observe multiple methods and get a sense for what the community produces</a:t>
            </a:r>
          </a:p>
          <a:p>
            <a:pPr lvl="1"/>
            <a:r>
              <a:rPr lang="en-US" dirty="0" smtClean="0"/>
              <a:t>Both major and minor differences can provide important insights for each contributor</a:t>
            </a:r>
          </a:p>
          <a:p>
            <a:r>
              <a:rPr lang="en-US" dirty="0" smtClean="0"/>
              <a:t>No one consistently good estimator</a:t>
            </a:r>
          </a:p>
          <a:p>
            <a:pPr lvl="1"/>
            <a:r>
              <a:rPr lang="en-US" dirty="0" smtClean="0"/>
              <a:t>An approach may work well for one image and not as well on another</a:t>
            </a:r>
          </a:p>
          <a:p>
            <a:r>
              <a:rPr lang="en-US" dirty="0" smtClean="0"/>
              <a:t>One test image is not enough.</a:t>
            </a:r>
          </a:p>
          <a:p>
            <a:pPr lvl="1"/>
            <a:r>
              <a:rPr lang="en-US" dirty="0" smtClean="0"/>
              <a:t>More </a:t>
            </a:r>
            <a:r>
              <a:rPr lang="en-US" i="1" dirty="0" smtClean="0">
                <a:solidFill>
                  <a:schemeClr val="tx2">
                    <a:lumMod val="75000"/>
                  </a:schemeClr>
                </a:solidFill>
              </a:rPr>
              <a:t>synthetic</a:t>
            </a:r>
            <a:r>
              <a:rPr lang="en-US" dirty="0" smtClean="0"/>
              <a:t> images needed where ‘truth’ is known as well as the parameters used to build the image</a:t>
            </a:r>
          </a:p>
          <a:p>
            <a:pPr lvl="1"/>
            <a:r>
              <a:rPr lang="en-US" dirty="0" smtClean="0"/>
              <a:t>More </a:t>
            </a:r>
            <a:r>
              <a:rPr lang="en-US" i="1" dirty="0" smtClean="0">
                <a:solidFill>
                  <a:schemeClr val="tx2">
                    <a:lumMod val="75000"/>
                  </a:schemeClr>
                </a:solidFill>
              </a:rPr>
              <a:t>real world </a:t>
            </a:r>
            <a:r>
              <a:rPr lang="en-US" dirty="0" smtClean="0"/>
              <a:t>images needed where ‘truth’ is unknown for developing confidence in consistent estimates and because simulations ultimately do not perfectly represent the </a:t>
            </a:r>
            <a:r>
              <a:rPr lang="en-US" i="1" dirty="0" smtClean="0">
                <a:solidFill>
                  <a:schemeClr val="tx2">
                    <a:lumMod val="75000"/>
                  </a:schemeClr>
                </a:solidFill>
              </a:rPr>
              <a:t>real world</a:t>
            </a:r>
            <a:r>
              <a:rPr lang="en-US" dirty="0" smtClean="0"/>
              <a:t>.</a:t>
            </a:r>
          </a:p>
          <a:p>
            <a:r>
              <a:rPr lang="en-US" dirty="0" smtClean="0"/>
              <a:t>This has been an excellent initial effort that should provide essential insights for progressing to the next steps!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005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Discussion points </a:t>
            </a:r>
            <a:r>
              <a:rPr lang="en-US" dirty="0"/>
              <a:t>from Data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05800" cy="480060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Can we agree on a common format for sharing our PSF/MTF estimation results?</a:t>
            </a:r>
          </a:p>
          <a:p>
            <a:r>
              <a:rPr lang="en-US" dirty="0" smtClean="0"/>
              <a:t>How do we develop a suite of </a:t>
            </a:r>
            <a:r>
              <a:rPr lang="en-US" i="1" dirty="0" smtClean="0">
                <a:solidFill>
                  <a:schemeClr val="tx2">
                    <a:lumMod val="75000"/>
                  </a:schemeClr>
                </a:solidFill>
              </a:rPr>
              <a:t>synthetic</a:t>
            </a:r>
            <a:r>
              <a:rPr lang="en-US" dirty="0" smtClean="0"/>
              <a:t> images?</a:t>
            </a:r>
          </a:p>
          <a:p>
            <a:pPr lvl="1"/>
            <a:r>
              <a:rPr lang="en-US" dirty="0" smtClean="0"/>
              <a:t>What are the key parameters?</a:t>
            </a:r>
          </a:p>
          <a:p>
            <a:pPr lvl="1"/>
            <a:r>
              <a:rPr lang="en-US" dirty="0" smtClean="0"/>
              <a:t>Do we develop a suite of images or an acceptable software for users to produce their own?</a:t>
            </a:r>
          </a:p>
          <a:p>
            <a:r>
              <a:rPr lang="en-US" dirty="0" smtClean="0"/>
              <a:t>How do we develop a suite of </a:t>
            </a:r>
            <a:r>
              <a:rPr lang="en-US" i="1" dirty="0" smtClean="0">
                <a:solidFill>
                  <a:schemeClr val="tx2">
                    <a:lumMod val="75000"/>
                  </a:schemeClr>
                </a:solidFill>
              </a:rPr>
              <a:t>real world </a:t>
            </a:r>
            <a:r>
              <a:rPr lang="en-US" dirty="0" smtClean="0"/>
              <a:t>images?</a:t>
            </a:r>
          </a:p>
          <a:p>
            <a:pPr lvl="1"/>
            <a:r>
              <a:rPr lang="en-US" dirty="0" smtClean="0"/>
              <a:t>What are the key parameters?</a:t>
            </a:r>
          </a:p>
          <a:p>
            <a:pPr lvl="1"/>
            <a:r>
              <a:rPr lang="en-US" dirty="0" smtClean="0"/>
              <a:t>What metadata should be provided to describe the imagery?</a:t>
            </a:r>
          </a:p>
          <a:p>
            <a:pPr lvl="1"/>
            <a:r>
              <a:rPr lang="en-US" dirty="0" smtClean="0"/>
              <a:t>How do we share our results so that users can develop confidence in their estimation approach?</a:t>
            </a:r>
          </a:p>
          <a:p>
            <a:r>
              <a:rPr lang="en-US" dirty="0" smtClean="0"/>
              <a:t>How do we develop uncertainty values for our estimates?</a:t>
            </a:r>
          </a:p>
          <a:p>
            <a:r>
              <a:rPr lang="en-US" dirty="0" smtClean="0"/>
              <a:t>What are the key spatial quality metrics (e.g. </a:t>
            </a:r>
            <a:r>
              <a:rPr lang="en-US" dirty="0" err="1" smtClean="0"/>
              <a:t>MTF@Nyquist</a:t>
            </a:r>
            <a:r>
              <a:rPr lang="en-US" dirty="0" smtClean="0"/>
              <a:t>, RER, FWHM, Edge Slope…)?</a:t>
            </a:r>
          </a:p>
          <a:p>
            <a:r>
              <a:rPr lang="en-US" dirty="0" smtClean="0"/>
              <a:t>Are we ready to initialize a database of ‘standard estimation methods’?</a:t>
            </a:r>
          </a:p>
        </p:txBody>
      </p:sp>
    </p:spTree>
    <p:extLst>
      <p:ext uri="{BB962C8B-B14F-4D97-AF65-F5344CB8AC3E}">
        <p14:creationId xmlns:p14="http://schemas.microsoft.com/office/powerpoint/2010/main" val="2051590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F. </a:t>
            </a:r>
            <a:r>
              <a:rPr lang="en-US" dirty="0" err="1" smtClean="0"/>
              <a:t>Viallefont</a:t>
            </a:r>
            <a:r>
              <a:rPr lang="en-US" dirty="0" smtClean="0"/>
              <a:t> </a:t>
            </a:r>
            <a:r>
              <a:rPr lang="en-US" dirty="0"/>
              <a:t>will circulate a desired data </a:t>
            </a:r>
            <a:r>
              <a:rPr lang="en-US" dirty="0" smtClean="0"/>
              <a:t>format for MTF estimates for ease in comparisons; </a:t>
            </a:r>
            <a:r>
              <a:rPr lang="en-US" dirty="0"/>
              <a:t>sub-committee </a:t>
            </a:r>
            <a:r>
              <a:rPr lang="en-US" dirty="0" smtClean="0"/>
              <a:t>will provide comments.  Final format agreement by next meeting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All members will make a list of key </a:t>
            </a:r>
            <a:r>
              <a:rPr lang="en-US" dirty="0" smtClean="0"/>
              <a:t>parameters, along with appropriate ranges, </a:t>
            </a:r>
            <a:r>
              <a:rPr lang="en-US" dirty="0"/>
              <a:t>necessary for development of </a:t>
            </a:r>
            <a:r>
              <a:rPr lang="en-US" dirty="0" smtClean="0"/>
              <a:t>synthetic PSF/MTF </a:t>
            </a:r>
            <a:r>
              <a:rPr lang="en-US" dirty="0"/>
              <a:t>images.  </a:t>
            </a:r>
            <a:r>
              <a:rPr lang="en-US" dirty="0" smtClean="0"/>
              <a:t>D. </a:t>
            </a:r>
            <a:r>
              <a:rPr lang="en-US" dirty="0" err="1" smtClean="0"/>
              <a:t>Helder</a:t>
            </a:r>
            <a:r>
              <a:rPr lang="en-US" dirty="0" smtClean="0"/>
              <a:t> and F. </a:t>
            </a:r>
            <a:r>
              <a:rPr lang="en-US" dirty="0" err="1" smtClean="0"/>
              <a:t>Viallefont</a:t>
            </a:r>
            <a:r>
              <a:rPr lang="en-US" dirty="0" smtClean="0"/>
              <a:t> will </a:t>
            </a:r>
            <a:r>
              <a:rPr lang="en-US" dirty="0"/>
              <a:t>compile, organize to develop a final list.  </a:t>
            </a:r>
            <a:r>
              <a:rPr lang="en-US" dirty="0" smtClean="0"/>
              <a:t>Goal of completion by next meeting.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 D. </a:t>
            </a:r>
            <a:r>
              <a:rPr lang="en-US" dirty="0" err="1" smtClean="0"/>
              <a:t>Helder</a:t>
            </a:r>
            <a:r>
              <a:rPr lang="en-US" dirty="0" smtClean="0"/>
              <a:t>/F. </a:t>
            </a:r>
            <a:r>
              <a:rPr lang="en-US" dirty="0" err="1" smtClean="0"/>
              <a:t>Viallefont</a:t>
            </a:r>
            <a:r>
              <a:rPr lang="en-US" dirty="0" smtClean="0"/>
              <a:t> </a:t>
            </a:r>
            <a:r>
              <a:rPr lang="en-US" dirty="0"/>
              <a:t>will consult with members of sub-committee to determine who is capable and willing to develop the second set of </a:t>
            </a:r>
            <a:r>
              <a:rPr lang="en-US" dirty="0" smtClean="0"/>
              <a:t>synthetic images</a:t>
            </a:r>
            <a:r>
              <a:rPr lang="en-US" dirty="0"/>
              <a:t>.  </a:t>
            </a:r>
            <a:r>
              <a:rPr lang="en-US" dirty="0" smtClean="0"/>
              <a:t>Goal to complete by next meeting.  Stretch goal to have images </a:t>
            </a:r>
            <a:r>
              <a:rPr lang="en-US" dirty="0"/>
              <a:t>generated and available for </a:t>
            </a:r>
            <a:r>
              <a:rPr lang="en-US" dirty="0" smtClean="0"/>
              <a:t>processing by next meeting</a:t>
            </a:r>
            <a:r>
              <a:rPr lang="en-US" dirty="0" smtClean="0"/>
              <a:t>. </a:t>
            </a:r>
            <a:r>
              <a:rPr lang="en-US" i="1" dirty="0" smtClean="0"/>
              <a:t>Stretched stretch goal to have a comparison ready by next meeting????</a:t>
            </a:r>
            <a:endParaRPr lang="en-US" i="1" dirty="0" smtClean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 </a:t>
            </a:r>
            <a:r>
              <a:rPr lang="en-US" dirty="0"/>
              <a:t>All members will share their </a:t>
            </a:r>
            <a:r>
              <a:rPr lang="en-US" dirty="0" smtClean="0"/>
              <a:t>PSF/MTF methodologies for edge (checkerboard) targets. Goal </a:t>
            </a:r>
            <a:r>
              <a:rPr lang="en-US" dirty="0" smtClean="0"/>
              <a:t>to be tabulated </a:t>
            </a:r>
            <a:r>
              <a:rPr lang="en-US" dirty="0"/>
              <a:t>at the </a:t>
            </a:r>
            <a:r>
              <a:rPr lang="en-US" dirty="0" smtClean="0"/>
              <a:t>next </a:t>
            </a:r>
            <a:r>
              <a:rPr lang="en-US" dirty="0" smtClean="0"/>
              <a:t>meeting for comparison and discussion.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9996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Welcome and Introductions (10 min)</a:t>
            </a:r>
          </a:p>
          <a:p>
            <a:r>
              <a:rPr lang="en-US" dirty="0" smtClean="0"/>
              <a:t>Report on Baotou MTF Site (X. Li, 20 min)</a:t>
            </a:r>
          </a:p>
          <a:p>
            <a:r>
              <a:rPr lang="en-US" dirty="0" smtClean="0"/>
              <a:t>Review of Proposed Framework (10 min)</a:t>
            </a:r>
          </a:p>
          <a:p>
            <a:r>
              <a:rPr lang="en-US" dirty="0" smtClean="0"/>
              <a:t>Review of Field Methods Survey and Catalog activities (20 </a:t>
            </a:r>
            <a:r>
              <a:rPr lang="en-US" dirty="0" err="1" smtClean="0"/>
              <a:t>mins</a:t>
            </a:r>
            <a:r>
              <a:rPr lang="en-US" dirty="0" smtClean="0"/>
              <a:t>)</a:t>
            </a:r>
          </a:p>
          <a:p>
            <a:r>
              <a:rPr lang="en-US" dirty="0" smtClean="0"/>
              <a:t>Presentation of Initial MTF Estimation results (30 </a:t>
            </a:r>
            <a:r>
              <a:rPr lang="en-US" dirty="0" err="1" smtClean="0"/>
              <a:t>mins</a:t>
            </a:r>
            <a:r>
              <a:rPr lang="en-US" dirty="0" smtClean="0"/>
              <a:t>)</a:t>
            </a:r>
          </a:p>
          <a:p>
            <a:r>
              <a:rPr lang="en-US" dirty="0" smtClean="0"/>
              <a:t>Discussion (1 hour)</a:t>
            </a:r>
          </a:p>
          <a:p>
            <a:r>
              <a:rPr lang="en-US" dirty="0" smtClean="0"/>
              <a:t>Next Steps (30 </a:t>
            </a:r>
            <a:r>
              <a:rPr lang="en-US" dirty="0" err="1" smtClean="0"/>
              <a:t>mins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370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Report on Baotou MTF Site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Presented by Xiao Hui Li</a:t>
            </a:r>
          </a:p>
          <a:p>
            <a:r>
              <a:rPr lang="en-US" dirty="0" smtClean="0"/>
              <a:t>Report on development of edge-based </a:t>
            </a:r>
            <a:r>
              <a:rPr lang="en-US" dirty="0" smtClean="0"/>
              <a:t>methodology development for estimation </a:t>
            </a:r>
            <a:r>
              <a:rPr lang="en-US" dirty="0" smtClean="0"/>
              <a:t>of PSF/MTF using simulations and Baotou Test Site</a:t>
            </a:r>
          </a:p>
          <a:p>
            <a:r>
              <a:rPr lang="en-US" dirty="0" smtClean="0"/>
              <a:t>Focus on improving accuracy and precision of MTF at </a:t>
            </a:r>
            <a:r>
              <a:rPr lang="en-US" dirty="0" err="1" smtClean="0"/>
              <a:t>Nyquist</a:t>
            </a:r>
            <a:r>
              <a:rPr lang="en-US" dirty="0" smtClean="0"/>
              <a:t> estimate</a:t>
            </a:r>
          </a:p>
          <a:p>
            <a:pPr lvl="1"/>
            <a:r>
              <a:rPr lang="en-US" dirty="0" smtClean="0"/>
              <a:t>Uncertainties &lt; 10% for SNR &gt; 70</a:t>
            </a:r>
          </a:p>
          <a:p>
            <a:r>
              <a:rPr lang="en-US" dirty="0" smtClean="0"/>
              <a:t>Examples using Chinese and Korean sensor images of Baotou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31153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Proposed Framework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Definition and Importance </a:t>
            </a:r>
            <a:r>
              <a:rPr lang="en-US" sz="2000" kern="50" dirty="0">
                <a:solidFill>
                  <a:srgbClr val="0070C0"/>
                </a:solidFill>
                <a:ea typeface="DejaVu LGC Sans"/>
              </a:rPr>
              <a:t>(short introductory section)</a:t>
            </a:r>
          </a:p>
          <a:p>
            <a:r>
              <a:rPr lang="en-US" dirty="0" smtClean="0"/>
              <a:t>Measurement </a:t>
            </a:r>
            <a:r>
              <a:rPr lang="en-US" sz="2000" kern="50" dirty="0">
                <a:solidFill>
                  <a:srgbClr val="0070C0"/>
                </a:solidFill>
                <a:ea typeface="DejaVu LGC Sans"/>
              </a:rPr>
              <a:t>(background and basic theory)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dirty="0" smtClean="0"/>
              <a:t>Pre-Flight Estimation</a:t>
            </a:r>
            <a:r>
              <a:rPr lang="en-US" sz="2000" kern="50" dirty="0">
                <a:solidFill>
                  <a:srgbClr val="0070C0"/>
                </a:solidFill>
                <a:ea typeface="DejaVu LGC Sans"/>
              </a:rPr>
              <a:t>(to be developed later)</a:t>
            </a:r>
            <a:r>
              <a:rPr lang="en-US" sz="4000" b="1" kern="50" dirty="0">
                <a:solidFill>
                  <a:srgbClr val="FF0000"/>
                </a:solidFill>
                <a:ea typeface="DejaVu LGC Sans"/>
              </a:rPr>
              <a:t> </a:t>
            </a:r>
            <a:endParaRPr lang="en-US" dirty="0" smtClean="0"/>
          </a:p>
          <a:p>
            <a:r>
              <a:rPr lang="en-US" dirty="0" smtClean="0"/>
              <a:t>On-Orbit Estimation</a:t>
            </a:r>
            <a:r>
              <a:rPr lang="en-US" sz="2000" kern="50" dirty="0">
                <a:solidFill>
                  <a:srgbClr val="0070C0"/>
                </a:solidFill>
                <a:ea typeface="DejaVu LGC Sans"/>
              </a:rPr>
              <a:t>(substantial portion of document)</a:t>
            </a:r>
          </a:p>
          <a:p>
            <a:r>
              <a:rPr lang="en-US" dirty="0" smtClean="0"/>
              <a:t>Recommendations for Determining Geo/Spatial Quality</a:t>
            </a:r>
            <a:r>
              <a:rPr lang="en-US" sz="2000" kern="50" dirty="0">
                <a:solidFill>
                  <a:srgbClr val="0070C0"/>
                </a:solidFill>
                <a:ea typeface="DejaVu LGC Sans"/>
              </a:rPr>
              <a:t>(final effort)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81400" y="6248400"/>
            <a:ext cx="2015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(from IVOS 24)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089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Proposed Framework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257800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sz="4400" b="1" dirty="0"/>
              <a:t>On-orbit Estimation </a:t>
            </a:r>
            <a:r>
              <a:rPr lang="en-US" sz="2900" dirty="0">
                <a:solidFill>
                  <a:srgbClr val="0070C0"/>
                </a:solidFill>
              </a:rPr>
              <a:t>(substantial portion of document)</a:t>
            </a:r>
          </a:p>
          <a:p>
            <a:r>
              <a:rPr lang="en-US" b="1" dirty="0">
                <a:solidFill>
                  <a:srgbClr val="C00000"/>
                </a:solidFill>
              </a:rPr>
              <a:t>Field Methods Survey </a:t>
            </a:r>
          </a:p>
          <a:p>
            <a:r>
              <a:rPr lang="en-US" dirty="0"/>
              <a:t>Targets </a:t>
            </a:r>
          </a:p>
          <a:p>
            <a:pPr lvl="1"/>
            <a:r>
              <a:rPr lang="en-US" dirty="0" smtClean="0"/>
              <a:t>Artificial/Man-made</a:t>
            </a:r>
            <a:endParaRPr lang="en-US" dirty="0"/>
          </a:p>
          <a:p>
            <a:pPr lvl="2"/>
            <a:r>
              <a:rPr lang="en-US" dirty="0"/>
              <a:t>Points</a:t>
            </a:r>
          </a:p>
          <a:p>
            <a:pPr lvl="2"/>
            <a:r>
              <a:rPr lang="en-US" dirty="0" smtClean="0"/>
              <a:t>Lines</a:t>
            </a:r>
            <a:endParaRPr lang="en-US" dirty="0"/>
          </a:p>
          <a:p>
            <a:pPr lvl="2"/>
            <a:r>
              <a:rPr lang="en-US" dirty="0" smtClean="0"/>
              <a:t>Edges</a:t>
            </a:r>
            <a:endParaRPr lang="en-US" dirty="0"/>
          </a:p>
          <a:p>
            <a:pPr lvl="2"/>
            <a:r>
              <a:rPr lang="en-US" dirty="0" smtClean="0"/>
              <a:t>Pulses</a:t>
            </a:r>
            <a:endParaRPr lang="en-US" dirty="0"/>
          </a:p>
          <a:p>
            <a:pPr lvl="1"/>
            <a:r>
              <a:rPr lang="en-US" dirty="0" smtClean="0"/>
              <a:t>Image </a:t>
            </a:r>
            <a:r>
              <a:rPr lang="en-US" dirty="0"/>
              <a:t>feature-based</a:t>
            </a:r>
          </a:p>
          <a:p>
            <a:pPr lvl="2"/>
            <a:r>
              <a:rPr lang="en-US" dirty="0" smtClean="0"/>
              <a:t>Linear </a:t>
            </a:r>
            <a:r>
              <a:rPr lang="en-US" dirty="0"/>
              <a:t>(‘Rich’) features</a:t>
            </a:r>
          </a:p>
          <a:p>
            <a:pPr lvl="2"/>
            <a:r>
              <a:rPr lang="en-US" dirty="0" smtClean="0"/>
              <a:t>Bridges</a:t>
            </a:r>
            <a:endParaRPr lang="en-US" dirty="0"/>
          </a:p>
          <a:p>
            <a:pPr lvl="2"/>
            <a:r>
              <a:rPr lang="en-US" dirty="0" smtClean="0"/>
              <a:t>Moon</a:t>
            </a:r>
            <a:endParaRPr lang="en-US" dirty="0"/>
          </a:p>
          <a:p>
            <a:pPr lvl="1"/>
            <a:r>
              <a:rPr lang="en-US" dirty="0" smtClean="0"/>
              <a:t>Matrix </a:t>
            </a:r>
            <a:r>
              <a:rPr lang="en-US" dirty="0"/>
              <a:t>of Targets</a:t>
            </a:r>
          </a:p>
          <a:p>
            <a:pPr lvl="2"/>
            <a:r>
              <a:rPr lang="en-US" dirty="0" smtClean="0"/>
              <a:t>Type </a:t>
            </a:r>
            <a:r>
              <a:rPr lang="en-US" dirty="0"/>
              <a:t>vs. GSD</a:t>
            </a:r>
          </a:p>
          <a:p>
            <a:pPr lvl="2"/>
            <a:r>
              <a:rPr lang="en-US" dirty="0" smtClean="0"/>
              <a:t>Availability/Maintenance</a:t>
            </a:r>
            <a:endParaRPr lang="en-US" dirty="0"/>
          </a:p>
          <a:p>
            <a:pPr lvl="2"/>
            <a:r>
              <a:rPr lang="en-US" dirty="0" smtClean="0"/>
              <a:t>Point </a:t>
            </a:r>
            <a:r>
              <a:rPr lang="en-US" dirty="0"/>
              <a:t>of Contact</a:t>
            </a:r>
          </a:p>
          <a:p>
            <a:pPr lvl="2"/>
            <a:r>
              <a:rPr lang="en-US" dirty="0" smtClean="0"/>
              <a:t>Recommended </a:t>
            </a:r>
            <a:r>
              <a:rPr lang="en-US" dirty="0"/>
              <a:t>for operational acquisition</a:t>
            </a:r>
          </a:p>
          <a:p>
            <a:pPr lvl="1"/>
            <a:r>
              <a:rPr lang="en-US" b="1" dirty="0" smtClean="0">
                <a:solidFill>
                  <a:srgbClr val="C00000"/>
                </a:solidFill>
              </a:rPr>
              <a:t>Database </a:t>
            </a:r>
            <a:r>
              <a:rPr lang="en-US" b="1" dirty="0">
                <a:solidFill>
                  <a:srgbClr val="C00000"/>
                </a:solidFill>
              </a:rPr>
              <a:t>of ‘Standard’ Imagery for PSF/MTF estimation</a:t>
            </a:r>
          </a:p>
          <a:p>
            <a:r>
              <a:rPr lang="en-US" dirty="0"/>
              <a:t>Data Analysis, PSF/MTF Estimation</a:t>
            </a:r>
          </a:p>
          <a:p>
            <a:pPr lvl="1"/>
            <a:r>
              <a:rPr lang="en-US" dirty="0"/>
              <a:t>Image data format</a:t>
            </a:r>
          </a:p>
          <a:p>
            <a:pPr lvl="1"/>
            <a:r>
              <a:rPr lang="en-US" dirty="0"/>
              <a:t>Models</a:t>
            </a:r>
          </a:p>
          <a:p>
            <a:pPr lvl="1"/>
            <a:r>
              <a:rPr lang="en-US" dirty="0" smtClean="0"/>
              <a:t>Parametric/Nonparametric </a:t>
            </a:r>
            <a:r>
              <a:rPr lang="en-US" dirty="0"/>
              <a:t>Methods</a:t>
            </a:r>
          </a:p>
          <a:p>
            <a:pPr lvl="1"/>
            <a:r>
              <a:rPr lang="en-US" b="1" dirty="0" smtClean="0">
                <a:solidFill>
                  <a:srgbClr val="C00000"/>
                </a:solidFill>
              </a:rPr>
              <a:t>Database </a:t>
            </a:r>
            <a:r>
              <a:rPr lang="en-US" b="1" dirty="0">
                <a:solidFill>
                  <a:srgbClr val="C00000"/>
                </a:solidFill>
              </a:rPr>
              <a:t>of ‘Standard’ estimation methods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38800" y="3188713"/>
            <a:ext cx="31564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Proposed Actions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3124200" y="1905000"/>
            <a:ext cx="2438400" cy="15761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5562600" y="3773488"/>
            <a:ext cx="762000" cy="125571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4876800" y="3773488"/>
            <a:ext cx="3505200" cy="247491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934200" y="6248399"/>
            <a:ext cx="2015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(from IVOS 24)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299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Proposed Action: </a:t>
            </a:r>
            <a:r>
              <a:rPr lang="en-US" dirty="0" smtClean="0">
                <a:solidFill>
                  <a:srgbClr val="FF0000"/>
                </a:solidFill>
              </a:rPr>
              <a:t>Field Methods Survey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letter sent 2014</a:t>
            </a:r>
          </a:p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letter sent  2015</a:t>
            </a:r>
          </a:p>
          <a:p>
            <a:r>
              <a:rPr lang="en-US" dirty="0" smtClean="0"/>
              <a:t>No letter in 2016; focus on first MTF estimation exercise</a:t>
            </a:r>
          </a:p>
          <a:p>
            <a:r>
              <a:rPr lang="en-US" dirty="0" smtClean="0"/>
              <a:t>12 respondents thus far</a:t>
            </a:r>
          </a:p>
          <a:p>
            <a:r>
              <a:rPr lang="en-US" dirty="0" smtClean="0"/>
              <a:t>1 respondent included methodology description, the rest focused on sharing test site information</a:t>
            </a:r>
          </a:p>
          <a:p>
            <a:pPr lvl="1"/>
            <a:r>
              <a:rPr lang="en-US" dirty="0" smtClean="0"/>
              <a:t>Methodology </a:t>
            </a:r>
            <a:r>
              <a:rPr lang="en-US" dirty="0" smtClean="0"/>
              <a:t>was an element </a:t>
            </a:r>
            <a:r>
              <a:rPr lang="en-US" dirty="0" smtClean="0"/>
              <a:t>of our discussions </a:t>
            </a:r>
            <a:r>
              <a:rPr lang="en-US" dirty="0" smtClean="0"/>
              <a:t>Monday and led to an action.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276496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 Site Catalog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Test site catalog hosted by USGS EROS at </a:t>
            </a:r>
            <a:r>
              <a:rPr lang="en-US" dirty="0">
                <a:hlinkClick r:id="rId2"/>
              </a:rPr>
              <a:t>http://calval.cr.usgs.gov/rst-resources/sites_catalog/spatial-sites/</a:t>
            </a:r>
            <a:r>
              <a:rPr lang="en-US" dirty="0"/>
              <a:t> </a:t>
            </a:r>
          </a:p>
          <a:p>
            <a:r>
              <a:rPr lang="en-US" dirty="0"/>
              <a:t>Essentially no change in test site catalog since our meeting in November 2015.</a:t>
            </a:r>
          </a:p>
          <a:p>
            <a:pPr lvl="1"/>
            <a:r>
              <a:rPr lang="en-US" dirty="0" smtClean="0"/>
              <a:t>Checkerboards:  Baotou, Big Spring, FGI </a:t>
            </a:r>
            <a:r>
              <a:rPr lang="en-US" dirty="0" err="1" smtClean="0"/>
              <a:t>Sjokulla</a:t>
            </a:r>
            <a:r>
              <a:rPr lang="en-US" dirty="0" smtClean="0"/>
              <a:t>, Peng-Hu, Salon de Provence, Stennis</a:t>
            </a:r>
          </a:p>
          <a:p>
            <a:pPr lvl="1"/>
            <a:r>
              <a:rPr lang="en-US" dirty="0" smtClean="0"/>
              <a:t>Bridges:  Chesapeake Bay, </a:t>
            </a:r>
            <a:r>
              <a:rPr lang="en-US" dirty="0" err="1" smtClean="0"/>
              <a:t>Jiaozhou</a:t>
            </a:r>
            <a:r>
              <a:rPr lang="en-US" dirty="0" smtClean="0"/>
              <a:t> Bay, King Fahd, Lake </a:t>
            </a:r>
            <a:r>
              <a:rPr lang="en-US" dirty="0" err="1" smtClean="0"/>
              <a:t>Ponchartrain</a:t>
            </a:r>
            <a:r>
              <a:rPr lang="en-US" dirty="0" smtClean="0"/>
              <a:t>, San Mateo</a:t>
            </a:r>
          </a:p>
          <a:p>
            <a:r>
              <a:rPr lang="en-US" dirty="0" smtClean="0"/>
              <a:t>Goal from last meeting to have exhaustive list of checkerboards and bridges</a:t>
            </a:r>
          </a:p>
          <a:p>
            <a:pPr lvl="1"/>
            <a:r>
              <a:rPr lang="en-US" dirty="0" smtClean="0"/>
              <a:t>From the viewpoint of the participants on Monday, thi</a:t>
            </a:r>
            <a:r>
              <a:rPr lang="en-US" dirty="0" smtClean="0"/>
              <a:t>s list seems to be exhaustive.</a:t>
            </a:r>
            <a:endParaRPr lang="en-US" dirty="0" smtClean="0"/>
          </a:p>
          <a:p>
            <a:r>
              <a:rPr lang="en-US" dirty="0" smtClean="0"/>
              <a:t>Concern</a:t>
            </a:r>
            <a:r>
              <a:rPr lang="en-US" dirty="0"/>
              <a:t>:  how many of these </a:t>
            </a:r>
            <a:r>
              <a:rPr lang="en-US" dirty="0" smtClean="0"/>
              <a:t>sites </a:t>
            </a:r>
            <a:r>
              <a:rPr lang="en-US" dirty="0"/>
              <a:t>are being maintained</a:t>
            </a:r>
            <a:r>
              <a:rPr lang="en-US" dirty="0" smtClean="0"/>
              <a:t>?</a:t>
            </a:r>
          </a:p>
          <a:p>
            <a:pPr lvl="1"/>
            <a:r>
              <a:rPr lang="en-US" dirty="0" smtClean="0"/>
              <a:t>Maintenance is first requirement to be CEOS recommended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485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Website Status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408113"/>
            <a:ext cx="2514600" cy="235424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5800" y="152400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Baotou, China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2149" y="1417638"/>
            <a:ext cx="3055906" cy="23447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62764" y="1524000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Chesapeake Bay Bridge, USA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3204" y="1465683"/>
            <a:ext cx="3638550" cy="223910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324600" y="1385500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FGI </a:t>
            </a:r>
            <a:r>
              <a:rPr lang="en-US" dirty="0" err="1" smtClean="0">
                <a:solidFill>
                  <a:srgbClr val="FF0000"/>
                </a:solidFill>
              </a:rPr>
              <a:t>Sjokulla</a:t>
            </a:r>
            <a:r>
              <a:rPr lang="en-US" dirty="0" smtClean="0">
                <a:solidFill>
                  <a:srgbClr val="FF0000"/>
                </a:solidFill>
              </a:rPr>
              <a:t> Aerial Test Range, Finland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74" y="4267200"/>
            <a:ext cx="2733675" cy="211599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8100" y="4191000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Ft. Huachuca MTF Site, USA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8119" y="4066891"/>
            <a:ext cx="2799936" cy="25166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235202" y="5725968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Jiaozhou</a:t>
            </a:r>
            <a:r>
              <a:rPr lang="en-US" dirty="0" smtClean="0">
                <a:solidFill>
                  <a:srgbClr val="FF0000"/>
                </a:solidFill>
              </a:rPr>
              <a:t> Bay Bridge, China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3204" y="4095466"/>
            <a:ext cx="3445121" cy="195984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015064" y="6049133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King Fahd Causeway, Bahrain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32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6300</TotalTime>
  <Words>1098</Words>
  <Application>Microsoft Office PowerPoint</Application>
  <PresentationFormat>On-screen Show (4:3)</PresentationFormat>
  <Paragraphs>143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DejaVu LGC Sans</vt:lpstr>
      <vt:lpstr>1_Office Theme</vt:lpstr>
      <vt:lpstr>2_Office Theme</vt:lpstr>
      <vt:lpstr> Geo/Spatial Quality Sub-Committee Report to IVOS </vt:lpstr>
      <vt:lpstr>Participants</vt:lpstr>
      <vt:lpstr>Agenda</vt:lpstr>
      <vt:lpstr>Report on Baotou MTF Site</vt:lpstr>
      <vt:lpstr>Proposed Framework</vt:lpstr>
      <vt:lpstr>Proposed Framework</vt:lpstr>
      <vt:lpstr>Proposed Action: Field Methods Survey</vt:lpstr>
      <vt:lpstr>Test Site Catalog</vt:lpstr>
      <vt:lpstr>Current Website Status</vt:lpstr>
      <vt:lpstr>Current Website Status</vt:lpstr>
      <vt:lpstr>Future Discussion Points</vt:lpstr>
      <vt:lpstr>Proposed Actions</vt:lpstr>
      <vt:lpstr>1st MTF Estimation comparison --Francoise’s slides…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Observations from Data Analysis</vt:lpstr>
      <vt:lpstr>Discussion points from Data Analysis</vt:lpstr>
      <vt:lpstr>Next Steps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Framework for  Geo/Spatial Quality</dc:title>
  <dc:creator>Helder, Dennis</dc:creator>
  <cp:lastModifiedBy>admin</cp:lastModifiedBy>
  <cp:revision>59</cp:revision>
  <dcterms:created xsi:type="dcterms:W3CDTF">2014-05-28T21:43:00Z</dcterms:created>
  <dcterms:modified xsi:type="dcterms:W3CDTF">2016-07-19T22:53:19Z</dcterms:modified>
</cp:coreProperties>
</file>