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7"/>
  </p:notesMasterIdLst>
  <p:sldIdLst>
    <p:sldId id="256" r:id="rId3"/>
    <p:sldId id="290" r:id="rId4"/>
    <p:sldId id="296" r:id="rId5"/>
    <p:sldId id="297" r:id="rId6"/>
    <p:sldId id="298" r:id="rId7"/>
    <p:sldId id="295" r:id="rId8"/>
    <p:sldId id="285" r:id="rId9"/>
    <p:sldId id="293" r:id="rId10"/>
    <p:sldId id="263" r:id="rId11"/>
    <p:sldId id="266" r:id="rId12"/>
    <p:sldId id="267" r:id="rId13"/>
    <p:sldId id="299" r:id="rId14"/>
    <p:sldId id="291" r:id="rId15"/>
    <p:sldId id="294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94681" autoAdjust="0"/>
  </p:normalViewPr>
  <p:slideViewPr>
    <p:cSldViewPr>
      <p:cViewPr varScale="1">
        <p:scale>
          <a:sx n="95" d="100"/>
          <a:sy n="95" d="100"/>
        </p:scale>
        <p:origin x="5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9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723023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644450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30FC-828C-402C-82E5-209179AD6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9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hc"/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hc"/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endParaRPr lang="en-GB" sz="1000">
              <a:solidFill>
                <a:srgbClr val="7F7F7F"/>
              </a:solidFill>
              <a:latin typeface="Arial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endParaRPr lang="en-GB" sz="100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38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09516" y="1419496"/>
            <a:ext cx="84894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</a:rPr>
              <a:t>Working Group on Calibration and Validation (WGCV)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1000" b="1" dirty="0" smtClean="0">
                <a:solidFill>
                  <a:srgbClr val="FFFFFF"/>
                </a:solidFill>
              </a:rPr>
              <a:t/>
            </a:r>
            <a:br>
              <a:rPr lang="en-US" sz="10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Infrared Visible and Optical Sensors (IVOS) subgroup: 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#28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09516" y="4343400"/>
            <a:ext cx="4810858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Nigel Fox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NPL (with UKSA support)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Beijing,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295400" y="13855"/>
            <a:ext cx="4175125" cy="1143000"/>
          </a:xfrm>
        </p:spPr>
        <p:txBody>
          <a:bodyPr/>
          <a:lstStyle/>
          <a:p>
            <a:r>
              <a:rPr lang="en-GB" altLang="en-US" dirty="0" smtClean="0"/>
              <a:t>Work plan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-152400" y="1095375"/>
            <a:ext cx="9072562" cy="1800225"/>
          </a:xfrm>
        </p:spPr>
        <p:txBody>
          <a:bodyPr/>
          <a:lstStyle/>
          <a:p>
            <a:r>
              <a:rPr lang="en-GB" altLang="en-US" sz="2000" b="1" dirty="0" smtClean="0"/>
              <a:t>Structured into themes and led by ‘champions’ (Plus specific projects)</a:t>
            </a:r>
          </a:p>
          <a:p>
            <a:pPr lvl="1"/>
            <a:r>
              <a:rPr lang="en-GB" altLang="en-US" sz="1800" b="1" dirty="0" smtClean="0">
                <a:solidFill>
                  <a:schemeClr val="accent2"/>
                </a:solidFill>
              </a:rPr>
              <a:t>Look to develop community good practises</a:t>
            </a:r>
          </a:p>
          <a:p>
            <a:pPr lvl="1"/>
            <a:r>
              <a:rPr lang="en-GB" altLang="en-US" sz="1800" b="1" dirty="0" smtClean="0">
                <a:solidFill>
                  <a:schemeClr val="accent2"/>
                </a:solidFill>
              </a:rPr>
              <a:t>Organise comparisons</a:t>
            </a:r>
          </a:p>
          <a:p>
            <a:pPr lvl="1"/>
            <a:r>
              <a:rPr lang="en-GB" altLang="en-US" sz="1800" b="1" dirty="0" smtClean="0">
                <a:solidFill>
                  <a:schemeClr val="accent2"/>
                </a:solidFill>
              </a:rPr>
              <a:t>Shared learning (research activities)</a:t>
            </a:r>
          </a:p>
          <a:p>
            <a:pPr lvl="1"/>
            <a:r>
              <a:rPr lang="en-GB" altLang="en-US" sz="1800" b="1" dirty="0" smtClean="0">
                <a:solidFill>
                  <a:schemeClr val="accent2"/>
                </a:solidFill>
              </a:rPr>
              <a:t>Shared infrastructure / tools / Methods</a:t>
            </a:r>
          </a:p>
          <a:p>
            <a:pPr lvl="1"/>
            <a:r>
              <a:rPr lang="en-GB" altLang="en-US" sz="1800" b="1" dirty="0" smtClean="0">
                <a:solidFill>
                  <a:schemeClr val="accent2"/>
                </a:solidFill>
              </a:rPr>
              <a:t>Recommendations as needed</a:t>
            </a:r>
          </a:p>
          <a:p>
            <a:endParaRPr lang="en-GB" altLang="en-US" sz="2000" dirty="0" smtClean="0"/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0" y="3406775"/>
            <a:ext cx="92519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Land surface reflectance     		  </a:t>
            </a:r>
            <a:r>
              <a:rPr lang="en-GB" altLang="en-US" sz="2000" dirty="0" smtClean="0"/>
              <a:t>		    </a:t>
            </a:r>
            <a:r>
              <a:rPr lang="en-GB" altLang="en-US" sz="2000" dirty="0"/>
              <a:t>- </a:t>
            </a:r>
            <a:r>
              <a:rPr lang="en-GB" altLang="en-US" sz="2000" dirty="0" err="1"/>
              <a:t>Czapler</a:t>
            </a:r>
            <a:r>
              <a:rPr lang="en-GB" altLang="en-US" sz="2000" dirty="0"/>
              <a:t> Myers  (U of Arizona  USA)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Ocean colour (link to IOCCG, VC-OCR </a:t>
            </a:r>
            <a:r>
              <a:rPr lang="en-GB" altLang="en-US" sz="2000" dirty="0" err="1"/>
              <a:t>etc</a:t>
            </a:r>
            <a:r>
              <a:rPr lang="en-GB" altLang="en-US" sz="2000" dirty="0"/>
              <a:t>)	      - </a:t>
            </a:r>
            <a:r>
              <a:rPr lang="en-GB" altLang="en-US" sz="2000" dirty="0" err="1"/>
              <a:t>Zibordi</a:t>
            </a:r>
            <a:r>
              <a:rPr lang="en-GB" altLang="en-US" sz="2000" dirty="0"/>
              <a:t> (JRC, EU) &amp; Murakami 								   </a:t>
            </a:r>
            <a:r>
              <a:rPr lang="en-GB" altLang="en-US" sz="2000" dirty="0" smtClean="0"/>
              <a:t> 				 </a:t>
            </a:r>
            <a:r>
              <a:rPr lang="en-GB" altLang="en-US" sz="2000" dirty="0"/>
              <a:t>(JAXA  JPN)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Surface Temperature (link to VC-SST, GHRSST) - </a:t>
            </a:r>
            <a:r>
              <a:rPr lang="en-GB" altLang="en-US" sz="2000" dirty="0" err="1"/>
              <a:t>Corlett</a:t>
            </a:r>
            <a:r>
              <a:rPr lang="en-GB" altLang="en-US" sz="2000" dirty="0"/>
              <a:t> (U of Leicester, UK)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Geo spatial image quality 			  </a:t>
            </a:r>
            <a:r>
              <a:rPr lang="en-GB" altLang="en-US" sz="2000" dirty="0" smtClean="0"/>
              <a:t>		       </a:t>
            </a:r>
            <a:r>
              <a:rPr lang="en-GB" altLang="en-US" sz="2000" dirty="0"/>
              <a:t>- Helder </a:t>
            </a:r>
            <a:r>
              <a:rPr lang="en-GB" altLang="en-US" sz="2000" dirty="0" smtClean="0"/>
              <a:t>(SDSU, </a:t>
            </a:r>
            <a:r>
              <a:rPr lang="en-GB" altLang="en-US" sz="2000" dirty="0"/>
              <a:t>USA) &amp;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						                 </a:t>
            </a:r>
            <a:r>
              <a:rPr lang="en-GB" altLang="en-US" sz="2000" dirty="0" smtClean="0"/>
              <a:t>				</a:t>
            </a:r>
            <a:r>
              <a:rPr lang="en-GB" altLang="en-US" sz="2000" dirty="0" err="1" smtClean="0"/>
              <a:t>Viallefont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(ONERA F)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Atmospheric Correction (Link to AC subgroup)    - Thome  (NASA, USA)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RT codes (context of IVOS use in calibration)       - Widlowski (JRC EU)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567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</p:spPr>
        <p:txBody>
          <a:bodyPr/>
          <a:lstStyle/>
          <a:p>
            <a:r>
              <a:rPr lang="en-GB" altLang="en-US" smtClean="0"/>
              <a:t>Specific projects/cross-cutting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114800"/>
          </a:xfrm>
        </p:spPr>
        <p:txBody>
          <a:bodyPr/>
          <a:lstStyle/>
          <a:p>
            <a:r>
              <a:rPr lang="en-GB" altLang="en-US" sz="2000" b="1" dirty="0" err="1" smtClean="0">
                <a:solidFill>
                  <a:schemeClr val="accent2"/>
                </a:solidFill>
              </a:rPr>
              <a:t>RadCALNet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					         - Bouvet  (ESA)</a:t>
            </a:r>
          </a:p>
          <a:p>
            <a:endParaRPr lang="en-GB" altLang="en-US" sz="2000" b="1" dirty="0" smtClean="0">
              <a:solidFill>
                <a:schemeClr val="accent2"/>
              </a:solidFill>
            </a:endParaRPr>
          </a:p>
          <a:p>
            <a:r>
              <a:rPr lang="en-GB" altLang="en-US" sz="2000" b="1" dirty="0" smtClean="0">
                <a:solidFill>
                  <a:schemeClr val="accent2"/>
                </a:solidFill>
              </a:rPr>
              <a:t>Libya 4 (PICS) (with GSICS?)		         - Henry  (CNES, F)</a:t>
            </a:r>
          </a:p>
          <a:p>
            <a:endParaRPr lang="en-GB" altLang="en-US" sz="2000" b="1" dirty="0" smtClean="0">
              <a:solidFill>
                <a:schemeClr val="accent2"/>
              </a:solidFill>
            </a:endParaRPr>
          </a:p>
          <a:p>
            <a:r>
              <a:rPr lang="en-GB" altLang="en-US" sz="2000" b="1" dirty="0" smtClean="0">
                <a:solidFill>
                  <a:schemeClr val="accent2"/>
                </a:solidFill>
              </a:rPr>
              <a:t>SST/LST cross-comparison (+ VC-SST &amp; LPV     - Fox  (NPL, UK)</a:t>
            </a:r>
          </a:p>
          <a:p>
            <a:pPr marL="0" indent="0">
              <a:buNone/>
            </a:pPr>
            <a:r>
              <a:rPr lang="en-GB" altLang="en-US" sz="2000" b="1" dirty="0" smtClean="0">
                <a:solidFill>
                  <a:schemeClr val="accent2"/>
                </a:solidFill>
              </a:rPr>
              <a:t>         (instrument Cal for LST)</a:t>
            </a:r>
          </a:p>
          <a:p>
            <a:pPr marL="0" indent="0">
              <a:buNone/>
            </a:pPr>
            <a:endParaRPr lang="en-GB" altLang="en-US" sz="2000" b="1" dirty="0" smtClean="0">
              <a:solidFill>
                <a:schemeClr val="accent2"/>
              </a:solidFill>
            </a:endParaRPr>
          </a:p>
          <a:p>
            <a:r>
              <a:rPr lang="en-GB" altLang="en-US" sz="2000" b="1" dirty="0" smtClean="0">
                <a:solidFill>
                  <a:schemeClr val="accent2"/>
                </a:solidFill>
              </a:rPr>
              <a:t>Others in progress/development</a:t>
            </a:r>
          </a:p>
          <a:p>
            <a:pPr lvl="1"/>
            <a:r>
              <a:rPr lang="en-GB" altLang="en-US" sz="1800" b="1" dirty="0" smtClean="0"/>
              <a:t>Analysis of comparisons/Uncertainties/establishing and presenting harmonised biases for sensor to sensor comparisons  (with GSICS) (including tools/databases)</a:t>
            </a:r>
          </a:p>
          <a:p>
            <a:pPr lvl="1"/>
            <a:endParaRPr lang="en-GB" altLang="en-US" sz="1800" b="1" dirty="0" smtClean="0"/>
          </a:p>
          <a:p>
            <a:pPr lvl="1"/>
            <a:r>
              <a:rPr lang="en-GB" altLang="en-US" sz="1800" b="1" dirty="0" smtClean="0"/>
              <a:t>Good practise for convolving spectral data sets  (solar/surface/sensor bandwidth) (CEOS WGCV (sub-groups) &amp; GSICS)  </a:t>
            </a:r>
          </a:p>
          <a:p>
            <a:pPr lvl="1"/>
            <a:endParaRPr lang="en-GB" altLang="en-US" sz="1800" b="1" dirty="0" smtClean="0"/>
          </a:p>
          <a:p>
            <a:pPr lvl="1"/>
            <a:r>
              <a:rPr lang="en-GB" altLang="en-US" sz="1800" b="1" dirty="0" smtClean="0"/>
              <a:t>Comparison of Rayleigh and Sun-Glint methods </a:t>
            </a:r>
          </a:p>
        </p:txBody>
      </p:sp>
    </p:spTree>
    <p:extLst>
      <p:ext uri="{BB962C8B-B14F-4D97-AF65-F5344CB8AC3E}">
        <p14:creationId xmlns:p14="http://schemas.microsoft.com/office/powerpoint/2010/main" val="27401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1143000"/>
          </a:xfrm>
        </p:spPr>
        <p:txBody>
          <a:bodyPr/>
          <a:lstStyle/>
          <a:p>
            <a:r>
              <a:rPr lang="en-GB" dirty="0" smtClean="0"/>
              <a:t>IVOS Recommendations/info to CEOS WGCV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07" y="1295400"/>
            <a:ext cx="880038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8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99"/>
            <a:ext cx="7772400" cy="1143000"/>
          </a:xfrm>
        </p:spPr>
        <p:txBody>
          <a:bodyPr/>
          <a:lstStyle/>
          <a:p>
            <a:r>
              <a:rPr lang="en-GB" dirty="0" smtClean="0"/>
              <a:t>Minutes and Actions of IVOS 27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0545"/>
            <a:ext cx="7756358" cy="6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5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52400"/>
            <a:ext cx="7772400" cy="1143000"/>
          </a:xfrm>
        </p:spPr>
        <p:txBody>
          <a:bodyPr/>
          <a:lstStyle/>
          <a:p>
            <a:r>
              <a:rPr lang="en-GB" dirty="0" smtClean="0"/>
              <a:t>Objectives of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r>
              <a:rPr lang="en-GB" dirty="0" smtClean="0"/>
              <a:t>Information exchange between agencies</a:t>
            </a:r>
          </a:p>
          <a:p>
            <a:pPr lvl="3"/>
            <a:r>
              <a:rPr lang="en-GB" dirty="0" smtClean="0"/>
              <a:t>Up and down through CEOS </a:t>
            </a:r>
          </a:p>
          <a:p>
            <a:pPr lvl="3"/>
            <a:endParaRPr lang="en-GB" sz="1000" dirty="0" smtClean="0"/>
          </a:p>
          <a:p>
            <a:r>
              <a:rPr lang="en-GB" dirty="0" smtClean="0"/>
              <a:t>Reporting on progress on projects</a:t>
            </a:r>
          </a:p>
          <a:p>
            <a:endParaRPr lang="en-GB" sz="1000" dirty="0" smtClean="0"/>
          </a:p>
          <a:p>
            <a:r>
              <a:rPr lang="en-GB" dirty="0" smtClean="0"/>
              <a:t>Interactions/activities in other related groups</a:t>
            </a:r>
          </a:p>
          <a:p>
            <a:endParaRPr lang="en-GB" sz="1000" dirty="0" smtClean="0"/>
          </a:p>
          <a:p>
            <a:r>
              <a:rPr lang="en-GB" dirty="0" smtClean="0"/>
              <a:t>Updates on work-plan  /  new project ideas/collaborations</a:t>
            </a:r>
          </a:p>
          <a:p>
            <a:endParaRPr lang="en-GB" sz="1000" dirty="0" smtClean="0"/>
          </a:p>
          <a:p>
            <a:r>
              <a:rPr lang="en-GB" dirty="0" smtClean="0"/>
              <a:t>Communications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66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4572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</a:t>
            </a:r>
            <a:r>
              <a:rPr kumimoji="0" lang="en-GB" sz="36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Introductions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324600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20 seconds: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Name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Organisation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Particular specialism / interest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3843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074"/>
            <a:ext cx="5534025" cy="65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6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4287"/>
            <a:ext cx="46196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515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9525"/>
            <a:ext cx="47339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97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2"/>
          <p:cNvSpPr txBox="1">
            <a:spLocks noChangeArrowheads="1"/>
          </p:cNvSpPr>
          <p:nvPr/>
        </p:nvSpPr>
        <p:spPr bwMode="auto">
          <a:xfrm>
            <a:off x="-24063" y="1143000"/>
            <a:ext cx="4283122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002569"/>
                </a:solidFill>
              </a:rPr>
              <a:t>IVOS </a:t>
            </a:r>
            <a:r>
              <a:rPr lang="en-GB" altLang="en-US" sz="2000" dirty="0" smtClean="0">
                <a:solidFill>
                  <a:srgbClr val="002569"/>
                </a:solidFill>
              </a:rPr>
              <a:t>27 </a:t>
            </a:r>
            <a:r>
              <a:rPr lang="en-GB" altLang="en-US" sz="2000" dirty="0">
                <a:solidFill>
                  <a:srgbClr val="002569"/>
                </a:solidFill>
              </a:rPr>
              <a:t>@ </a:t>
            </a:r>
            <a:r>
              <a:rPr lang="en-GB" altLang="en-US" sz="2000" dirty="0" smtClean="0">
                <a:solidFill>
                  <a:srgbClr val="002569"/>
                </a:solidFill>
              </a:rPr>
              <a:t>Toulouse, France </a:t>
            </a:r>
            <a:r>
              <a:rPr lang="en-GB" altLang="en-US" sz="2000" dirty="0">
                <a:solidFill>
                  <a:srgbClr val="002569"/>
                </a:solidFill>
              </a:rPr>
              <a:t>hosted by </a:t>
            </a:r>
            <a:r>
              <a:rPr lang="en-GB" altLang="en-US" sz="2000" dirty="0" smtClean="0">
                <a:solidFill>
                  <a:srgbClr val="002569"/>
                </a:solidFill>
              </a:rPr>
              <a:t>ONERA Nov 2015</a:t>
            </a:r>
            <a:endParaRPr lang="en-GB" altLang="en-US" sz="2000" dirty="0">
              <a:solidFill>
                <a:srgbClr val="002569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sz="800" dirty="0">
              <a:solidFill>
                <a:srgbClr val="00256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2569"/>
                </a:solidFill>
              </a:rPr>
              <a:t>26 </a:t>
            </a:r>
            <a:r>
              <a:rPr lang="en-GB" altLang="en-US" sz="2000" dirty="0">
                <a:solidFill>
                  <a:srgbClr val="002569"/>
                </a:solidFill>
              </a:rPr>
              <a:t>agency/orgs </a:t>
            </a:r>
            <a:r>
              <a:rPr lang="en-GB" altLang="en-US" sz="2000" dirty="0" smtClean="0">
                <a:solidFill>
                  <a:srgbClr val="002569"/>
                </a:solidFill>
              </a:rPr>
              <a:t>represented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800" dirty="0">
              <a:solidFill>
                <a:srgbClr val="00256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2569"/>
                </a:solidFill>
              </a:rPr>
              <a:t>50!! attendees</a:t>
            </a:r>
            <a:endParaRPr lang="en-GB" altLang="en-US" sz="2000" dirty="0">
              <a:solidFill>
                <a:srgbClr val="002569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sz="800" dirty="0">
              <a:solidFill>
                <a:srgbClr val="00256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002569"/>
                </a:solidFill>
              </a:rPr>
              <a:t>All themes and topics (work-plan discussed or summarised</a:t>
            </a:r>
          </a:p>
          <a:p>
            <a:pPr eaLnBrk="1" hangingPunct="1">
              <a:spcBef>
                <a:spcPct val="0"/>
              </a:spcBef>
            </a:pPr>
            <a:endParaRPr lang="en-GB" altLang="en-US" sz="800" b="1" dirty="0">
              <a:solidFill>
                <a:srgbClr val="9F2D2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 smtClean="0">
                <a:solidFill>
                  <a:srgbClr val="9F2D20"/>
                </a:solidFill>
              </a:rPr>
              <a:t>MTF workshop (16 Nov 2015) (ONERA)</a:t>
            </a:r>
          </a:p>
          <a:p>
            <a:pPr eaLnBrk="1" hangingPunct="1">
              <a:spcBef>
                <a:spcPct val="0"/>
              </a:spcBef>
            </a:pPr>
            <a:endParaRPr lang="en-GB" altLang="en-US" sz="800" b="1" dirty="0" smtClean="0">
              <a:solidFill>
                <a:srgbClr val="9F2D2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 smtClean="0">
                <a:solidFill>
                  <a:srgbClr val="9F2D20"/>
                </a:solidFill>
              </a:rPr>
              <a:t>PICS workshop (17-18 Nov 2015)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rgbClr val="9F2D20"/>
                </a:solidFill>
              </a:rPr>
              <a:t>     CNES/ONERA   (17</a:t>
            </a:r>
            <a:r>
              <a:rPr lang="en-GB" altLang="en-US" sz="2000" b="1" baseline="30000" dirty="0" smtClean="0">
                <a:solidFill>
                  <a:srgbClr val="9F2D20"/>
                </a:solidFill>
              </a:rPr>
              <a:t>th</a:t>
            </a:r>
            <a:r>
              <a:rPr lang="en-GB" altLang="en-US" sz="2000" b="1" dirty="0" smtClean="0">
                <a:solidFill>
                  <a:srgbClr val="9F2D20"/>
                </a:solidFill>
              </a:rPr>
              <a:t> July 2016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800" b="1" dirty="0" smtClean="0">
              <a:solidFill>
                <a:srgbClr val="9F2D2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 smtClean="0">
                <a:solidFill>
                  <a:srgbClr val="9F2D20"/>
                </a:solidFill>
              </a:rPr>
              <a:t>CEOS WGCV plenary (Canberra) (March 2016)</a:t>
            </a:r>
          </a:p>
          <a:p>
            <a:pPr eaLnBrk="1" hangingPunct="1">
              <a:spcBef>
                <a:spcPct val="0"/>
              </a:spcBef>
            </a:pPr>
            <a:endParaRPr lang="en-GB" altLang="en-US" sz="800" b="1" dirty="0" smtClean="0">
              <a:solidFill>
                <a:srgbClr val="9F2D2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 smtClean="0">
                <a:solidFill>
                  <a:srgbClr val="9F2D20"/>
                </a:solidFill>
              </a:rPr>
              <a:t>Pre-discussion on ‘in-flight interoperability’ (Jun 2016)</a:t>
            </a:r>
            <a:endParaRPr lang="en-GB" altLang="en-US" sz="2000" b="1" dirty="0">
              <a:solidFill>
                <a:srgbClr val="9F2D2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9847" y="4114800"/>
            <a:ext cx="500062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/>
              <a:t>Special Projects: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 err="1" smtClean="0">
                <a:solidFill>
                  <a:srgbClr val="9F2D20"/>
                </a:solidFill>
              </a:rPr>
              <a:t>RadCALNet</a:t>
            </a:r>
            <a:r>
              <a:rPr lang="en-GB" b="1" dirty="0" smtClean="0">
                <a:solidFill>
                  <a:srgbClr val="9F2D20"/>
                </a:solidFill>
              </a:rPr>
              <a:t> team </a:t>
            </a:r>
            <a:r>
              <a:rPr lang="en-GB" b="1" dirty="0">
                <a:solidFill>
                  <a:srgbClr val="9F2D20"/>
                </a:solidFill>
              </a:rPr>
              <a:t>met </a:t>
            </a:r>
            <a:r>
              <a:rPr lang="en-GB" b="1" dirty="0" smtClean="0">
                <a:solidFill>
                  <a:srgbClr val="9F2D20"/>
                </a:solidFill>
              </a:rPr>
              <a:t>Nov 2015 @CNES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9F2D20"/>
                </a:solidFill>
              </a:rPr>
              <a:t> </a:t>
            </a:r>
            <a:r>
              <a:rPr lang="en-GB" b="1" dirty="0" smtClean="0">
                <a:solidFill>
                  <a:srgbClr val="9F2D20"/>
                </a:solidFill>
              </a:rPr>
              <a:t>                                     Jul 2016 @ Beijing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sz="800" b="1" dirty="0" smtClean="0">
                <a:solidFill>
                  <a:srgbClr val="9F2D2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9F2D20"/>
                </a:solidFill>
              </a:rPr>
              <a:t>SST/LST comparison (under sponsorship from ESA) Ice &amp; Lab comparison completed</a:t>
            </a:r>
            <a:endParaRPr lang="en-GB" b="1" dirty="0">
              <a:solidFill>
                <a:srgbClr val="9F2D2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50963"/>
            <a:ext cx="4724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3200" b="1" dirty="0" smtClean="0">
                <a:solidFill>
                  <a:srgbClr val="A7A7A7">
                    <a:lumMod val="20000"/>
                    <a:lumOff val="80000"/>
                  </a:srgbClr>
                </a:solidFill>
              </a:rPr>
              <a:t>Summary of activities</a:t>
            </a:r>
            <a:endParaRPr lang="en-GB" sz="3200" b="1" dirty="0">
              <a:solidFill>
                <a:srgbClr val="A7A7A7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95400"/>
            <a:ext cx="4586548" cy="2663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" y="6250603"/>
            <a:ext cx="8991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2400" b="1" dirty="0" smtClean="0"/>
              <a:t>IVOS 28 – WK 18-21 July 2016  hosted by AOE   Beijing China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851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772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Mission</a:t>
            </a:r>
            <a:r>
              <a:rPr lang="en-GB" altLang="en-US" sz="2400" dirty="0"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cs typeface="Times New Roman" panose="02020603050405020304" pitchFamily="18" charset="0"/>
              </a:rPr>
            </a:b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“To ensure high quality calibration and validation of infrared and visible optical data from Earth observation satellites and validation of </a:t>
            </a:r>
            <a:r>
              <a:rPr lang="en-GB" alt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higher </a:t>
            </a:r>
            <a:r>
              <a:rPr lang="en-GB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level products”</a:t>
            </a:r>
            <a:r>
              <a:rPr lang="en-GB" altLang="en-US" sz="2400" dirty="0"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cs typeface="Times New Roman" panose="02020603050405020304" pitchFamily="18" charset="0"/>
              </a:rPr>
            </a:br>
            <a:r>
              <a:rPr lang="en-GB" altLang="en-US" sz="2400" dirty="0"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cs typeface="Times New Roman" panose="02020603050405020304" pitchFamily="18" charset="0"/>
              </a:rPr>
            </a:b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152399"/>
            <a:ext cx="4114800" cy="114300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GB" altLang="en-US" b="1" dirty="0" smtClean="0"/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0871919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433" y="1066800"/>
            <a:ext cx="9601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Promote international and national collaboration in the calibration and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validation of all IVOS member sensors.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2"/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Address all sensors (ground based, airborne, and satellite) for which there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is a direct link to the calibration and validation of satellite sensors;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8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3"/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Identify and agree on calibration and validation requirements and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standard specifications for IVOS members;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4"/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Identify test sites and encourage continuing observations and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inter</a:t>
            </a:r>
            <a:r>
              <a:rPr lang="en-US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lang="en-GB" alt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comparison of data from these sites;</a:t>
            </a: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GB" sz="8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buFontTx/>
              <a:buAutoNum type="arabicPeriod" startAt="5"/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Encourage the preservation, unencumbered and timely release of data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relating to calibration and validation activities including details of pre-launch 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and in flight parameters</a:t>
            </a:r>
            <a:r>
              <a:rPr lang="en-US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10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Aft>
                <a:spcPct val="0"/>
              </a:spcAft>
              <a:buFontTx/>
              <a:buAutoNum type="arabicPeriod" startAt="6"/>
              <a:defRPr/>
            </a:pPr>
            <a:r>
              <a:rPr 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 the context of calibration and validation encourage the full consideration </a:t>
            </a:r>
          </a:p>
          <a:p>
            <a:pPr algn="l" defTabSz="914400" rtl="0" fontAlgn="base"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of “traceability” in all activities involved in the end-to-end development of</a:t>
            </a:r>
          </a:p>
          <a:p>
            <a:pPr algn="l" defTabSz="914400" rtl="0" fontAlgn="base">
              <a:spcAft>
                <a:spcPct val="0"/>
              </a:spcAft>
              <a:defRPr/>
            </a:pPr>
            <a:r>
              <a:rPr lang="en-GB" sz="20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an EO product including appropriate models and algorithms.</a:t>
            </a:r>
            <a:endParaRPr lang="en-GB" sz="20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GB" sz="20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indent="-457200" algn="l" defTabSz="914400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GB" sz="2000" b="1" kern="1200" dirty="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+mn-cs"/>
              </a:rPr>
              <a:t>6.    </a:t>
            </a:r>
            <a:endParaRPr lang="en-GB" altLang="en-GB" sz="2000" b="1" kern="1200" dirty="0">
              <a:solidFill>
                <a:srgbClr val="3333CC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56388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Terms of Reference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0863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438400" y="152399"/>
            <a:ext cx="2736850" cy="1143001"/>
          </a:xfrm>
        </p:spPr>
        <p:txBody>
          <a:bodyPr/>
          <a:lstStyle/>
          <a:p>
            <a:r>
              <a:rPr lang="en-GB" altLang="en-US" sz="3200" b="1" dirty="0" smtClean="0"/>
              <a:t>IVOS: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52513"/>
            <a:ext cx="8710613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b="1" i="1" dirty="0" smtClean="0">
                <a:solidFill>
                  <a:schemeClr val="accent2"/>
                </a:solidFill>
              </a:rPr>
              <a:t>To facilitate the provision of ‘fit for purpose’ information through enabling data interoperability and performance assessment through an ‘operational’ CEOS coordinated &amp; internationally harmonised Cal/Val infrastructure consistent with QA4EO principles.</a:t>
            </a:r>
          </a:p>
          <a:p>
            <a:pPr>
              <a:defRPr/>
            </a:pPr>
            <a:r>
              <a:rPr lang="en-GB" sz="2400" b="1" i="1" dirty="0" smtClean="0"/>
              <a:t>Pre-flight characterisation &amp; calibration</a:t>
            </a:r>
            <a:endParaRPr lang="en-GB" sz="2400" b="1" i="1" dirty="0"/>
          </a:p>
          <a:p>
            <a:pPr>
              <a:defRPr/>
            </a:pPr>
            <a:r>
              <a:rPr lang="en-GB" sz="2400" b="1" i="1" dirty="0" smtClean="0"/>
              <a:t>Test – sites</a:t>
            </a:r>
          </a:p>
          <a:p>
            <a:pPr>
              <a:defRPr/>
            </a:pPr>
            <a:r>
              <a:rPr lang="en-GB" sz="2400" b="1" i="1" dirty="0" smtClean="0"/>
              <a:t>Comparisons</a:t>
            </a:r>
          </a:p>
          <a:p>
            <a:pPr>
              <a:defRPr/>
            </a:pPr>
            <a:r>
              <a:rPr lang="en-GB" sz="2400" b="1" i="1" dirty="0" smtClean="0"/>
              <a:t>Agreed methodologies</a:t>
            </a:r>
          </a:p>
          <a:p>
            <a:pPr>
              <a:defRPr/>
            </a:pPr>
            <a:r>
              <a:rPr lang="en-GB" b="1" i="1" dirty="0" smtClean="0"/>
              <a:t>Community Best Practices</a:t>
            </a:r>
            <a:endParaRPr lang="en-GB" sz="2400" b="1" i="1" dirty="0" smtClean="0"/>
          </a:p>
          <a:p>
            <a:pPr>
              <a:defRPr/>
            </a:pPr>
            <a:r>
              <a:rPr lang="en-GB" sz="2400" b="1" i="1" dirty="0" smtClean="0"/>
              <a:t>Interchangeable/readable formats</a:t>
            </a:r>
          </a:p>
          <a:p>
            <a:pPr>
              <a:defRPr/>
            </a:pPr>
            <a:r>
              <a:rPr lang="en-GB" sz="2400" b="1" i="1" dirty="0" smtClean="0"/>
              <a:t>Results/metadata - databases  </a:t>
            </a:r>
            <a:endParaRPr lang="en-GB" sz="2400" b="1" i="1" dirty="0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258888" y="5949950"/>
            <a:ext cx="61928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Key Infrastructure to be established and maintained independent of sensor specific projects and/or agencies</a:t>
            </a:r>
          </a:p>
        </p:txBody>
      </p:sp>
    </p:spTree>
    <p:extLst>
      <p:ext uri="{BB962C8B-B14F-4D97-AF65-F5344CB8AC3E}">
        <p14:creationId xmlns:p14="http://schemas.microsoft.com/office/powerpoint/2010/main" val="1940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449</Words>
  <Application>Microsoft Office PowerPoint</Application>
  <PresentationFormat>On-screen Show (4:3)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Bold</vt:lpstr>
      <vt:lpstr>Avenir Roman</vt:lpstr>
      <vt:lpstr>Calibri</vt:lpstr>
      <vt:lpstr>Droid Serif</vt:lpstr>
      <vt:lpstr>Frutiger 45 Light</vt:lpstr>
      <vt:lpstr>Times</vt:lpstr>
      <vt:lpstr>Times New Roman</vt:lpstr>
      <vt:lpstr>Default</vt:lpstr>
      <vt:lpstr>1_Default</vt:lpstr>
      <vt:lpstr>Working Group on Calibration and Validation (WGCV)  Infrared Visible and Optical Sensors (IVOS) subgroup: #28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IVOS: Vision</vt:lpstr>
      <vt:lpstr>Work plan</vt:lpstr>
      <vt:lpstr>Specific projects/cross-cutting</vt:lpstr>
      <vt:lpstr>IVOS Recommendations/info to CEOS WGCV </vt:lpstr>
      <vt:lpstr>Minutes and Actions of IVOS 27</vt:lpstr>
      <vt:lpstr>Objectives of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Nigel Fox</cp:lastModifiedBy>
  <cp:revision>53</cp:revision>
  <dcterms:modified xsi:type="dcterms:W3CDTF">2016-07-19T00:30:49Z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</Properties>
</file>