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2"/>
  </p:notesMasterIdLst>
  <p:sldIdLst>
    <p:sldId id="256" r:id="rId2"/>
    <p:sldId id="257" r:id="rId3"/>
    <p:sldId id="326" r:id="rId4"/>
    <p:sldId id="325" r:id="rId5"/>
    <p:sldId id="330" r:id="rId6"/>
    <p:sldId id="327" r:id="rId7"/>
    <p:sldId id="328" r:id="rId8"/>
    <p:sldId id="329" r:id="rId9"/>
    <p:sldId id="331" r:id="rId10"/>
    <p:sldId id="332" r:id="rId11"/>
    <p:sldId id="333" r:id="rId12"/>
    <p:sldId id="334" r:id="rId13"/>
    <p:sldId id="335" r:id="rId14"/>
    <p:sldId id="336" r:id="rId15"/>
    <p:sldId id="337" r:id="rId16"/>
    <p:sldId id="338" r:id="rId17"/>
    <p:sldId id="339" r:id="rId18"/>
    <p:sldId id="266" r:id="rId19"/>
    <p:sldId id="319" r:id="rId20"/>
    <p:sldId id="268" r:id="rId21"/>
  </p:sldIdLst>
  <p:sldSz cx="9144000" cy="6858000" type="screen4x3"/>
  <p:notesSz cx="6858000" cy="9144000"/>
  <p:embeddedFontLst>
    <p:embeddedFont>
      <p:font typeface="Alte DIN 1451 Mittelschrift" panose="020B0603020202020204" pitchFamily="34" charset="0"/>
      <p:regular r:id="rId23"/>
    </p:embeddedFont>
    <p:embeddedFont>
      <p:font typeface="Arial Unicode MS" panose="020B0604020202020204" pitchFamily="34" charset="-128"/>
      <p:regular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96"/>
    <a:srgbClr val="9900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83" autoAdjust="0"/>
    <p:restoredTop sz="94728" autoAdjust="0"/>
  </p:normalViewPr>
  <p:slideViewPr>
    <p:cSldViewPr snapToGrid="0" snapToObjects="1">
      <p:cViewPr varScale="1">
        <p:scale>
          <a:sx n="245" d="100"/>
          <a:sy n="245" d="100"/>
        </p:scale>
        <p:origin x="3126" y="198"/>
      </p:cViewPr>
      <p:guideLst>
        <p:guide orient="horz" pos="4319"/>
        <p:guide/>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40817-D7C8-4935-9DB4-A0E19311DBD2}" type="datetimeFigureOut">
              <a:rPr lang="en-US" smtClean="0"/>
              <a:t>12 Apr 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A1F72-CEE8-453A-8C6A-211275835323}" type="slidenum">
              <a:rPr lang="en-US" smtClean="0"/>
              <a:t>‹#›</a:t>
            </a:fld>
            <a:endParaRPr lang="en-US"/>
          </a:p>
        </p:txBody>
      </p:sp>
    </p:spTree>
    <p:extLst>
      <p:ext uri="{BB962C8B-B14F-4D97-AF65-F5344CB8AC3E}">
        <p14:creationId xmlns:p14="http://schemas.microsoft.com/office/powerpoint/2010/main" val="356047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CA1F72-CEE8-453A-8C6A-211275835323}" type="slidenum">
              <a:rPr lang="en-US" smtClean="0"/>
              <a:t>11</a:t>
            </a:fld>
            <a:endParaRPr lang="en-US"/>
          </a:p>
        </p:txBody>
      </p:sp>
    </p:spTree>
    <p:extLst>
      <p:ext uri="{BB962C8B-B14F-4D97-AF65-F5344CB8AC3E}">
        <p14:creationId xmlns:p14="http://schemas.microsoft.com/office/powerpoint/2010/main" val="2061341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CA1F72-CEE8-453A-8C6A-211275835323}" type="slidenum">
              <a:rPr lang="en-US" smtClean="0"/>
              <a:t>12</a:t>
            </a:fld>
            <a:endParaRPr lang="en-US"/>
          </a:p>
        </p:txBody>
      </p:sp>
    </p:spTree>
    <p:extLst>
      <p:ext uri="{BB962C8B-B14F-4D97-AF65-F5344CB8AC3E}">
        <p14:creationId xmlns:p14="http://schemas.microsoft.com/office/powerpoint/2010/main" val="2741787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CA1F72-CEE8-453A-8C6A-211275835323}" type="slidenum">
              <a:rPr lang="en-US" smtClean="0"/>
              <a:t>13</a:t>
            </a:fld>
            <a:endParaRPr lang="en-US"/>
          </a:p>
        </p:txBody>
      </p:sp>
    </p:spTree>
    <p:extLst>
      <p:ext uri="{BB962C8B-B14F-4D97-AF65-F5344CB8AC3E}">
        <p14:creationId xmlns:p14="http://schemas.microsoft.com/office/powerpoint/2010/main" val="210755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CA1F72-CEE8-453A-8C6A-211275835323}" type="slidenum">
              <a:rPr lang="en-US" smtClean="0"/>
              <a:t>14</a:t>
            </a:fld>
            <a:endParaRPr lang="en-US"/>
          </a:p>
        </p:txBody>
      </p:sp>
    </p:spTree>
    <p:extLst>
      <p:ext uri="{BB962C8B-B14F-4D97-AF65-F5344CB8AC3E}">
        <p14:creationId xmlns:p14="http://schemas.microsoft.com/office/powerpoint/2010/main" val="1244495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CA1F72-CEE8-453A-8C6A-211275835323}" type="slidenum">
              <a:rPr lang="en-US" smtClean="0"/>
              <a:t>15</a:t>
            </a:fld>
            <a:endParaRPr lang="en-US"/>
          </a:p>
        </p:txBody>
      </p:sp>
    </p:spTree>
    <p:extLst>
      <p:ext uri="{BB962C8B-B14F-4D97-AF65-F5344CB8AC3E}">
        <p14:creationId xmlns:p14="http://schemas.microsoft.com/office/powerpoint/2010/main" val="3732895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CA1F72-CEE8-453A-8C6A-211275835323}" type="slidenum">
              <a:rPr lang="en-US" smtClean="0"/>
              <a:t>16</a:t>
            </a:fld>
            <a:endParaRPr lang="en-US"/>
          </a:p>
        </p:txBody>
      </p:sp>
    </p:spTree>
    <p:extLst>
      <p:ext uri="{BB962C8B-B14F-4D97-AF65-F5344CB8AC3E}">
        <p14:creationId xmlns:p14="http://schemas.microsoft.com/office/powerpoint/2010/main" val="3645365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CA1F72-CEE8-453A-8C6A-211275835323}" type="slidenum">
              <a:rPr lang="en-US" smtClean="0"/>
              <a:t>17</a:t>
            </a:fld>
            <a:endParaRPr lang="en-US"/>
          </a:p>
        </p:txBody>
      </p:sp>
    </p:spTree>
    <p:extLst>
      <p:ext uri="{BB962C8B-B14F-4D97-AF65-F5344CB8AC3E}">
        <p14:creationId xmlns:p14="http://schemas.microsoft.com/office/powerpoint/2010/main" val="2913289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7" name="Picture Placeholder 30"/>
          <p:cNvSpPr>
            <a:spLocks noGrp="1"/>
          </p:cNvSpPr>
          <p:nvPr>
            <p:ph type="pic" sz="quarter" idx="14" hasCustomPrompt="1"/>
          </p:nvPr>
        </p:nvSpPr>
        <p:spPr>
          <a:xfrm>
            <a:off x="0" y="-36706"/>
            <a:ext cx="9144000" cy="6925900"/>
          </a:xfrm>
          <a:prstGeom prst="rect">
            <a:avLst/>
          </a:prstGeom>
          <a:blipFill rotWithShape="1">
            <a:blip r:embed="rId2"/>
            <a:stretch>
              <a:fillRect/>
            </a:stretch>
          </a:blipFill>
        </p:spPr>
        <p:txBody>
          <a:bodyPr vert="horz" lIns="7955280" tIns="332842" rIns="51206" bIns="25603"/>
          <a:lstStyle>
            <a:lvl1pPr marL="0" indent="0" algn="l">
              <a:buNone/>
              <a:defRPr sz="100" baseline="0">
                <a:noFill/>
                <a:latin typeface="Arial Unicode MS" panose="020B0604020202020204" pitchFamily="34" charset="-128"/>
                <a:cs typeface="Arial Unicode MS" panose="020B0604020202020204" pitchFamily="34" charset="-128"/>
              </a:defRPr>
            </a:lvl1pPr>
          </a:lstStyle>
          <a:p>
            <a:r>
              <a:rPr lang="en-US" dirty="0" smtClean="0"/>
              <a:t>Background image</a:t>
            </a:r>
            <a:endParaRPr lang="en-US" dirty="0"/>
          </a:p>
        </p:txBody>
      </p:sp>
      <p:sp>
        <p:nvSpPr>
          <p:cNvPr id="9" name="Picture Placeholder 9"/>
          <p:cNvSpPr>
            <a:spLocks noGrp="1"/>
          </p:cNvSpPr>
          <p:nvPr>
            <p:ph type="pic" sz="quarter" idx="31"/>
          </p:nvPr>
        </p:nvSpPr>
        <p:spPr>
          <a:xfrm>
            <a:off x="-11549" y="-36706"/>
            <a:ext cx="9155549" cy="6894705"/>
          </a:xfrm>
          <a:prstGeom prst="rect">
            <a:avLst/>
          </a:prstGeom>
          <a:blipFill rotWithShape="1">
            <a:blip r:embed="rId3"/>
            <a:stretch>
              <a:fillRect/>
            </a:stretch>
          </a:blipFill>
        </p:spPr>
        <p:txBody>
          <a:bodyPr vert="horz" lIns="51206" tIns="25603" rIns="51206" bIns="25603"/>
          <a:lstStyle>
            <a:lvl1pPr marL="0" indent="0">
              <a:buNone/>
              <a:defRPr>
                <a:solidFill>
                  <a:schemeClr val="tx1">
                    <a:alpha val="0"/>
                  </a:schemeClr>
                </a:solidFill>
                <a:latin typeface="Arial Unicode MS" panose="020B0604020202020204" pitchFamily="34" charset="-128"/>
              </a:defRPr>
            </a:lvl1pPr>
          </a:lstStyle>
          <a:p>
            <a:r>
              <a:rPr lang="en-US" dirty="0" smtClean="0"/>
              <a:t>Drag picture to placeholder or click icon to add</a:t>
            </a:r>
            <a:endParaRPr lang="en-US" dirty="0"/>
          </a:p>
        </p:txBody>
      </p:sp>
      <p:sp>
        <p:nvSpPr>
          <p:cNvPr id="8" name="Text Placeholder 8"/>
          <p:cNvSpPr>
            <a:spLocks noGrp="1"/>
          </p:cNvSpPr>
          <p:nvPr>
            <p:ph type="body" sz="quarter" idx="10" hasCustomPrompt="1"/>
          </p:nvPr>
        </p:nvSpPr>
        <p:spPr>
          <a:xfrm>
            <a:off x="487151" y="286919"/>
            <a:ext cx="8169699" cy="2271183"/>
          </a:xfrm>
          <a:prstGeom prst="rect">
            <a:avLst/>
          </a:prstGeom>
        </p:spPr>
        <p:txBody>
          <a:bodyPr vert="horz" lIns="51206" tIns="25603" rIns="51206" bIns="25603"/>
          <a:lstStyle>
            <a:lvl1pPr marL="0" indent="0" algn="ctr">
              <a:spcBef>
                <a:spcPts val="0"/>
              </a:spcBef>
              <a:buNone/>
              <a:defRPr sz="4400" b="0" i="0" u="none" spc="504">
                <a:solidFill>
                  <a:schemeClr val="bg1"/>
                </a:solidFill>
                <a:latin typeface="Alte DIN 1451 Mittelschrift" panose="020B0603020202020204" pitchFamily="34" charset="0"/>
                <a:cs typeface="Arial Unicode MS" panose="020B0604020202020204" pitchFamily="34" charset="-128"/>
              </a:defRPr>
            </a:lvl1pPr>
          </a:lstStyle>
          <a:p>
            <a:pPr lvl="0"/>
            <a:r>
              <a:rPr lang="en-US" dirty="0" smtClean="0"/>
              <a:t>BOUNDLESS</a:t>
            </a:r>
          </a:p>
        </p:txBody>
      </p:sp>
      <p:sp>
        <p:nvSpPr>
          <p:cNvPr id="11" name="Text Placeholder 24"/>
          <p:cNvSpPr>
            <a:spLocks noGrp="1"/>
          </p:cNvSpPr>
          <p:nvPr>
            <p:ph type="body" sz="quarter" idx="12" hasCustomPrompt="1"/>
          </p:nvPr>
        </p:nvSpPr>
        <p:spPr>
          <a:xfrm>
            <a:off x="1035539" y="2292719"/>
            <a:ext cx="7072923" cy="623358"/>
          </a:xfrm>
          <a:prstGeom prst="rect">
            <a:avLst/>
          </a:prstGeom>
        </p:spPr>
        <p:txBody>
          <a:bodyPr vert="horz" lIns="51206" tIns="25603" rIns="51206" bIns="25603"/>
          <a:lstStyle>
            <a:lvl1pPr marL="0" indent="0" algn="ctr">
              <a:buNone/>
              <a:defRPr sz="2000" b="1" i="0" spc="129" baseline="0">
                <a:solidFill>
                  <a:schemeClr val="bg1"/>
                </a:solidFill>
                <a:latin typeface="Arial Unicode MS" panose="020B0604020202020204" pitchFamily="34" charset="-128"/>
                <a:cs typeface="Arial Unicode MS" panose="020B0604020202020204" pitchFamily="34" charset="-128"/>
              </a:defRPr>
            </a:lvl1pPr>
          </a:lstStyle>
          <a:p>
            <a:pPr lvl="0"/>
            <a:r>
              <a:rPr lang="en-US" dirty="0" smtClean="0"/>
              <a:t>TITLE SUBHEAD</a:t>
            </a:r>
            <a:endParaRPr lang="en-US" dirty="0"/>
          </a:p>
        </p:txBody>
      </p:sp>
      <p:sp>
        <p:nvSpPr>
          <p:cNvPr id="15" name="Text Placeholder 14"/>
          <p:cNvSpPr>
            <a:spLocks noGrp="1"/>
          </p:cNvSpPr>
          <p:nvPr>
            <p:ph type="body" sz="quarter" idx="17" hasCustomPrompt="1"/>
          </p:nvPr>
        </p:nvSpPr>
        <p:spPr>
          <a:xfrm>
            <a:off x="1035844" y="3926417"/>
            <a:ext cx="3623469" cy="313316"/>
          </a:xfrm>
          <a:prstGeom prst="rect">
            <a:avLst/>
          </a:prstGeom>
        </p:spPr>
        <p:txBody>
          <a:bodyPr vert="horz" lIns="51206" tIns="25603" rIns="51206" bIns="25603">
            <a:spAutoFit/>
          </a:bodyPr>
          <a:lstStyle>
            <a:lvl1pPr marL="0" indent="0">
              <a:buNone/>
              <a:defRPr sz="1700" b="1" i="0">
                <a:solidFill>
                  <a:schemeClr val="bg1"/>
                </a:solidFill>
                <a:latin typeface="Arial Unicode MS" panose="020B0604020202020204" pitchFamily="34" charset="-128"/>
                <a:cs typeface="Arial Unicode MS" panose="020B0604020202020204" pitchFamily="34" charset="-128"/>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smtClean="0"/>
              <a:t>NAME</a:t>
            </a:r>
          </a:p>
        </p:txBody>
      </p:sp>
      <p:sp>
        <p:nvSpPr>
          <p:cNvPr id="19" name="Text Placeholder 14"/>
          <p:cNvSpPr>
            <a:spLocks noGrp="1"/>
          </p:cNvSpPr>
          <p:nvPr>
            <p:ph type="body" sz="quarter" idx="18" hasCustomPrompt="1"/>
          </p:nvPr>
        </p:nvSpPr>
        <p:spPr>
          <a:xfrm>
            <a:off x="1031875" y="4821767"/>
            <a:ext cx="3623469" cy="391583"/>
          </a:xfrm>
          <a:prstGeom prst="rect">
            <a:avLst/>
          </a:prstGeom>
        </p:spPr>
        <p:txBody>
          <a:bodyPr vert="horz" lIns="51206" tIns="25603" rIns="51206" bIns="25603"/>
          <a:lstStyle>
            <a:lvl1pPr marL="0" indent="0">
              <a:buNone/>
              <a:defRPr sz="1700" b="1" i="0">
                <a:solidFill>
                  <a:schemeClr val="bg1"/>
                </a:solidFill>
                <a:latin typeface="Arial Unicode MS" panose="020B0604020202020204" pitchFamily="34" charset="-128"/>
                <a:cs typeface="Arial Unicode MS" panose="020B0604020202020204" pitchFamily="34" charset="-128"/>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smtClean="0"/>
              <a:t>DATE</a:t>
            </a:r>
          </a:p>
        </p:txBody>
      </p:sp>
      <p:sp>
        <p:nvSpPr>
          <p:cNvPr id="21" name="Picture Placeholder 22"/>
          <p:cNvSpPr>
            <a:spLocks noGrp="1"/>
          </p:cNvSpPr>
          <p:nvPr>
            <p:ph type="pic" sz="quarter" idx="19" hasCustomPrompt="1"/>
          </p:nvPr>
        </p:nvSpPr>
        <p:spPr>
          <a:xfrm rot="10800000" flipV="1">
            <a:off x="1581150" y="3118800"/>
            <a:ext cx="6207125" cy="42672"/>
          </a:xfrm>
          <a:prstGeom prst="rect">
            <a:avLst/>
          </a:prstGeom>
          <a:blipFill rotWithShape="1">
            <a:blip r:embed="rId4"/>
            <a:stretch>
              <a:fillRect/>
            </a:stretch>
          </a:blipFill>
        </p:spPr>
        <p:txBody>
          <a:bodyPr vert="horz" lIns="0" tIns="0" rIns="0" bIns="0"/>
          <a:lstStyle>
            <a:lvl1pPr marL="0" indent="0">
              <a:spcBef>
                <a:spcPts val="0"/>
              </a:spcBef>
              <a:buNone/>
              <a:defRPr sz="1000" baseline="0">
                <a:solidFill>
                  <a:schemeClr val="bg1">
                    <a:alpha val="0"/>
                  </a:schemeClr>
                </a:solidFill>
                <a:latin typeface=""/>
              </a:defRPr>
            </a:lvl1pPr>
          </a:lstStyle>
          <a:p>
            <a:r>
              <a:rPr lang="en-US" dirty="0" smtClean="0"/>
              <a:t>Accent bar</a:t>
            </a:r>
            <a:endParaRPr lang="en-US" dirty="0"/>
          </a:p>
        </p:txBody>
      </p:sp>
      <p:sp>
        <p:nvSpPr>
          <p:cNvPr id="13" name="Picture Placeholder 2"/>
          <p:cNvSpPr>
            <a:spLocks noGrp="1"/>
          </p:cNvSpPr>
          <p:nvPr>
            <p:ph type="pic" sz="quarter" idx="15" hasCustomPrompt="1"/>
          </p:nvPr>
        </p:nvSpPr>
        <p:spPr>
          <a:xfrm>
            <a:off x="7331074" y="5105400"/>
            <a:ext cx="1325564" cy="1377696"/>
          </a:xfrm>
          <a:prstGeom prst="rect">
            <a:avLst/>
          </a:prstGeom>
        </p:spPr>
        <p:txBody>
          <a:bodyPr vert="horz" lIns="51206" tIns="25603" rIns="51206" bIns="25603" anchor="ctr" anchorCtr="1"/>
          <a:lstStyle>
            <a:lvl1pPr marL="0" indent="0">
              <a:buNone/>
              <a:defRPr sz="1500" b="0" i="0" baseline="0">
                <a:solidFill>
                  <a:schemeClr val="bg1"/>
                </a:solidFill>
                <a:latin typeface="Arial Unicode MS" panose="020B0604020202020204" pitchFamily="34" charset="-128"/>
                <a:cs typeface="Arial Unicode MS" panose="020B0604020202020204" pitchFamily="34" charset="-128"/>
              </a:defRPr>
            </a:lvl1pPr>
          </a:lstStyle>
          <a:p>
            <a:r>
              <a:rPr lang="en-US" dirty="0" smtClean="0"/>
              <a:t>Place logo here</a:t>
            </a:r>
            <a:endParaRPr lang="en-US" dirty="0"/>
          </a:p>
        </p:txBody>
      </p:sp>
    </p:spTree>
    <p:extLst>
      <p:ext uri="{BB962C8B-B14F-4D97-AF65-F5344CB8AC3E}">
        <p14:creationId xmlns:p14="http://schemas.microsoft.com/office/powerpoint/2010/main" val="228456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_WITH HEADER">
    <p:spTree>
      <p:nvGrpSpPr>
        <p:cNvPr id="1" name=""/>
        <p:cNvGrpSpPr/>
        <p:nvPr/>
      </p:nvGrpSpPr>
      <p:grpSpPr>
        <a:xfrm>
          <a:off x="0" y="0"/>
          <a:ext cx="0" cy="0"/>
          <a:chOff x="0" y="0"/>
          <a:chExt cx="0" cy="0"/>
        </a:xfrm>
      </p:grpSpPr>
      <p:sp>
        <p:nvSpPr>
          <p:cNvPr id="4" name="Slide Number Placeholder 5"/>
          <p:cNvSpPr txBox="1">
            <a:spLocks/>
          </p:cNvSpPr>
          <p:nvPr userDrawn="1"/>
        </p:nvSpPr>
        <p:spPr>
          <a:xfrm>
            <a:off x="8659090" y="6338455"/>
            <a:ext cx="484910" cy="364644"/>
          </a:xfrm>
          <a:prstGeom prst="rect">
            <a:avLst/>
          </a:prstGeom>
        </p:spPr>
        <p:txBody>
          <a:bodyPr vert="horz" lIns="46533" tIns="23267" rIns="46533" bIns="23267" rtlCol="0" anchor="ctr"/>
          <a:lstStyle>
            <a:defPPr>
              <a:defRPr lang="ja-JP"/>
            </a:defPPr>
            <a:lvl1pPr algn="r" rtl="0" fontAlgn="base">
              <a:spcBef>
                <a:spcPct val="0"/>
              </a:spcBef>
              <a:spcAft>
                <a:spcPct val="0"/>
              </a:spcAft>
              <a:defRPr kumimoji="1" sz="1200" kern="1200">
                <a:solidFill>
                  <a:schemeClr val="tx1">
                    <a:tint val="75000"/>
                  </a:schemeClr>
                </a:solidFill>
                <a:latin typeface="Osaka" charset="0"/>
                <a:ea typeface="New MingLiu" charset="0"/>
                <a:cs typeface="New MingLiu" charset="0"/>
              </a:defRPr>
            </a:lvl1pPr>
            <a:lvl2pPr marL="457153" algn="l" rtl="0" fontAlgn="base">
              <a:spcBef>
                <a:spcPct val="0"/>
              </a:spcBef>
              <a:spcAft>
                <a:spcPct val="0"/>
              </a:spcAft>
              <a:defRPr kumimoji="1" sz="2400" kern="1200">
                <a:solidFill>
                  <a:schemeClr val="tx1"/>
                </a:solidFill>
                <a:latin typeface="Osaka" charset="0"/>
                <a:ea typeface="New MingLiu" charset="0"/>
                <a:cs typeface="New MingLiu" charset="0"/>
              </a:defRPr>
            </a:lvl2pPr>
            <a:lvl3pPr marL="914309" algn="l" rtl="0" fontAlgn="base">
              <a:spcBef>
                <a:spcPct val="0"/>
              </a:spcBef>
              <a:spcAft>
                <a:spcPct val="0"/>
              </a:spcAft>
              <a:defRPr kumimoji="1" sz="2400" kern="1200">
                <a:solidFill>
                  <a:schemeClr val="tx1"/>
                </a:solidFill>
                <a:latin typeface="Osaka" charset="0"/>
                <a:ea typeface="New MingLiu" charset="0"/>
                <a:cs typeface="New MingLiu" charset="0"/>
              </a:defRPr>
            </a:lvl3pPr>
            <a:lvl4pPr marL="1371462" algn="l" rtl="0" fontAlgn="base">
              <a:spcBef>
                <a:spcPct val="0"/>
              </a:spcBef>
              <a:spcAft>
                <a:spcPct val="0"/>
              </a:spcAft>
              <a:defRPr kumimoji="1" sz="2400" kern="1200">
                <a:solidFill>
                  <a:schemeClr val="tx1"/>
                </a:solidFill>
                <a:latin typeface="Osaka" charset="0"/>
                <a:ea typeface="New MingLiu" charset="0"/>
                <a:cs typeface="New MingLiu" charset="0"/>
              </a:defRPr>
            </a:lvl4pPr>
            <a:lvl5pPr marL="1828618" algn="l" rtl="0" fontAlgn="base">
              <a:spcBef>
                <a:spcPct val="0"/>
              </a:spcBef>
              <a:spcAft>
                <a:spcPct val="0"/>
              </a:spcAft>
              <a:defRPr kumimoji="1" sz="2400" kern="1200">
                <a:solidFill>
                  <a:schemeClr val="tx1"/>
                </a:solidFill>
                <a:latin typeface="Osaka" charset="0"/>
                <a:ea typeface="New MingLiu" charset="0"/>
                <a:cs typeface="New MingLiu" charset="0"/>
              </a:defRPr>
            </a:lvl5pPr>
            <a:lvl6pPr marL="2285771" algn="l" defTabSz="457153" rtl="0" eaLnBrk="1" latinLnBrk="0" hangingPunct="1">
              <a:defRPr kumimoji="1" sz="2400" kern="1200">
                <a:solidFill>
                  <a:schemeClr val="tx1"/>
                </a:solidFill>
                <a:latin typeface="Osaka" charset="0"/>
                <a:ea typeface="New MingLiu" charset="0"/>
                <a:cs typeface="New MingLiu" charset="0"/>
              </a:defRPr>
            </a:lvl6pPr>
            <a:lvl7pPr marL="2742925" algn="l" defTabSz="457153" rtl="0" eaLnBrk="1" latinLnBrk="0" hangingPunct="1">
              <a:defRPr kumimoji="1" sz="2400" kern="1200">
                <a:solidFill>
                  <a:schemeClr val="tx1"/>
                </a:solidFill>
                <a:latin typeface="Osaka" charset="0"/>
                <a:ea typeface="New MingLiu" charset="0"/>
                <a:cs typeface="New MingLiu" charset="0"/>
              </a:defRPr>
            </a:lvl7pPr>
            <a:lvl8pPr marL="3200080" algn="l" defTabSz="457153" rtl="0" eaLnBrk="1" latinLnBrk="0" hangingPunct="1">
              <a:defRPr kumimoji="1" sz="2400" kern="1200">
                <a:solidFill>
                  <a:schemeClr val="tx1"/>
                </a:solidFill>
                <a:latin typeface="Osaka" charset="0"/>
                <a:ea typeface="New MingLiu" charset="0"/>
                <a:cs typeface="New MingLiu" charset="0"/>
              </a:defRPr>
            </a:lvl8pPr>
            <a:lvl9pPr marL="3657234" algn="l" defTabSz="457153" rtl="0" eaLnBrk="1" latinLnBrk="0" hangingPunct="1">
              <a:defRPr kumimoji="1" sz="2400" kern="1200">
                <a:solidFill>
                  <a:schemeClr val="tx1"/>
                </a:solidFill>
                <a:latin typeface="Osaka" charset="0"/>
                <a:ea typeface="New MingLiu" charset="0"/>
                <a:cs typeface="New MingLiu" charset="0"/>
              </a:defRPr>
            </a:lvl9pPr>
          </a:lstStyle>
          <a:p>
            <a:pPr algn="l"/>
            <a:fld id="{EE7F2C5A-0B04-E34A-98E0-1549F1689F62}" type="slidenum">
              <a:rPr lang="en-US" sz="1000" b="0" i="0" baseline="0" smtClean="0">
                <a:solidFill>
                  <a:srgbClr val="262626"/>
                </a:solidFill>
                <a:latin typeface="Arial Unicode MS" panose="020B0604020202020204" pitchFamily="34" charset="-128"/>
                <a:ea typeface="Arial Unicode MS" panose="020B0604020202020204" pitchFamily="34" charset="-128"/>
                <a:cs typeface="Arial Unicode MS" panose="020B0604020202020204" pitchFamily="34" charset="-128"/>
              </a:rPr>
              <a:pPr algn="l"/>
              <a:t>‹#›</a:t>
            </a:fld>
            <a:endParaRPr lang="en-US" sz="1000" b="0" i="0" baseline="0" dirty="0">
              <a:solidFill>
                <a:srgbClr val="262626"/>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 name="Picture Placeholder 5"/>
          <p:cNvSpPr>
            <a:spLocks noGrp="1"/>
          </p:cNvSpPr>
          <p:nvPr>
            <p:ph type="pic" sz="quarter" idx="10" hasCustomPrompt="1"/>
          </p:nvPr>
        </p:nvSpPr>
        <p:spPr>
          <a:xfrm>
            <a:off x="0" y="0"/>
            <a:ext cx="9144000" cy="1397000"/>
          </a:xfrm>
          <a:prstGeom prst="rect">
            <a:avLst/>
          </a:prstGeom>
          <a:pattFill prst="lgCheck">
            <a:fgClr>
              <a:schemeClr val="accent6">
                <a:lumMod val="60000"/>
                <a:lumOff val="40000"/>
              </a:schemeClr>
            </a:fgClr>
            <a:bgClr>
              <a:prstClr val="white"/>
            </a:bgClr>
          </a:pattFill>
        </p:spPr>
        <p:txBody>
          <a:bodyPr vert="horz" lIns="8090611" tIns="332842" rIns="51206" bIns="25603"/>
          <a:lstStyle>
            <a:lvl1pPr marL="0" indent="0" algn="l">
              <a:buNone/>
              <a:defRPr sz="1500" b="0" i="0">
                <a:solidFill>
                  <a:schemeClr val="accent5">
                    <a:lumMod val="75000"/>
                  </a:schemeClr>
                </a:solidFill>
                <a:latin typeface="Arial Unicode MS" panose="020B0604020202020204" pitchFamily="34" charset="-128"/>
                <a:cs typeface="Arial Unicode MS" panose="020B0604020202020204" pitchFamily="34" charset="-128"/>
              </a:defRPr>
            </a:lvl1pPr>
          </a:lstStyle>
          <a:p>
            <a:r>
              <a:rPr lang="en-US" dirty="0" smtClean="0"/>
              <a:t>Header Image</a:t>
            </a:r>
            <a:endParaRPr lang="en-US" dirty="0"/>
          </a:p>
        </p:txBody>
      </p:sp>
      <p:sp>
        <p:nvSpPr>
          <p:cNvPr id="3" name="Text Placeholder 2"/>
          <p:cNvSpPr>
            <a:spLocks noGrp="1"/>
          </p:cNvSpPr>
          <p:nvPr>
            <p:ph type="body" sz="quarter" idx="11" hasCustomPrompt="1"/>
          </p:nvPr>
        </p:nvSpPr>
        <p:spPr>
          <a:xfrm>
            <a:off x="321469" y="501523"/>
            <a:ext cx="2442976" cy="393954"/>
          </a:xfrm>
          <a:prstGeom prst="rect">
            <a:avLst/>
          </a:prstGeom>
        </p:spPr>
        <p:txBody>
          <a:bodyPr vert="horz" wrap="none" lIns="0" tIns="0" rIns="0" bIns="0" anchor="ctr" anchorCtr="0">
            <a:spAutoFit/>
          </a:bodyPr>
          <a:lstStyle>
            <a:lvl1pPr marL="0" indent="0">
              <a:lnSpc>
                <a:spcPct val="80000"/>
              </a:lnSpc>
              <a:spcBef>
                <a:spcPts val="726"/>
              </a:spcBef>
              <a:buNone/>
              <a:defRPr b="0" i="0" baseline="0">
                <a:solidFill>
                  <a:schemeClr val="bg1"/>
                </a:solidFill>
                <a:effectLst>
                  <a:outerShdw blurRad="38100" dist="38100" dir="2700000" algn="tl">
                    <a:srgbClr val="000000">
                      <a:alpha val="43137"/>
                    </a:srgbClr>
                  </a:outerShdw>
                </a:effectLst>
                <a:latin typeface="Alte DIN 1451 Mittelschrift" panose="020B0603020202020204" pitchFamily="34" charset="0"/>
                <a:cs typeface="Alte DIN 1451 Mittelschrift" panose="020B0603020202020204" pitchFamily="34" charset="0"/>
              </a:defRPr>
            </a:lvl1pPr>
            <a:lvl2pPr marL="457196" indent="0">
              <a:buNone/>
              <a:defRPr/>
            </a:lvl2pPr>
            <a:lvl3pPr marL="914393" indent="0">
              <a:buNone/>
              <a:defRPr/>
            </a:lvl3pPr>
            <a:lvl4pPr marL="1371589" indent="0">
              <a:buNone/>
              <a:defRPr/>
            </a:lvl4pPr>
            <a:lvl5pPr marL="1828785" indent="0">
              <a:buNone/>
              <a:defRPr/>
            </a:lvl5pPr>
          </a:lstStyle>
          <a:p>
            <a:pPr lvl="0"/>
            <a:r>
              <a:rPr lang="en-US" dirty="0" smtClean="0"/>
              <a:t>HEADER TEXT</a:t>
            </a:r>
            <a:endParaRPr lang="en-US" dirty="0"/>
          </a:p>
        </p:txBody>
      </p:sp>
      <p:sp>
        <p:nvSpPr>
          <p:cNvPr id="5" name="Text Placeholder 4"/>
          <p:cNvSpPr>
            <a:spLocks noGrp="1"/>
          </p:cNvSpPr>
          <p:nvPr>
            <p:ph type="body" sz="quarter" idx="12"/>
          </p:nvPr>
        </p:nvSpPr>
        <p:spPr>
          <a:xfrm>
            <a:off x="321469" y="1547284"/>
            <a:ext cx="8522350" cy="4718050"/>
          </a:xfrm>
          <a:prstGeom prst="rect">
            <a:avLst/>
          </a:prstGeom>
        </p:spPr>
        <p:txBody>
          <a:bodyPr vert="horz" lIns="51206" tIns="25603" rIns="51206" bIns="25603"/>
          <a:lstStyle>
            <a:lvl1pPr>
              <a:defRPr sz="2200" b="0" i="0">
                <a:solidFill>
                  <a:srgbClr val="313131"/>
                </a:solidFill>
                <a:latin typeface="Alte DIN 1451 Mittelschrift" panose="020B0603020202020204" pitchFamily="34" charset="0"/>
                <a:cs typeface="Alte DIN 1451 Mittelschrift" panose="020B0603020202020204" pitchFamily="34" charset="0"/>
              </a:defRPr>
            </a:lvl1pPr>
            <a:lvl2pPr marL="742944" indent="-285748">
              <a:buFont typeface="Arial"/>
              <a:buChar char="•"/>
              <a:defRPr sz="2000" b="0" i="0">
                <a:solidFill>
                  <a:schemeClr val="tx1">
                    <a:lumMod val="75000"/>
                    <a:lumOff val="25000"/>
                  </a:schemeClr>
                </a:solidFill>
                <a:latin typeface="Alte DIN 1451 Mittelschrift" panose="020B0603020202020204" pitchFamily="34" charset="0"/>
                <a:cs typeface="Alte DIN 1451 Mittelschrift" panose="020B0603020202020204" pitchFamily="34" charset="0"/>
              </a:defRPr>
            </a:lvl2pPr>
            <a:lvl3pPr>
              <a:defRPr sz="1800" b="0" i="0">
                <a:solidFill>
                  <a:schemeClr val="tx1">
                    <a:lumMod val="75000"/>
                    <a:lumOff val="25000"/>
                  </a:schemeClr>
                </a:solidFill>
                <a:latin typeface="Alte DIN 1451 Mittelschrift" panose="020B0603020202020204" pitchFamily="34" charset="0"/>
                <a:cs typeface="Alte DIN 1451 Mittelschrift" panose="020B0603020202020204" pitchFamily="34" charset="0"/>
              </a:defRPr>
            </a:lvl3pPr>
            <a:lvl4pPr marL="1600187" indent="-228598">
              <a:buFont typeface="Arial"/>
              <a:buChar char="•"/>
              <a:defRPr sz="2200" b="0" i="0">
                <a:solidFill>
                  <a:srgbClr val="313131"/>
                </a:solidFill>
                <a:latin typeface="Alte DIN 1451 Mittelschrift" panose="020B0603020202020204" pitchFamily="34" charset="0"/>
                <a:cs typeface="Alte DIN 1451 Mittelschrift" panose="020B0603020202020204" pitchFamily="34" charset="0"/>
              </a:defRPr>
            </a:lvl4pPr>
            <a:lvl5pPr marL="2057383" indent="-228598">
              <a:buFont typeface="Arial"/>
              <a:buChar char="•"/>
              <a:defRPr sz="2200" b="0" i="0">
                <a:solidFill>
                  <a:srgbClr val="313131"/>
                </a:solidFill>
                <a:latin typeface="Alte DIN 1451 Mittelschrift" panose="020B0603020202020204" pitchFamily="34" charset="0"/>
                <a:cs typeface="Alte DIN 1451 Mittelschrift" panose="020B0603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6952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155662"/>
      </p:ext>
    </p:extLst>
  </p:cSld>
  <p:clrMap bg1="lt1" tx1="dk1" bg2="lt2" tx2="dk2" accent1="accent1" accent2="accent2" accent3="accent3" accent4="accent4" accent5="accent5" accent6="accent6" hlink="hlink" folHlink="folHlink"/>
  <p:sldLayoutIdLst>
    <p:sldLayoutId id="2147483649" r:id="rId1"/>
    <p:sldLayoutId id="2147483666" r:id="rId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sldNum="0" hdr="0" dt="0"/>
  <p:txStyles>
    <p:titleStyle>
      <a:lvl1pPr algn="ctr" defTabSz="457196" rtl="0" eaLnBrk="1" latinLnBrk="0" hangingPunct="1">
        <a:spcBef>
          <a:spcPct val="0"/>
        </a:spcBef>
        <a:buNone/>
        <a:defRPr sz="4400" kern="1200">
          <a:solidFill>
            <a:schemeClr val="tx1"/>
          </a:solidFill>
          <a:latin typeface="+mj-lt"/>
          <a:ea typeface="+mj-ea"/>
          <a:cs typeface="+mj-cs"/>
        </a:defRPr>
      </a:lvl1pPr>
    </p:titleStyle>
    <p:bodyStyle>
      <a:lvl1pPr marL="342898" indent="-342898" algn="l" defTabSz="457196" rtl="0" eaLnBrk="1" latinLnBrk="0" hangingPunct="1">
        <a:spcBef>
          <a:spcPct val="20000"/>
        </a:spcBef>
        <a:buFont typeface="Arial"/>
        <a:buChar char="•"/>
        <a:defRPr sz="3200" kern="1200">
          <a:solidFill>
            <a:schemeClr val="tx1"/>
          </a:solidFill>
          <a:latin typeface="+mn-lt"/>
          <a:ea typeface="+mn-ea"/>
          <a:cs typeface="+mn-cs"/>
        </a:defRPr>
      </a:lvl1pPr>
      <a:lvl2pPr marL="742944" indent="-285748" algn="l" defTabSz="457196" rtl="0" eaLnBrk="1" latinLnBrk="0" hangingPunct="1">
        <a:spcBef>
          <a:spcPct val="20000"/>
        </a:spcBef>
        <a:buFont typeface="Arial"/>
        <a:buChar char="–"/>
        <a:defRPr sz="2800" kern="1200">
          <a:solidFill>
            <a:schemeClr val="tx1"/>
          </a:solidFill>
          <a:latin typeface="+mn-lt"/>
          <a:ea typeface="+mn-ea"/>
          <a:cs typeface="+mn-cs"/>
        </a:defRPr>
      </a:lvl2pPr>
      <a:lvl3pPr marL="1142991" indent="-228598" algn="l" defTabSz="457196" rtl="0" eaLnBrk="1" latinLnBrk="0" hangingPunct="1">
        <a:spcBef>
          <a:spcPct val="20000"/>
        </a:spcBef>
        <a:buFont typeface="Arial"/>
        <a:buChar char="•"/>
        <a:defRPr sz="2400" kern="1200">
          <a:solidFill>
            <a:schemeClr val="tx1"/>
          </a:solidFill>
          <a:latin typeface="+mn-lt"/>
          <a:ea typeface="+mn-ea"/>
          <a:cs typeface="+mn-cs"/>
        </a:defRPr>
      </a:lvl3pPr>
      <a:lvl4pPr marL="1600187" indent="-228598" algn="l" defTabSz="457196" rtl="0" eaLnBrk="1" latinLnBrk="0" hangingPunct="1">
        <a:spcBef>
          <a:spcPct val="20000"/>
        </a:spcBef>
        <a:buFont typeface="Arial"/>
        <a:buChar char="–"/>
        <a:defRPr sz="2000" kern="1200">
          <a:solidFill>
            <a:schemeClr val="tx1"/>
          </a:solidFill>
          <a:latin typeface="+mn-lt"/>
          <a:ea typeface="+mn-ea"/>
          <a:cs typeface="+mn-cs"/>
        </a:defRPr>
      </a:lvl4pPr>
      <a:lvl5pPr marL="2057383" indent="-228598" algn="l" defTabSz="457196" rtl="0" eaLnBrk="1" latinLnBrk="0" hangingPunct="1">
        <a:spcBef>
          <a:spcPct val="20000"/>
        </a:spcBef>
        <a:buFont typeface="Arial"/>
        <a:buChar char="»"/>
        <a:defRPr sz="2000" kern="1200">
          <a:solidFill>
            <a:schemeClr val="tx1"/>
          </a:solidFill>
          <a:latin typeface="+mn-lt"/>
          <a:ea typeface="+mn-ea"/>
          <a:cs typeface="+mn-cs"/>
        </a:defRPr>
      </a:lvl5pPr>
      <a:lvl6pPr marL="2514580" indent="-228598" algn="l" defTabSz="457196" rtl="0" eaLnBrk="1" latinLnBrk="0" hangingPunct="1">
        <a:spcBef>
          <a:spcPct val="20000"/>
        </a:spcBef>
        <a:buFont typeface="Arial"/>
        <a:buChar char="•"/>
        <a:defRPr sz="2000" kern="1200">
          <a:solidFill>
            <a:schemeClr val="tx1"/>
          </a:solidFill>
          <a:latin typeface="+mn-lt"/>
          <a:ea typeface="+mn-ea"/>
          <a:cs typeface="+mn-cs"/>
        </a:defRPr>
      </a:lvl6pPr>
      <a:lvl7pPr marL="2971776" indent="-228598" algn="l" defTabSz="457196" rtl="0" eaLnBrk="1" latinLnBrk="0" hangingPunct="1">
        <a:spcBef>
          <a:spcPct val="20000"/>
        </a:spcBef>
        <a:buFont typeface="Arial"/>
        <a:buChar char="•"/>
        <a:defRPr sz="2000" kern="1200">
          <a:solidFill>
            <a:schemeClr val="tx1"/>
          </a:solidFill>
          <a:latin typeface="+mn-lt"/>
          <a:ea typeface="+mn-ea"/>
          <a:cs typeface="+mn-cs"/>
        </a:defRPr>
      </a:lvl7pPr>
      <a:lvl8pPr marL="3428972" indent="-228598" algn="l" defTabSz="457196" rtl="0" eaLnBrk="1" latinLnBrk="0" hangingPunct="1">
        <a:spcBef>
          <a:spcPct val="20000"/>
        </a:spcBef>
        <a:buFont typeface="Arial"/>
        <a:buChar char="•"/>
        <a:defRPr sz="2000" kern="1200">
          <a:solidFill>
            <a:schemeClr val="tx1"/>
          </a:solidFill>
          <a:latin typeface="+mn-lt"/>
          <a:ea typeface="+mn-ea"/>
          <a:cs typeface="+mn-cs"/>
        </a:defRPr>
      </a:lvl8pPr>
      <a:lvl9pPr marL="3886169" indent="-228598" algn="l" defTabSz="45719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3" algn="l" defTabSz="457196" rtl="0" eaLnBrk="1" latinLnBrk="0" hangingPunct="1">
        <a:defRPr sz="1800" kern="1200">
          <a:solidFill>
            <a:schemeClr val="tx1"/>
          </a:solidFill>
          <a:latin typeface="+mn-lt"/>
          <a:ea typeface="+mn-ea"/>
          <a:cs typeface="+mn-cs"/>
        </a:defRPr>
      </a:lvl3pPr>
      <a:lvl4pPr marL="1371589" algn="l" defTabSz="457196" rtl="0" eaLnBrk="1" latinLnBrk="0" hangingPunct="1">
        <a:defRPr sz="1800" kern="1200">
          <a:solidFill>
            <a:schemeClr val="tx1"/>
          </a:solidFill>
          <a:latin typeface="+mn-lt"/>
          <a:ea typeface="+mn-ea"/>
          <a:cs typeface="+mn-cs"/>
        </a:defRPr>
      </a:lvl4pPr>
      <a:lvl5pPr marL="1828785" algn="l" defTabSz="457196" rtl="0" eaLnBrk="1" latinLnBrk="0" hangingPunct="1">
        <a:defRPr sz="1800" kern="1200">
          <a:solidFill>
            <a:schemeClr val="tx1"/>
          </a:solidFill>
          <a:latin typeface="+mn-lt"/>
          <a:ea typeface="+mn-ea"/>
          <a:cs typeface="+mn-cs"/>
        </a:defRPr>
      </a:lvl5pPr>
      <a:lvl6pPr marL="2285982" algn="l" defTabSz="457196" rtl="0" eaLnBrk="1" latinLnBrk="0" hangingPunct="1">
        <a:defRPr sz="1800" kern="1200">
          <a:solidFill>
            <a:schemeClr val="tx1"/>
          </a:solidFill>
          <a:latin typeface="+mn-lt"/>
          <a:ea typeface="+mn-ea"/>
          <a:cs typeface="+mn-cs"/>
        </a:defRPr>
      </a:lvl6pPr>
      <a:lvl7pPr marL="2743178" algn="l" defTabSz="457196" rtl="0" eaLnBrk="1" latinLnBrk="0" hangingPunct="1">
        <a:defRPr sz="1800" kern="1200">
          <a:solidFill>
            <a:schemeClr val="tx1"/>
          </a:solidFill>
          <a:latin typeface="+mn-lt"/>
          <a:ea typeface="+mn-ea"/>
          <a:cs typeface="+mn-cs"/>
        </a:defRPr>
      </a:lvl7pPr>
      <a:lvl8pPr marL="3200374" algn="l" defTabSz="457196" rtl="0" eaLnBrk="1" latinLnBrk="0" hangingPunct="1">
        <a:defRPr sz="1800" kern="1200">
          <a:solidFill>
            <a:schemeClr val="tx1"/>
          </a:solidFill>
          <a:latin typeface="+mn-lt"/>
          <a:ea typeface="+mn-ea"/>
          <a:cs typeface="+mn-cs"/>
        </a:defRPr>
      </a:lvl8pPr>
      <a:lvl9pPr marL="3657571"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6158" r="6158"/>
          <a:stretch>
            <a:fillRect/>
          </a:stretch>
        </p:blipFill>
        <p:spPr/>
      </p:pic>
      <p:sp>
        <p:nvSpPr>
          <p:cNvPr id="4" name="Text Placeholder 3"/>
          <p:cNvSpPr>
            <a:spLocks noGrp="1"/>
          </p:cNvSpPr>
          <p:nvPr>
            <p:ph type="body" sz="quarter" idx="10"/>
          </p:nvPr>
        </p:nvSpPr>
        <p:spPr>
          <a:xfrm>
            <a:off x="487151" y="111991"/>
            <a:ext cx="8169699" cy="1857042"/>
          </a:xfrm>
        </p:spPr>
        <p:txBody>
          <a:bodyPr>
            <a:noAutofit/>
          </a:bodyPr>
          <a:lstStyle/>
          <a:p>
            <a:r>
              <a:rPr lang="en-US" sz="3000" b="1" dirty="0" smtClean="0">
                <a:latin typeface="Alte DIN 1451 Mittelschrift" panose="020B0603020202020204" pitchFamily="34" charset="0"/>
              </a:rPr>
              <a:t>Uncertainty Analysis for the Radiometric Calibration Test Site (RadCaTS) at Railroad Valley, Nevada</a:t>
            </a:r>
            <a:endParaRPr lang="en-US" sz="3000" b="1" dirty="0">
              <a:latin typeface="Alte DIN 1451 Mittelschrift" panose="020B0603020202020204" pitchFamily="34" charset="0"/>
            </a:endParaRPr>
          </a:p>
        </p:txBody>
      </p:sp>
      <p:sp>
        <p:nvSpPr>
          <p:cNvPr id="6" name="Text Placeholder 5"/>
          <p:cNvSpPr>
            <a:spLocks noGrp="1"/>
          </p:cNvSpPr>
          <p:nvPr>
            <p:ph type="body" sz="quarter" idx="17"/>
          </p:nvPr>
        </p:nvSpPr>
        <p:spPr>
          <a:xfrm>
            <a:off x="945549" y="4671588"/>
            <a:ext cx="7478326" cy="1159702"/>
          </a:xfrm>
        </p:spPr>
        <p:txBody>
          <a:bodyPr/>
          <a:lstStyle/>
          <a:p>
            <a:r>
              <a:rPr lang="en-US" sz="1800" b="0" dirty="0">
                <a:latin typeface="Alte DIN 1451 Mittelschrift" panose="020B0603020202020204" pitchFamily="34" charset="0"/>
              </a:rPr>
              <a:t>Jeffrey </a:t>
            </a:r>
            <a:r>
              <a:rPr lang="en-US" sz="1800" b="0" dirty="0" smtClean="0">
                <a:latin typeface="Alte DIN 1451 Mittelschrift" panose="020B0603020202020204" pitchFamily="34" charset="0"/>
              </a:rPr>
              <a:t>Czapla-Myers</a:t>
            </a:r>
            <a:r>
              <a:rPr lang="en-US" sz="1800" b="0" baseline="30000" dirty="0" smtClean="0">
                <a:latin typeface="Alte DIN 1451 Mittelschrift" panose="020B0603020202020204" pitchFamily="34" charset="0"/>
              </a:rPr>
              <a:t>1</a:t>
            </a:r>
            <a:r>
              <a:rPr lang="en-US" sz="1800" b="0" dirty="0" smtClean="0">
                <a:latin typeface="Alte DIN 1451 Mittelschrift" panose="020B0603020202020204" pitchFamily="34" charset="0"/>
              </a:rPr>
              <a:t>, </a:t>
            </a:r>
            <a:r>
              <a:rPr lang="en-US" sz="1800" b="0" dirty="0">
                <a:latin typeface="Alte DIN 1451 Mittelschrift" panose="020B0603020202020204" pitchFamily="34" charset="0"/>
              </a:rPr>
              <a:t>Kurtis </a:t>
            </a:r>
            <a:r>
              <a:rPr lang="en-US" sz="1800" b="0" dirty="0" smtClean="0">
                <a:latin typeface="Alte DIN 1451 Mittelschrift" panose="020B0603020202020204" pitchFamily="34" charset="0"/>
              </a:rPr>
              <a:t>Thome</a:t>
            </a:r>
            <a:r>
              <a:rPr lang="en-US" sz="1800" b="0" baseline="30000" dirty="0" smtClean="0">
                <a:latin typeface="Alte DIN 1451 Mittelschrift" panose="020B0603020202020204" pitchFamily="34" charset="0"/>
              </a:rPr>
              <a:t>2</a:t>
            </a:r>
            <a:r>
              <a:rPr lang="en-US" sz="1800" b="0" dirty="0" smtClean="0">
                <a:latin typeface="Alte DIN 1451 Mittelschrift" panose="020B0603020202020204" pitchFamily="34" charset="0"/>
              </a:rPr>
              <a:t>, </a:t>
            </a:r>
            <a:r>
              <a:rPr lang="en-US" sz="1800" b="0" dirty="0">
                <a:latin typeface="Alte DIN 1451 Mittelschrift" panose="020B0603020202020204" pitchFamily="34" charset="0"/>
              </a:rPr>
              <a:t>Tracy </a:t>
            </a:r>
            <a:r>
              <a:rPr lang="en-US" sz="1800" b="0" dirty="0" smtClean="0">
                <a:latin typeface="Alte DIN 1451 Mittelschrift" panose="020B0603020202020204" pitchFamily="34" charset="0"/>
              </a:rPr>
              <a:t>Scanlon</a:t>
            </a:r>
            <a:r>
              <a:rPr lang="en-US" sz="1800" b="0" baseline="30000" dirty="0" smtClean="0">
                <a:latin typeface="Alte DIN 1451 Mittelschrift" panose="020B0603020202020204" pitchFamily="34" charset="0"/>
              </a:rPr>
              <a:t>3</a:t>
            </a:r>
            <a:r>
              <a:rPr lang="en-US" sz="1800" b="0" dirty="0" smtClean="0">
                <a:latin typeface="Alte DIN 1451 Mittelschrift" panose="020B0603020202020204" pitchFamily="34" charset="0"/>
              </a:rPr>
              <a:t>, </a:t>
            </a:r>
            <a:r>
              <a:rPr lang="en-US" sz="1800" b="0" dirty="0">
                <a:latin typeface="Alte DIN 1451 Mittelschrift" panose="020B0603020202020204" pitchFamily="34" charset="0"/>
              </a:rPr>
              <a:t>Emma </a:t>
            </a:r>
            <a:r>
              <a:rPr lang="en-US" sz="1800" b="0" dirty="0" smtClean="0">
                <a:latin typeface="Alte DIN 1451 Mittelschrift" panose="020B0603020202020204" pitchFamily="34" charset="0"/>
              </a:rPr>
              <a:t>Woolliams</a:t>
            </a:r>
            <a:r>
              <a:rPr lang="en-US" sz="1800" b="0" baseline="30000" dirty="0" smtClean="0">
                <a:latin typeface="Alte DIN 1451 Mittelschrift" panose="020B0603020202020204" pitchFamily="34" charset="0"/>
              </a:rPr>
              <a:t>3</a:t>
            </a:r>
            <a:r>
              <a:rPr lang="en-US" sz="1800" b="0" dirty="0" smtClean="0">
                <a:latin typeface="Alte DIN 1451 Mittelschrift" panose="020B0603020202020204" pitchFamily="34" charset="0"/>
              </a:rPr>
              <a:t>, </a:t>
            </a:r>
            <a:r>
              <a:rPr lang="en-US" sz="1800" b="0" dirty="0">
                <a:latin typeface="Alte DIN 1451 Mittelschrift" panose="020B0603020202020204" pitchFamily="34" charset="0"/>
              </a:rPr>
              <a:t>Andrew </a:t>
            </a:r>
            <a:r>
              <a:rPr lang="en-US" sz="1800" b="0" dirty="0" smtClean="0">
                <a:latin typeface="Alte DIN 1451 Mittelschrift" panose="020B0603020202020204" pitchFamily="34" charset="0"/>
              </a:rPr>
              <a:t>Banks</a:t>
            </a:r>
            <a:r>
              <a:rPr lang="en-US" sz="1800" b="0" baseline="30000" dirty="0">
                <a:latin typeface="Alte DIN 1451 Mittelschrift" panose="020B0603020202020204" pitchFamily="34" charset="0"/>
              </a:rPr>
              <a:t>3</a:t>
            </a:r>
            <a:r>
              <a:rPr lang="en-US" sz="1800" b="0" dirty="0" smtClean="0">
                <a:latin typeface="Alte DIN 1451 Mittelschrift" panose="020B0603020202020204" pitchFamily="34" charset="0"/>
              </a:rPr>
              <a:t>, </a:t>
            </a:r>
            <a:r>
              <a:rPr lang="en-US" sz="1800" b="0" dirty="0">
                <a:latin typeface="Alte DIN 1451 Mittelschrift" panose="020B0603020202020204" pitchFamily="34" charset="0"/>
              </a:rPr>
              <a:t>Arta </a:t>
            </a:r>
            <a:r>
              <a:rPr lang="en-US" sz="1800" b="0" dirty="0" smtClean="0">
                <a:latin typeface="Alte DIN 1451 Mittelschrift" panose="020B0603020202020204" pitchFamily="34" charset="0"/>
              </a:rPr>
              <a:t>Dilo</a:t>
            </a:r>
            <a:r>
              <a:rPr lang="en-US" sz="1800" b="0" baseline="30000" dirty="0">
                <a:latin typeface="Alte DIN 1451 Mittelschrift" panose="020B0603020202020204" pitchFamily="34" charset="0"/>
              </a:rPr>
              <a:t>3</a:t>
            </a:r>
            <a:r>
              <a:rPr lang="en-US" sz="1800" b="0" dirty="0" smtClean="0">
                <a:latin typeface="Alte DIN 1451 Mittelschrift" panose="020B0603020202020204" pitchFamily="34" charset="0"/>
              </a:rPr>
              <a:t>, </a:t>
            </a:r>
            <a:r>
              <a:rPr lang="en-US" sz="1800" b="0" dirty="0">
                <a:latin typeface="Alte DIN 1451 Mittelschrift" panose="020B0603020202020204" pitchFamily="34" charset="0"/>
              </a:rPr>
              <a:t>Brian </a:t>
            </a:r>
            <a:r>
              <a:rPr lang="en-US" sz="1800" b="0" dirty="0" smtClean="0">
                <a:latin typeface="Alte DIN 1451 Mittelschrift" panose="020B0603020202020204" pitchFamily="34" charset="0"/>
              </a:rPr>
              <a:t>Wenny</a:t>
            </a:r>
            <a:r>
              <a:rPr lang="en-US" sz="1800" b="0" baseline="30000" dirty="0" smtClean="0">
                <a:latin typeface="Alte DIN 1451 Mittelschrift" panose="020B0603020202020204" pitchFamily="34" charset="0"/>
              </a:rPr>
              <a:t>4</a:t>
            </a:r>
            <a:endParaRPr lang="en-US" sz="1800" b="0" dirty="0" smtClean="0">
              <a:latin typeface="Alte DIN 1451 Mittelschrift" panose="020B0603020202020204" pitchFamily="34" charset="0"/>
            </a:endParaRPr>
          </a:p>
          <a:p>
            <a:endParaRPr lang="en-US" sz="1800" b="0" baseline="30000" dirty="0" smtClean="0">
              <a:latin typeface="Alte DIN 1451 Mittelschrift" panose="020B0603020202020204" pitchFamily="34" charset="0"/>
            </a:endParaRPr>
          </a:p>
          <a:p>
            <a:r>
              <a:rPr lang="en-US" sz="1800" b="0" baseline="30000" dirty="0" smtClean="0">
                <a:latin typeface="Alte DIN 1451 Mittelschrift" panose="020B0603020202020204" pitchFamily="34" charset="0"/>
              </a:rPr>
              <a:t>1.</a:t>
            </a:r>
            <a:r>
              <a:rPr lang="en-US" sz="1800" b="0" dirty="0" smtClean="0">
                <a:latin typeface="Alte DIN 1451 Mittelschrift" panose="020B0603020202020204" pitchFamily="34" charset="0"/>
              </a:rPr>
              <a:t>U. of Arizona, </a:t>
            </a:r>
            <a:r>
              <a:rPr lang="en-US" sz="1800" b="0" baseline="30000" dirty="0" smtClean="0">
                <a:latin typeface="Alte DIN 1451 Mittelschrift" panose="020B0603020202020204" pitchFamily="34" charset="0"/>
              </a:rPr>
              <a:t>2.</a:t>
            </a:r>
            <a:r>
              <a:rPr lang="en-US" sz="1800" b="0" dirty="0" smtClean="0">
                <a:latin typeface="Alte DIN 1451 Mittelschrift" panose="020B0603020202020204" pitchFamily="34" charset="0"/>
              </a:rPr>
              <a:t>NASA GSFC, </a:t>
            </a:r>
            <a:r>
              <a:rPr lang="en-US" sz="1800" b="0" baseline="30000" dirty="0" smtClean="0">
                <a:latin typeface="Alte DIN 1451 Mittelschrift" panose="020B0603020202020204" pitchFamily="34" charset="0"/>
              </a:rPr>
              <a:t>3.</a:t>
            </a:r>
            <a:r>
              <a:rPr lang="en-US" sz="1800" b="0" dirty="0" smtClean="0">
                <a:latin typeface="Alte DIN 1451 Mittelschrift" panose="020B0603020202020204" pitchFamily="34" charset="0"/>
              </a:rPr>
              <a:t>NPL (UK), </a:t>
            </a:r>
            <a:r>
              <a:rPr lang="en-US" sz="1800" b="0" baseline="30000" dirty="0" smtClean="0">
                <a:latin typeface="Alte DIN 1451 Mittelschrift" panose="020B0603020202020204" pitchFamily="34" charset="0"/>
              </a:rPr>
              <a:t>4.</a:t>
            </a:r>
            <a:r>
              <a:rPr lang="en-US" sz="1800" b="0" dirty="0" smtClean="0">
                <a:latin typeface="Alte DIN 1451 Mittelschrift" panose="020B0603020202020204" pitchFamily="34" charset="0"/>
              </a:rPr>
              <a:t>SSAI</a:t>
            </a:r>
          </a:p>
        </p:txBody>
      </p:sp>
      <p:sp>
        <p:nvSpPr>
          <p:cNvPr id="7" name="Text Placeholder 6"/>
          <p:cNvSpPr>
            <a:spLocks noGrp="1"/>
          </p:cNvSpPr>
          <p:nvPr>
            <p:ph type="body" sz="quarter" idx="18"/>
          </p:nvPr>
        </p:nvSpPr>
        <p:spPr>
          <a:xfrm>
            <a:off x="945549" y="6151991"/>
            <a:ext cx="5268536" cy="572658"/>
          </a:xfrm>
        </p:spPr>
        <p:txBody>
          <a:bodyPr/>
          <a:lstStyle/>
          <a:p>
            <a:r>
              <a:rPr lang="en-US" sz="1400" b="0" dirty="0" smtClean="0">
                <a:solidFill>
                  <a:schemeClr val="tx1"/>
                </a:solidFill>
                <a:latin typeface="Alte DIN 1451 Mittelschrift" panose="020B0603020202020204" pitchFamily="34" charset="0"/>
              </a:rPr>
              <a:t>JACIE 2016</a:t>
            </a:r>
          </a:p>
          <a:p>
            <a:r>
              <a:rPr lang="en-US" sz="1400" b="0" dirty="0" smtClean="0">
                <a:solidFill>
                  <a:schemeClr val="tx1"/>
                </a:solidFill>
                <a:latin typeface="Alte DIN 1451 Mittelschrift" panose="020B0603020202020204" pitchFamily="34" charset="0"/>
              </a:rPr>
              <a:t>12–14 Apr 2016, Fort Worth, TX, USA</a:t>
            </a:r>
            <a:endParaRPr lang="en-US" sz="1400" b="0" dirty="0">
              <a:solidFill>
                <a:schemeClr val="tx1"/>
              </a:solidFill>
              <a:latin typeface="Alte DIN 1451 Mittelschrift" panose="020B0603020202020204" pitchFamily="34" charset="0"/>
            </a:endParaRPr>
          </a:p>
        </p:txBody>
      </p:sp>
      <p:pic>
        <p:nvPicPr>
          <p:cNvPr id="2" name="Picture 1"/>
          <p:cNvPicPr>
            <a:picLocks noChangeAspect="1"/>
          </p:cNvPicPr>
          <p:nvPr/>
        </p:nvPicPr>
        <p:blipFill>
          <a:blip r:embed="rId3"/>
          <a:stretch>
            <a:fillRect/>
          </a:stretch>
        </p:blipFill>
        <p:spPr>
          <a:xfrm>
            <a:off x="5389987" y="5958184"/>
            <a:ext cx="909554" cy="900781"/>
          </a:xfrm>
          <a:prstGeom prst="rect">
            <a:avLst/>
          </a:prstGeom>
        </p:spPr>
      </p:pic>
      <p:pic>
        <p:nvPicPr>
          <p:cNvPr id="3" name="Picture 2"/>
          <p:cNvPicPr>
            <a:picLocks noChangeAspect="1"/>
          </p:cNvPicPr>
          <p:nvPr/>
        </p:nvPicPr>
        <p:blipFill>
          <a:blip r:embed="rId4"/>
          <a:stretch>
            <a:fillRect/>
          </a:stretch>
        </p:blipFill>
        <p:spPr>
          <a:xfrm>
            <a:off x="6403155" y="5958184"/>
            <a:ext cx="1083869" cy="89981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6989" y="6120904"/>
            <a:ext cx="1499283" cy="634832"/>
          </a:xfrm>
          <a:prstGeom prst="rect">
            <a:avLst/>
          </a:prstGeom>
        </p:spPr>
      </p:pic>
    </p:spTree>
    <p:extLst>
      <p:ext uri="{BB962C8B-B14F-4D97-AF65-F5344CB8AC3E}">
        <p14:creationId xmlns:p14="http://schemas.microsoft.com/office/powerpoint/2010/main" val="102201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56" b="1856"/>
          <a:stretch>
            <a:fillRect/>
          </a:stretch>
        </p:blipFill>
        <p:spPr/>
      </p:pic>
      <p:sp>
        <p:nvSpPr>
          <p:cNvPr id="3" name="Text Placeholder 2"/>
          <p:cNvSpPr>
            <a:spLocks noGrp="1"/>
          </p:cNvSpPr>
          <p:nvPr>
            <p:ph type="body" sz="quarter" idx="11"/>
          </p:nvPr>
        </p:nvSpPr>
        <p:spPr>
          <a:xfrm>
            <a:off x="321469" y="501523"/>
            <a:ext cx="6944209" cy="393954"/>
          </a:xfrm>
        </p:spPr>
        <p:txBody>
          <a:bodyPr/>
          <a:lstStyle/>
          <a:p>
            <a:r>
              <a:rPr lang="en-US" dirty="0" smtClean="0"/>
              <a:t>Current Uncertainty Analysis of RadCaTS</a:t>
            </a:r>
            <a:endParaRPr lang="en-US" dirty="0"/>
          </a:p>
        </p:txBody>
      </p:sp>
      <p:sp>
        <p:nvSpPr>
          <p:cNvPr id="29" name="TextBox 28"/>
          <p:cNvSpPr txBox="1"/>
          <p:nvPr/>
        </p:nvSpPr>
        <p:spPr>
          <a:xfrm>
            <a:off x="3598862" y="1440359"/>
            <a:ext cx="1941557" cy="369332"/>
          </a:xfrm>
          <a:prstGeom prst="rect">
            <a:avLst/>
          </a:prstGeom>
          <a:noFill/>
          <a:ln w="19050">
            <a:solidFill>
              <a:schemeClr val="accent1"/>
            </a:solidFill>
          </a:ln>
        </p:spPr>
        <p:txBody>
          <a:bodyPr wrap="none" rtlCol="0">
            <a:spAutoFit/>
          </a:bodyPr>
          <a:lstStyle/>
          <a:p>
            <a:r>
              <a:rPr lang="en-GB" dirty="0" smtClean="0">
                <a:solidFill>
                  <a:schemeClr val="accent3"/>
                </a:solidFill>
                <a:latin typeface="Arial Unicode MS" panose="020B0604020202020204" pitchFamily="34" charset="-128"/>
              </a:rPr>
              <a:t>Laboratory Panel</a:t>
            </a:r>
            <a:endParaRPr lang="en-GB" dirty="0">
              <a:solidFill>
                <a:schemeClr val="accent3"/>
              </a:solidFill>
              <a:latin typeface="Arial Unicode MS" panose="020B0604020202020204" pitchFamily="34" charset="-128"/>
            </a:endParaRPr>
          </a:p>
        </p:txBody>
      </p:sp>
      <p:sp>
        <p:nvSpPr>
          <p:cNvPr id="30" name="TextBox 29"/>
          <p:cNvSpPr txBox="1"/>
          <p:nvPr/>
        </p:nvSpPr>
        <p:spPr>
          <a:xfrm>
            <a:off x="1438622" y="2664495"/>
            <a:ext cx="1851789" cy="369332"/>
          </a:xfrm>
          <a:prstGeom prst="rect">
            <a:avLst/>
          </a:prstGeom>
          <a:noFill/>
          <a:ln w="19050">
            <a:solidFill>
              <a:schemeClr val="accent1"/>
            </a:solidFill>
          </a:ln>
        </p:spPr>
        <p:txBody>
          <a:bodyPr wrap="none" rtlCol="0">
            <a:spAutoFit/>
          </a:bodyPr>
          <a:lstStyle/>
          <a:p>
            <a:r>
              <a:rPr lang="en-GB" dirty="0" smtClean="0">
                <a:solidFill>
                  <a:schemeClr val="accent3"/>
                </a:solidFill>
                <a:latin typeface="Arial Unicode MS" panose="020B0604020202020204" pitchFamily="34" charset="-128"/>
              </a:rPr>
              <a:t>GVR Calibration</a:t>
            </a:r>
            <a:endParaRPr lang="en-GB" dirty="0">
              <a:solidFill>
                <a:schemeClr val="accent3"/>
              </a:solidFill>
              <a:latin typeface="Arial Unicode MS" panose="020B0604020202020204" pitchFamily="34" charset="-128"/>
            </a:endParaRPr>
          </a:p>
        </p:txBody>
      </p:sp>
      <p:sp>
        <p:nvSpPr>
          <p:cNvPr id="31" name="TextBox 30"/>
          <p:cNvSpPr txBox="1"/>
          <p:nvPr/>
        </p:nvSpPr>
        <p:spPr>
          <a:xfrm>
            <a:off x="1643806" y="3271049"/>
            <a:ext cx="1441420" cy="369332"/>
          </a:xfrm>
          <a:prstGeom prst="rect">
            <a:avLst/>
          </a:prstGeom>
          <a:noFill/>
          <a:ln w="19050">
            <a:solidFill>
              <a:schemeClr val="accent1"/>
            </a:solidFill>
          </a:ln>
        </p:spPr>
        <p:txBody>
          <a:bodyPr wrap="none" rtlCol="0">
            <a:spAutoFit/>
          </a:bodyPr>
          <a:lstStyle/>
          <a:p>
            <a:r>
              <a:rPr lang="en-GB" dirty="0" smtClean="0">
                <a:solidFill>
                  <a:schemeClr val="accent3"/>
                </a:solidFill>
                <a:latin typeface="Arial Unicode MS" panose="020B0604020202020204" pitchFamily="34" charset="-128"/>
              </a:rPr>
              <a:t>GVR In-field</a:t>
            </a:r>
            <a:endParaRPr lang="en-GB" dirty="0">
              <a:solidFill>
                <a:schemeClr val="accent3"/>
              </a:solidFill>
              <a:latin typeface="Arial Unicode MS" panose="020B0604020202020204" pitchFamily="34" charset="-128"/>
            </a:endParaRPr>
          </a:p>
        </p:txBody>
      </p:sp>
      <p:sp>
        <p:nvSpPr>
          <p:cNvPr id="32" name="TextBox 31"/>
          <p:cNvSpPr txBox="1"/>
          <p:nvPr/>
        </p:nvSpPr>
        <p:spPr>
          <a:xfrm>
            <a:off x="1701514" y="3875539"/>
            <a:ext cx="1326004" cy="369332"/>
          </a:xfrm>
          <a:prstGeom prst="rect">
            <a:avLst/>
          </a:prstGeom>
          <a:noFill/>
          <a:ln w="19050">
            <a:solidFill>
              <a:schemeClr val="accent1"/>
            </a:solidFill>
          </a:ln>
        </p:spPr>
        <p:txBody>
          <a:bodyPr wrap="none" rtlCol="0">
            <a:spAutoFit/>
          </a:bodyPr>
          <a:lstStyle/>
          <a:p>
            <a:r>
              <a:rPr lang="en-GB" dirty="0" smtClean="0">
                <a:solidFill>
                  <a:schemeClr val="accent3"/>
                </a:solidFill>
                <a:latin typeface="Arial Unicode MS" panose="020B0604020202020204" pitchFamily="34" charset="-128"/>
              </a:rPr>
              <a:t>GVR BRFs</a:t>
            </a:r>
            <a:endParaRPr lang="en-GB" dirty="0">
              <a:solidFill>
                <a:schemeClr val="accent3"/>
              </a:solidFill>
              <a:latin typeface="Arial Unicode MS" panose="020B0604020202020204" pitchFamily="34" charset="-128"/>
            </a:endParaRPr>
          </a:p>
        </p:txBody>
      </p:sp>
      <p:sp>
        <p:nvSpPr>
          <p:cNvPr id="33" name="TextBox 32"/>
          <p:cNvSpPr txBox="1"/>
          <p:nvPr/>
        </p:nvSpPr>
        <p:spPr>
          <a:xfrm>
            <a:off x="3677408" y="4613193"/>
            <a:ext cx="1980029" cy="369332"/>
          </a:xfrm>
          <a:prstGeom prst="rect">
            <a:avLst/>
          </a:prstGeom>
          <a:noFill/>
          <a:ln w="19050">
            <a:solidFill>
              <a:schemeClr val="accent1"/>
            </a:solidFill>
          </a:ln>
        </p:spPr>
        <p:txBody>
          <a:bodyPr wrap="none" rtlCol="0">
            <a:spAutoFit/>
          </a:bodyPr>
          <a:lstStyle/>
          <a:p>
            <a:r>
              <a:rPr lang="en-GB" dirty="0" smtClean="0">
                <a:solidFill>
                  <a:schemeClr val="accent3"/>
                </a:solidFill>
                <a:latin typeface="Arial Unicode MS" panose="020B0604020202020204" pitchFamily="34" charset="-128"/>
              </a:rPr>
              <a:t>Picking Spectrum</a:t>
            </a:r>
            <a:endParaRPr lang="en-GB" dirty="0">
              <a:solidFill>
                <a:schemeClr val="accent3"/>
              </a:solidFill>
              <a:latin typeface="Arial Unicode MS" panose="020B0604020202020204" pitchFamily="34" charset="-128"/>
            </a:endParaRPr>
          </a:p>
        </p:txBody>
      </p:sp>
      <p:sp>
        <p:nvSpPr>
          <p:cNvPr id="34" name="TextBox 33"/>
          <p:cNvSpPr txBox="1"/>
          <p:nvPr/>
        </p:nvSpPr>
        <p:spPr>
          <a:xfrm>
            <a:off x="5471070" y="2706886"/>
            <a:ext cx="2505814" cy="369332"/>
          </a:xfrm>
          <a:prstGeom prst="rect">
            <a:avLst/>
          </a:prstGeom>
          <a:noFill/>
          <a:ln w="19050">
            <a:solidFill>
              <a:schemeClr val="accent1"/>
            </a:solidFill>
          </a:ln>
        </p:spPr>
        <p:txBody>
          <a:bodyPr wrap="none" rtlCol="0">
            <a:spAutoFit/>
          </a:bodyPr>
          <a:lstStyle/>
          <a:p>
            <a:r>
              <a:rPr lang="en-GB" dirty="0" smtClean="0">
                <a:solidFill>
                  <a:schemeClr val="accent3"/>
                </a:solidFill>
                <a:latin typeface="Arial Unicode MS" panose="020B0604020202020204" pitchFamily="34" charset="-128"/>
              </a:rPr>
              <a:t>Field Panel Calibration</a:t>
            </a:r>
            <a:endParaRPr lang="en-GB" dirty="0">
              <a:solidFill>
                <a:schemeClr val="accent3"/>
              </a:solidFill>
              <a:latin typeface="Arial Unicode MS" panose="020B0604020202020204" pitchFamily="34" charset="-128"/>
            </a:endParaRPr>
          </a:p>
        </p:txBody>
      </p:sp>
      <p:sp>
        <p:nvSpPr>
          <p:cNvPr id="35" name="TextBox 34"/>
          <p:cNvSpPr txBox="1"/>
          <p:nvPr/>
        </p:nvSpPr>
        <p:spPr>
          <a:xfrm>
            <a:off x="5599310" y="3727772"/>
            <a:ext cx="2249334" cy="369332"/>
          </a:xfrm>
          <a:prstGeom prst="rect">
            <a:avLst/>
          </a:prstGeom>
          <a:noFill/>
          <a:ln w="19050">
            <a:solidFill>
              <a:schemeClr val="accent1"/>
            </a:solidFill>
          </a:ln>
        </p:spPr>
        <p:txBody>
          <a:bodyPr wrap="none" rtlCol="0">
            <a:spAutoFit/>
          </a:bodyPr>
          <a:lstStyle/>
          <a:p>
            <a:r>
              <a:rPr lang="en-GB" dirty="0" smtClean="0">
                <a:solidFill>
                  <a:schemeClr val="accent3"/>
                </a:solidFill>
                <a:latin typeface="Arial Unicode MS" panose="020B0604020202020204" pitchFamily="34" charset="-128"/>
              </a:rPr>
              <a:t>ASD Measurements</a:t>
            </a:r>
            <a:endParaRPr lang="en-GB" dirty="0">
              <a:solidFill>
                <a:schemeClr val="accent3"/>
              </a:solidFill>
              <a:latin typeface="Arial Unicode MS" panose="020B0604020202020204" pitchFamily="34" charset="-128"/>
            </a:endParaRPr>
          </a:p>
        </p:txBody>
      </p:sp>
      <p:sp>
        <p:nvSpPr>
          <p:cNvPr id="36" name="TextBox 35"/>
          <p:cNvSpPr txBox="1"/>
          <p:nvPr/>
        </p:nvSpPr>
        <p:spPr>
          <a:xfrm>
            <a:off x="3606877" y="5405196"/>
            <a:ext cx="2121093" cy="369332"/>
          </a:xfrm>
          <a:prstGeom prst="rect">
            <a:avLst/>
          </a:prstGeom>
          <a:noFill/>
          <a:ln w="19050">
            <a:solidFill>
              <a:schemeClr val="accent1"/>
            </a:solidFill>
          </a:ln>
        </p:spPr>
        <p:txBody>
          <a:bodyPr wrap="none" rtlCol="0">
            <a:spAutoFit/>
          </a:bodyPr>
          <a:lstStyle/>
          <a:p>
            <a:r>
              <a:rPr lang="en-GB" dirty="0" smtClean="0">
                <a:solidFill>
                  <a:schemeClr val="accent3"/>
                </a:solidFill>
                <a:latin typeface="Arial Unicode MS" panose="020B0604020202020204" pitchFamily="34" charset="-128"/>
              </a:rPr>
              <a:t>Atmosphere Model</a:t>
            </a:r>
            <a:endParaRPr lang="en-GB" dirty="0">
              <a:solidFill>
                <a:schemeClr val="accent3"/>
              </a:solidFill>
              <a:latin typeface="Arial Unicode MS" panose="020B0604020202020204" pitchFamily="34" charset="-128"/>
            </a:endParaRPr>
          </a:p>
        </p:txBody>
      </p:sp>
      <p:sp>
        <p:nvSpPr>
          <p:cNvPr id="37" name="TextBox 36"/>
          <p:cNvSpPr txBox="1"/>
          <p:nvPr/>
        </p:nvSpPr>
        <p:spPr>
          <a:xfrm>
            <a:off x="854929" y="5180744"/>
            <a:ext cx="2018501" cy="369332"/>
          </a:xfrm>
          <a:prstGeom prst="rect">
            <a:avLst/>
          </a:prstGeom>
          <a:noFill/>
          <a:ln w="19050">
            <a:solidFill>
              <a:schemeClr val="accent1"/>
            </a:solidFill>
          </a:ln>
        </p:spPr>
        <p:txBody>
          <a:bodyPr wrap="none" rtlCol="0">
            <a:spAutoFit/>
          </a:bodyPr>
          <a:lstStyle/>
          <a:p>
            <a:r>
              <a:rPr lang="en-GB" dirty="0" smtClean="0">
                <a:solidFill>
                  <a:schemeClr val="accent3"/>
                </a:solidFill>
                <a:latin typeface="Arial Unicode MS" panose="020B0604020202020204" pitchFamily="34" charset="-128"/>
              </a:rPr>
              <a:t>Atmospheric Data</a:t>
            </a:r>
            <a:endParaRPr lang="en-GB" dirty="0">
              <a:solidFill>
                <a:schemeClr val="accent3"/>
              </a:solidFill>
              <a:latin typeface="Arial Unicode MS" panose="020B0604020202020204" pitchFamily="34" charset="-128"/>
            </a:endParaRPr>
          </a:p>
        </p:txBody>
      </p:sp>
      <p:sp>
        <p:nvSpPr>
          <p:cNvPr id="38" name="TextBox 37"/>
          <p:cNvSpPr txBox="1"/>
          <p:nvPr/>
        </p:nvSpPr>
        <p:spPr>
          <a:xfrm>
            <a:off x="3762817" y="6120587"/>
            <a:ext cx="1809213" cy="369332"/>
          </a:xfrm>
          <a:prstGeom prst="rect">
            <a:avLst/>
          </a:prstGeom>
          <a:noFill/>
          <a:ln w="19050">
            <a:solidFill>
              <a:schemeClr val="accent1"/>
            </a:solidFill>
          </a:ln>
        </p:spPr>
        <p:txBody>
          <a:bodyPr wrap="none" rtlCol="0">
            <a:spAutoFit/>
          </a:bodyPr>
          <a:lstStyle/>
          <a:p>
            <a:r>
              <a:rPr lang="en-GB" dirty="0" smtClean="0">
                <a:solidFill>
                  <a:schemeClr val="accent3"/>
                </a:solidFill>
                <a:latin typeface="Arial Unicode MS" panose="020B0604020202020204" pitchFamily="34" charset="-128"/>
              </a:rPr>
              <a:t>Band Averaging</a:t>
            </a:r>
            <a:endParaRPr lang="en-GB" dirty="0">
              <a:solidFill>
                <a:schemeClr val="accent3"/>
              </a:solidFill>
              <a:latin typeface="Arial Unicode MS" panose="020B0604020202020204" pitchFamily="34" charset="-128"/>
            </a:endParaRPr>
          </a:p>
        </p:txBody>
      </p:sp>
      <p:cxnSp>
        <p:nvCxnSpPr>
          <p:cNvPr id="39" name="Straight Arrow Connector 38"/>
          <p:cNvCxnSpPr>
            <a:stCxn id="29" idx="2"/>
            <a:endCxn id="30" idx="0"/>
          </p:cNvCxnSpPr>
          <p:nvPr/>
        </p:nvCxnSpPr>
        <p:spPr bwMode="auto">
          <a:xfrm flipH="1">
            <a:off x="2364517" y="1809691"/>
            <a:ext cx="2205124" cy="854804"/>
          </a:xfrm>
          <a:prstGeom prst="straightConnector1">
            <a:avLst/>
          </a:prstGeom>
          <a:solidFill>
            <a:schemeClr val="accent1"/>
          </a:solidFill>
          <a:ln w="2222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p:cNvCxnSpPr>
            <a:stCxn id="30" idx="2"/>
            <a:endCxn id="31" idx="0"/>
          </p:cNvCxnSpPr>
          <p:nvPr/>
        </p:nvCxnSpPr>
        <p:spPr bwMode="auto">
          <a:xfrm flipH="1">
            <a:off x="2364516" y="3033827"/>
            <a:ext cx="1" cy="237222"/>
          </a:xfrm>
          <a:prstGeom prst="straightConnector1">
            <a:avLst/>
          </a:prstGeom>
          <a:solidFill>
            <a:schemeClr val="accent1"/>
          </a:solidFill>
          <a:ln w="2222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Arrow Connector 40"/>
          <p:cNvCxnSpPr>
            <a:stCxn id="37" idx="3"/>
            <a:endCxn id="36" idx="1"/>
          </p:cNvCxnSpPr>
          <p:nvPr/>
        </p:nvCxnSpPr>
        <p:spPr bwMode="auto">
          <a:xfrm>
            <a:off x="2873430" y="5365410"/>
            <a:ext cx="733447" cy="224452"/>
          </a:xfrm>
          <a:prstGeom prst="straightConnector1">
            <a:avLst/>
          </a:prstGeom>
          <a:solidFill>
            <a:schemeClr val="accent1"/>
          </a:solidFill>
          <a:ln w="2222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a:stCxn id="36" idx="2"/>
            <a:endCxn id="38" idx="0"/>
          </p:cNvCxnSpPr>
          <p:nvPr/>
        </p:nvCxnSpPr>
        <p:spPr bwMode="auto">
          <a:xfrm>
            <a:off x="4667424" y="5774528"/>
            <a:ext cx="0" cy="346059"/>
          </a:xfrm>
          <a:prstGeom prst="straightConnector1">
            <a:avLst/>
          </a:prstGeom>
          <a:solidFill>
            <a:schemeClr val="accent1"/>
          </a:solidFill>
          <a:ln w="2222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p:cNvCxnSpPr>
            <a:stCxn id="37" idx="0"/>
            <a:endCxn id="32" idx="2"/>
          </p:cNvCxnSpPr>
          <p:nvPr/>
        </p:nvCxnSpPr>
        <p:spPr bwMode="auto">
          <a:xfrm flipV="1">
            <a:off x="1864180" y="4244871"/>
            <a:ext cx="500336" cy="935873"/>
          </a:xfrm>
          <a:prstGeom prst="straightConnector1">
            <a:avLst/>
          </a:prstGeom>
          <a:solidFill>
            <a:schemeClr val="accent1"/>
          </a:solidFill>
          <a:ln w="2222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p:cNvCxnSpPr>
            <a:stCxn id="34" idx="2"/>
            <a:endCxn id="35" idx="0"/>
          </p:cNvCxnSpPr>
          <p:nvPr/>
        </p:nvCxnSpPr>
        <p:spPr bwMode="auto">
          <a:xfrm>
            <a:off x="6723977" y="3076218"/>
            <a:ext cx="0" cy="651554"/>
          </a:xfrm>
          <a:prstGeom prst="straightConnector1">
            <a:avLst/>
          </a:prstGeom>
          <a:solidFill>
            <a:schemeClr val="accent1"/>
          </a:solidFill>
          <a:ln w="2222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Arrow Connector 44"/>
          <p:cNvCxnSpPr>
            <a:stCxn id="33" idx="2"/>
            <a:endCxn id="36" idx="0"/>
          </p:cNvCxnSpPr>
          <p:nvPr/>
        </p:nvCxnSpPr>
        <p:spPr bwMode="auto">
          <a:xfrm>
            <a:off x="4667423" y="4982525"/>
            <a:ext cx="1" cy="422671"/>
          </a:xfrm>
          <a:prstGeom prst="straightConnector1">
            <a:avLst/>
          </a:prstGeom>
          <a:solidFill>
            <a:schemeClr val="accent1"/>
          </a:solidFill>
          <a:ln w="2222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p:cNvCxnSpPr>
            <a:stCxn id="31" idx="2"/>
            <a:endCxn id="32" idx="0"/>
          </p:cNvCxnSpPr>
          <p:nvPr/>
        </p:nvCxnSpPr>
        <p:spPr bwMode="auto">
          <a:xfrm>
            <a:off x="2364516" y="3640381"/>
            <a:ext cx="0" cy="235158"/>
          </a:xfrm>
          <a:prstGeom prst="straightConnector1">
            <a:avLst/>
          </a:prstGeom>
          <a:solidFill>
            <a:schemeClr val="accent1"/>
          </a:solidFill>
          <a:ln w="2222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46"/>
          <p:cNvCxnSpPr>
            <a:stCxn id="32" idx="2"/>
            <a:endCxn id="33" idx="0"/>
          </p:cNvCxnSpPr>
          <p:nvPr/>
        </p:nvCxnSpPr>
        <p:spPr bwMode="auto">
          <a:xfrm>
            <a:off x="2364516" y="4244871"/>
            <a:ext cx="2302907" cy="368322"/>
          </a:xfrm>
          <a:prstGeom prst="straightConnector1">
            <a:avLst/>
          </a:prstGeom>
          <a:solidFill>
            <a:schemeClr val="accent1"/>
          </a:solidFill>
          <a:ln w="2222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p:cNvCxnSpPr>
            <a:stCxn id="29" idx="2"/>
            <a:endCxn id="34" idx="0"/>
          </p:cNvCxnSpPr>
          <p:nvPr/>
        </p:nvCxnSpPr>
        <p:spPr bwMode="auto">
          <a:xfrm>
            <a:off x="4569641" y="1809691"/>
            <a:ext cx="2154336" cy="897195"/>
          </a:xfrm>
          <a:prstGeom prst="straightConnector1">
            <a:avLst/>
          </a:prstGeom>
          <a:solidFill>
            <a:schemeClr val="accent1"/>
          </a:solidFill>
          <a:ln w="2222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48"/>
          <p:cNvCxnSpPr>
            <a:stCxn id="35" idx="2"/>
            <a:endCxn id="33" idx="0"/>
          </p:cNvCxnSpPr>
          <p:nvPr/>
        </p:nvCxnSpPr>
        <p:spPr bwMode="auto">
          <a:xfrm flipH="1">
            <a:off x="4667423" y="4097104"/>
            <a:ext cx="2056554" cy="516089"/>
          </a:xfrm>
          <a:prstGeom prst="straightConnector1">
            <a:avLst/>
          </a:prstGeom>
          <a:solidFill>
            <a:schemeClr val="accent1"/>
          </a:solidFill>
          <a:ln w="2222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Rectangle 77"/>
          <p:cNvSpPr/>
          <p:nvPr/>
        </p:nvSpPr>
        <p:spPr>
          <a:xfrm>
            <a:off x="1257300" y="2561907"/>
            <a:ext cx="2349577" cy="1115343"/>
          </a:xfrm>
          <a:prstGeom prst="rect">
            <a:avLst/>
          </a:prstGeom>
          <a:noFill/>
          <a:ln w="571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Unicode MS" panose="020B0604020202020204" pitchFamily="34" charset="-128"/>
            </a:endParaRPr>
          </a:p>
        </p:txBody>
      </p:sp>
      <p:sp>
        <p:nvSpPr>
          <p:cNvPr id="80" name="Rectangle 79"/>
          <p:cNvSpPr/>
          <p:nvPr/>
        </p:nvSpPr>
        <p:spPr>
          <a:xfrm>
            <a:off x="3515969" y="4497563"/>
            <a:ext cx="2306315" cy="614150"/>
          </a:xfrm>
          <a:prstGeom prst="rect">
            <a:avLst/>
          </a:prstGeom>
          <a:noFill/>
          <a:ln w="571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Unicode MS" panose="020B0604020202020204" pitchFamily="34" charset="-128"/>
            </a:endParaRPr>
          </a:p>
        </p:txBody>
      </p:sp>
      <p:sp>
        <p:nvSpPr>
          <p:cNvPr id="82" name="Rectangle 81"/>
          <p:cNvSpPr/>
          <p:nvPr/>
        </p:nvSpPr>
        <p:spPr>
          <a:xfrm>
            <a:off x="3511595" y="5282787"/>
            <a:ext cx="2349577" cy="614150"/>
          </a:xfrm>
          <a:prstGeom prst="rect">
            <a:avLst/>
          </a:prstGeom>
          <a:noFill/>
          <a:ln w="571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Unicode MS" panose="020B0604020202020204" pitchFamily="34" charset="-128"/>
            </a:endParaRPr>
          </a:p>
        </p:txBody>
      </p:sp>
      <p:sp>
        <p:nvSpPr>
          <p:cNvPr id="2" name="Rectangle 1"/>
          <p:cNvSpPr/>
          <p:nvPr/>
        </p:nvSpPr>
        <p:spPr>
          <a:xfrm>
            <a:off x="759450" y="1882557"/>
            <a:ext cx="1884127" cy="646331"/>
          </a:xfrm>
          <a:prstGeom prst="rect">
            <a:avLst/>
          </a:prstGeom>
        </p:spPr>
        <p:txBody>
          <a:bodyPr wrap="square">
            <a:spAutoFit/>
          </a:bodyPr>
          <a:lstStyle/>
          <a:p>
            <a:r>
              <a:rPr lang="en-GB" dirty="0">
                <a:solidFill>
                  <a:srgbClr val="0070C0"/>
                </a:solidFill>
                <a:latin typeface="Arial Unicode MS" panose="020B0604020202020204" pitchFamily="34" charset="-128"/>
              </a:rPr>
              <a:t>1. In-Field GVR Measurements</a:t>
            </a:r>
          </a:p>
        </p:txBody>
      </p:sp>
      <p:sp>
        <p:nvSpPr>
          <p:cNvPr id="4" name="Rectangle 3"/>
          <p:cNvSpPr/>
          <p:nvPr/>
        </p:nvSpPr>
        <p:spPr>
          <a:xfrm>
            <a:off x="279081" y="3828867"/>
            <a:ext cx="1585098" cy="1200329"/>
          </a:xfrm>
          <a:prstGeom prst="rect">
            <a:avLst/>
          </a:prstGeom>
        </p:spPr>
        <p:txBody>
          <a:bodyPr wrap="square">
            <a:spAutoFit/>
          </a:bodyPr>
          <a:lstStyle/>
          <a:p>
            <a:r>
              <a:rPr lang="en-GB" dirty="0">
                <a:solidFill>
                  <a:srgbClr val="0070C0"/>
                </a:solidFill>
                <a:latin typeface="Arial Unicode MS" panose="020B0604020202020204" pitchFamily="34" charset="-128"/>
              </a:rPr>
              <a:t>2. Bi-directional Reflectance from GVRs</a:t>
            </a:r>
          </a:p>
        </p:txBody>
      </p:sp>
      <p:sp>
        <p:nvSpPr>
          <p:cNvPr id="50" name="Rectangle 49"/>
          <p:cNvSpPr/>
          <p:nvPr/>
        </p:nvSpPr>
        <p:spPr>
          <a:xfrm>
            <a:off x="1543051" y="3790421"/>
            <a:ext cx="1634490" cy="544916"/>
          </a:xfrm>
          <a:prstGeom prst="rect">
            <a:avLst/>
          </a:prstGeom>
          <a:noFill/>
          <a:ln w="571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Unicode MS" panose="020B0604020202020204" pitchFamily="34" charset="-128"/>
            </a:endParaRPr>
          </a:p>
        </p:txBody>
      </p:sp>
      <p:sp>
        <p:nvSpPr>
          <p:cNvPr id="5" name="Rectangle 4"/>
          <p:cNvSpPr/>
          <p:nvPr/>
        </p:nvSpPr>
        <p:spPr>
          <a:xfrm>
            <a:off x="5956454" y="5407265"/>
            <a:ext cx="2471831" cy="369332"/>
          </a:xfrm>
          <a:prstGeom prst="rect">
            <a:avLst/>
          </a:prstGeom>
        </p:spPr>
        <p:txBody>
          <a:bodyPr wrap="none">
            <a:spAutoFit/>
          </a:bodyPr>
          <a:lstStyle/>
          <a:p>
            <a:r>
              <a:rPr lang="en-GB" dirty="0">
                <a:solidFill>
                  <a:srgbClr val="0070C0"/>
                </a:solidFill>
                <a:latin typeface="Arial Unicode MS" panose="020B0604020202020204" pitchFamily="34" charset="-128"/>
              </a:rPr>
              <a:t>4. Propagation to TOA</a:t>
            </a:r>
            <a:endParaRPr lang="en-GB" dirty="0">
              <a:latin typeface="Arial Unicode MS" panose="020B0604020202020204" pitchFamily="34" charset="-128"/>
            </a:endParaRPr>
          </a:p>
        </p:txBody>
      </p:sp>
      <p:sp>
        <p:nvSpPr>
          <p:cNvPr id="7" name="Rectangle 6"/>
          <p:cNvSpPr/>
          <p:nvPr/>
        </p:nvSpPr>
        <p:spPr>
          <a:xfrm>
            <a:off x="5927927" y="4497563"/>
            <a:ext cx="2768478" cy="646331"/>
          </a:xfrm>
          <a:prstGeom prst="rect">
            <a:avLst/>
          </a:prstGeom>
        </p:spPr>
        <p:txBody>
          <a:bodyPr wrap="square">
            <a:spAutoFit/>
          </a:bodyPr>
          <a:lstStyle/>
          <a:p>
            <a:r>
              <a:rPr lang="en-GB" dirty="0">
                <a:solidFill>
                  <a:srgbClr val="0070C0"/>
                </a:solidFill>
                <a:latin typeface="Arial Unicode MS" panose="020B0604020202020204" pitchFamily="34" charset="-128"/>
              </a:rPr>
              <a:t>3. Choosing a Reference Spectrum</a:t>
            </a:r>
          </a:p>
        </p:txBody>
      </p:sp>
    </p:spTree>
    <p:extLst>
      <p:ext uri="{BB962C8B-B14F-4D97-AF65-F5344CB8AC3E}">
        <p14:creationId xmlns:p14="http://schemas.microsoft.com/office/powerpoint/2010/main" val="6294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56" b="1856"/>
          <a:stretch>
            <a:fillRect/>
          </a:stretch>
        </p:blipFill>
        <p:spPr/>
      </p:pic>
      <p:sp>
        <p:nvSpPr>
          <p:cNvPr id="3" name="Text Placeholder 2"/>
          <p:cNvSpPr>
            <a:spLocks noGrp="1"/>
          </p:cNvSpPr>
          <p:nvPr>
            <p:ph type="body" sz="quarter" idx="11"/>
          </p:nvPr>
        </p:nvSpPr>
        <p:spPr>
          <a:xfrm>
            <a:off x="321469" y="501523"/>
            <a:ext cx="6944209" cy="393954"/>
          </a:xfrm>
        </p:spPr>
        <p:txBody>
          <a:bodyPr/>
          <a:lstStyle/>
          <a:p>
            <a:r>
              <a:rPr lang="en-US" dirty="0" smtClean="0"/>
              <a:t>Current Uncertainty Analysis of RadCaTS</a:t>
            </a:r>
            <a:endParaRPr lang="en-US" dirty="0"/>
          </a:p>
        </p:txBody>
      </p:sp>
      <p:sp>
        <p:nvSpPr>
          <p:cNvPr id="4" name="Text Placeholder 3"/>
          <p:cNvSpPr>
            <a:spLocks noGrp="1"/>
          </p:cNvSpPr>
          <p:nvPr>
            <p:ph type="body" sz="quarter" idx="12"/>
          </p:nvPr>
        </p:nvSpPr>
        <p:spPr>
          <a:xfrm>
            <a:off x="321469" y="2006600"/>
            <a:ext cx="8522350" cy="4584699"/>
          </a:xfrm>
        </p:spPr>
        <p:txBody>
          <a:bodyPr/>
          <a:lstStyle/>
          <a:p>
            <a:r>
              <a:rPr lang="en-US" dirty="0" smtClean="0">
                <a:solidFill>
                  <a:schemeClr val="tx1"/>
                </a:solidFill>
              </a:rPr>
              <a:t>GVR absolute calibration uncertainty =</a:t>
            </a:r>
            <a:r>
              <a:rPr lang="en-US" dirty="0" smtClean="0">
                <a:solidFill>
                  <a:srgbClr val="00B0F0"/>
                </a:solidFill>
              </a:rPr>
              <a:t> 2.0%</a:t>
            </a:r>
          </a:p>
          <a:p>
            <a:r>
              <a:rPr lang="en-US" dirty="0" smtClean="0">
                <a:solidFill>
                  <a:schemeClr val="tx1"/>
                </a:solidFill>
              </a:rPr>
              <a:t>Temperature changes shown to have negligible effect = </a:t>
            </a:r>
            <a:r>
              <a:rPr lang="en-US" dirty="0" smtClean="0">
                <a:solidFill>
                  <a:srgbClr val="00B0F0"/>
                </a:solidFill>
              </a:rPr>
              <a:t>0.0%</a:t>
            </a:r>
          </a:p>
          <a:p>
            <a:r>
              <a:rPr lang="en-US" dirty="0" smtClean="0">
                <a:solidFill>
                  <a:schemeClr val="tx1"/>
                </a:solidFill>
              </a:rPr>
              <a:t>Size of source effect commonly estimated in laboratory = </a:t>
            </a:r>
            <a:r>
              <a:rPr lang="en-US" dirty="0" smtClean="0">
                <a:solidFill>
                  <a:srgbClr val="00B0F0"/>
                </a:solidFill>
              </a:rPr>
              <a:t>0.3%</a:t>
            </a:r>
          </a:p>
          <a:p>
            <a:r>
              <a:rPr lang="en-US" dirty="0" smtClean="0">
                <a:solidFill>
                  <a:schemeClr val="tx1"/>
                </a:solidFill>
              </a:rPr>
              <a:t>“Temporary degradation” i.e. cleanliness of equipment = </a:t>
            </a:r>
            <a:r>
              <a:rPr lang="en-US" dirty="0" smtClean="0">
                <a:solidFill>
                  <a:srgbClr val="00B0F0"/>
                </a:solidFill>
              </a:rPr>
              <a:t>0.2–0.9%</a:t>
            </a:r>
          </a:p>
          <a:p>
            <a:endParaRPr lang="en-US" dirty="0" smtClean="0">
              <a:solidFill>
                <a:schemeClr val="tx1"/>
              </a:solidFill>
            </a:endParaRPr>
          </a:p>
          <a:p>
            <a:endParaRPr lang="en-US" dirty="0">
              <a:solidFill>
                <a:schemeClr val="tx1"/>
              </a:solidFill>
            </a:endParaRPr>
          </a:p>
          <a:p>
            <a:pPr marL="0" indent="0">
              <a:buNone/>
            </a:pPr>
            <a:endParaRPr lang="en-US" dirty="0" smtClean="0">
              <a:solidFill>
                <a:schemeClr val="tx1"/>
              </a:solidFill>
            </a:endParaRPr>
          </a:p>
          <a:p>
            <a:endParaRPr lang="en-US" dirty="0"/>
          </a:p>
        </p:txBody>
      </p:sp>
      <p:sp>
        <p:nvSpPr>
          <p:cNvPr id="5" name="Title 1"/>
          <p:cNvSpPr txBox="1">
            <a:spLocks/>
          </p:cNvSpPr>
          <p:nvPr/>
        </p:nvSpPr>
        <p:spPr>
          <a:xfrm>
            <a:off x="321468" y="1416050"/>
            <a:ext cx="7508082" cy="964946"/>
          </a:xfrm>
          <a:prstGeom prst="rect">
            <a:avLst/>
          </a:prstGeom>
        </p:spPr>
        <p:txBody>
          <a:bodyPr/>
          <a:lstStyle>
            <a:lvl1pPr algn="ctr" defTabSz="457196" rtl="0" eaLnBrk="1" latinLnBrk="0" hangingPunct="1">
              <a:spcBef>
                <a:spcPct val="0"/>
              </a:spcBef>
              <a:buNone/>
              <a:defRPr sz="4400" kern="1200">
                <a:solidFill>
                  <a:schemeClr val="tx1"/>
                </a:solidFill>
                <a:latin typeface="+mj-lt"/>
                <a:ea typeface="+mj-ea"/>
                <a:cs typeface="+mj-cs"/>
              </a:defRPr>
            </a:lvl1pPr>
          </a:lstStyle>
          <a:p>
            <a:pPr algn="l"/>
            <a:r>
              <a:rPr lang="en-GB" sz="3600" dirty="0" smtClean="0">
                <a:solidFill>
                  <a:srgbClr val="0070C0"/>
                </a:solidFill>
                <a:latin typeface="Arial Unicode MS" panose="020B0604020202020204" pitchFamily="34" charset="-128"/>
              </a:rPr>
              <a:t>1. In-Field GVR Measurements</a:t>
            </a:r>
            <a:endParaRPr lang="en-GB" sz="3600" dirty="0">
              <a:solidFill>
                <a:srgbClr val="0070C0"/>
              </a:solidFill>
              <a:latin typeface="Arial Unicode MS" panose="020B0604020202020204" pitchFamily="34" charset="-128"/>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468" y="3770696"/>
            <a:ext cx="4246750" cy="282060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417" y="3732650"/>
            <a:ext cx="4375398" cy="2916932"/>
          </a:xfrm>
          <a:prstGeom prst="rect">
            <a:avLst/>
          </a:prstGeom>
        </p:spPr>
      </p:pic>
      <p:sp>
        <p:nvSpPr>
          <p:cNvPr id="9" name="Text Placeholder 3"/>
          <p:cNvSpPr txBox="1">
            <a:spLocks/>
          </p:cNvSpPr>
          <p:nvPr/>
        </p:nvSpPr>
        <p:spPr>
          <a:xfrm>
            <a:off x="6488429" y="5319386"/>
            <a:ext cx="2038352" cy="867894"/>
          </a:xfrm>
          <a:prstGeom prst="rect">
            <a:avLst/>
          </a:prstGeom>
        </p:spPr>
        <p:txBody>
          <a:bodyPr vert="horz" lIns="51206" tIns="25603" rIns="51206" bIns="25603"/>
          <a:lstStyle>
            <a:lvl1pPr marL="342898" indent="-3428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1pPr>
            <a:lvl2pPr marL="742944" indent="-285748" algn="l" defTabSz="457196" rtl="0" eaLnBrk="1" latinLnBrk="0" hangingPunct="1">
              <a:spcBef>
                <a:spcPct val="20000"/>
              </a:spcBef>
              <a:buFont typeface="Arial"/>
              <a:buChar char="•"/>
              <a:defRPr sz="2000" b="0" i="0" kern="1200">
                <a:solidFill>
                  <a:schemeClr val="tx1">
                    <a:lumMod val="75000"/>
                    <a:lumOff val="25000"/>
                  </a:schemeClr>
                </a:solidFill>
                <a:latin typeface="Alte DIN 1451 Mittelschrift" panose="020B0603020202020204" pitchFamily="34" charset="0"/>
                <a:ea typeface="+mn-ea"/>
                <a:cs typeface="Alte DIN 1451 Mittelschrift" panose="020B0603020202020204" pitchFamily="34" charset="0"/>
              </a:defRPr>
            </a:lvl2pPr>
            <a:lvl3pPr marL="1142991" indent="-228598" algn="l" defTabSz="457196" rtl="0" eaLnBrk="1" latinLnBrk="0" hangingPunct="1">
              <a:spcBef>
                <a:spcPct val="20000"/>
              </a:spcBef>
              <a:buFont typeface="Arial"/>
              <a:buChar char="•"/>
              <a:defRPr sz="1800" b="0" i="0" kern="1200">
                <a:solidFill>
                  <a:schemeClr val="tx1">
                    <a:lumMod val="75000"/>
                    <a:lumOff val="25000"/>
                  </a:schemeClr>
                </a:solidFill>
                <a:latin typeface="Alte DIN 1451 Mittelschrift" panose="020B0603020202020204" pitchFamily="34" charset="0"/>
                <a:ea typeface="+mn-ea"/>
                <a:cs typeface="Alte DIN 1451 Mittelschrift" panose="020B0603020202020204" pitchFamily="34" charset="0"/>
              </a:defRPr>
            </a:lvl3pPr>
            <a:lvl4pPr marL="1600187" indent="-2285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4pPr>
            <a:lvl5pPr marL="2057383" indent="-2285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5pPr>
            <a:lvl6pPr marL="2514580" indent="-228598" algn="l" defTabSz="457196" rtl="0" eaLnBrk="1" latinLnBrk="0" hangingPunct="1">
              <a:spcBef>
                <a:spcPct val="20000"/>
              </a:spcBef>
              <a:buFont typeface="Arial"/>
              <a:buChar char="•"/>
              <a:defRPr sz="2000" kern="1200">
                <a:solidFill>
                  <a:schemeClr val="tx1"/>
                </a:solidFill>
                <a:latin typeface="+mn-lt"/>
                <a:ea typeface="+mn-ea"/>
                <a:cs typeface="+mn-cs"/>
              </a:defRPr>
            </a:lvl6pPr>
            <a:lvl7pPr marL="2971776" indent="-228598" algn="l" defTabSz="457196" rtl="0" eaLnBrk="1" latinLnBrk="0" hangingPunct="1">
              <a:spcBef>
                <a:spcPct val="20000"/>
              </a:spcBef>
              <a:buFont typeface="Arial"/>
              <a:buChar char="•"/>
              <a:defRPr sz="2000" kern="1200">
                <a:solidFill>
                  <a:schemeClr val="tx1"/>
                </a:solidFill>
                <a:latin typeface="+mn-lt"/>
                <a:ea typeface="+mn-ea"/>
                <a:cs typeface="+mn-cs"/>
              </a:defRPr>
            </a:lvl7pPr>
            <a:lvl8pPr marL="3428972" indent="-228598" algn="l" defTabSz="457196" rtl="0" eaLnBrk="1" latinLnBrk="0" hangingPunct="1">
              <a:spcBef>
                <a:spcPct val="20000"/>
              </a:spcBef>
              <a:buFont typeface="Arial"/>
              <a:buChar char="•"/>
              <a:defRPr sz="2000" kern="1200">
                <a:solidFill>
                  <a:schemeClr val="tx1"/>
                </a:solidFill>
                <a:latin typeface="+mn-lt"/>
                <a:ea typeface="+mn-ea"/>
                <a:cs typeface="+mn-cs"/>
              </a:defRPr>
            </a:lvl8pPr>
            <a:lvl9pPr marL="3886169" indent="-228598" algn="l" defTabSz="45719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chemeClr val="tx1"/>
                </a:solidFill>
              </a:rPr>
              <a:t>Difference between dirty and clean window, assumes 10% coverage of dirt</a:t>
            </a:r>
            <a:endParaRPr lang="en-US" sz="1400" dirty="0"/>
          </a:p>
        </p:txBody>
      </p:sp>
      <p:sp>
        <p:nvSpPr>
          <p:cNvPr id="10" name="Text Placeholder 3"/>
          <p:cNvSpPr txBox="1">
            <a:spLocks/>
          </p:cNvSpPr>
          <p:nvPr/>
        </p:nvSpPr>
        <p:spPr>
          <a:xfrm>
            <a:off x="5576007" y="3569937"/>
            <a:ext cx="2512218" cy="556959"/>
          </a:xfrm>
          <a:prstGeom prst="rect">
            <a:avLst/>
          </a:prstGeom>
        </p:spPr>
        <p:txBody>
          <a:bodyPr vert="horz" lIns="51206" tIns="25603" rIns="51206" bIns="25603"/>
          <a:lstStyle>
            <a:lvl1pPr marL="342898" indent="-3428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1pPr>
            <a:lvl2pPr marL="742944" indent="-285748" algn="l" defTabSz="457196" rtl="0" eaLnBrk="1" latinLnBrk="0" hangingPunct="1">
              <a:spcBef>
                <a:spcPct val="20000"/>
              </a:spcBef>
              <a:buFont typeface="Arial"/>
              <a:buChar char="•"/>
              <a:defRPr sz="2000" b="0" i="0" kern="1200">
                <a:solidFill>
                  <a:schemeClr val="tx1">
                    <a:lumMod val="75000"/>
                    <a:lumOff val="25000"/>
                  </a:schemeClr>
                </a:solidFill>
                <a:latin typeface="Alte DIN 1451 Mittelschrift" panose="020B0603020202020204" pitchFamily="34" charset="0"/>
                <a:ea typeface="+mn-ea"/>
                <a:cs typeface="Alte DIN 1451 Mittelschrift" panose="020B0603020202020204" pitchFamily="34" charset="0"/>
              </a:defRPr>
            </a:lvl2pPr>
            <a:lvl3pPr marL="1142991" indent="-228598" algn="l" defTabSz="457196" rtl="0" eaLnBrk="1" latinLnBrk="0" hangingPunct="1">
              <a:spcBef>
                <a:spcPct val="20000"/>
              </a:spcBef>
              <a:buFont typeface="Arial"/>
              <a:buChar char="•"/>
              <a:defRPr sz="1800" b="0" i="0" kern="1200">
                <a:solidFill>
                  <a:schemeClr val="tx1">
                    <a:lumMod val="75000"/>
                    <a:lumOff val="25000"/>
                  </a:schemeClr>
                </a:solidFill>
                <a:latin typeface="Alte DIN 1451 Mittelschrift" panose="020B0603020202020204" pitchFamily="34" charset="0"/>
                <a:ea typeface="+mn-ea"/>
                <a:cs typeface="Alte DIN 1451 Mittelschrift" panose="020B0603020202020204" pitchFamily="34" charset="0"/>
              </a:defRPr>
            </a:lvl3pPr>
            <a:lvl4pPr marL="1600187" indent="-2285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4pPr>
            <a:lvl5pPr marL="2057383" indent="-2285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5pPr>
            <a:lvl6pPr marL="2514580" indent="-228598" algn="l" defTabSz="457196" rtl="0" eaLnBrk="1" latinLnBrk="0" hangingPunct="1">
              <a:spcBef>
                <a:spcPct val="20000"/>
              </a:spcBef>
              <a:buFont typeface="Arial"/>
              <a:buChar char="•"/>
              <a:defRPr sz="2000" kern="1200">
                <a:solidFill>
                  <a:schemeClr val="tx1"/>
                </a:solidFill>
                <a:latin typeface="+mn-lt"/>
                <a:ea typeface="+mn-ea"/>
                <a:cs typeface="+mn-cs"/>
              </a:defRPr>
            </a:lvl6pPr>
            <a:lvl7pPr marL="2971776" indent="-228598" algn="l" defTabSz="457196" rtl="0" eaLnBrk="1" latinLnBrk="0" hangingPunct="1">
              <a:spcBef>
                <a:spcPct val="20000"/>
              </a:spcBef>
              <a:buFont typeface="Arial"/>
              <a:buChar char="•"/>
              <a:defRPr sz="2000" kern="1200">
                <a:solidFill>
                  <a:schemeClr val="tx1"/>
                </a:solidFill>
                <a:latin typeface="+mn-lt"/>
                <a:ea typeface="+mn-ea"/>
                <a:cs typeface="+mn-cs"/>
              </a:defRPr>
            </a:lvl7pPr>
            <a:lvl8pPr marL="3428972" indent="-228598" algn="l" defTabSz="457196" rtl="0" eaLnBrk="1" latinLnBrk="0" hangingPunct="1">
              <a:spcBef>
                <a:spcPct val="20000"/>
              </a:spcBef>
              <a:buFont typeface="Arial"/>
              <a:buChar char="•"/>
              <a:defRPr sz="2000" kern="1200">
                <a:solidFill>
                  <a:schemeClr val="tx1"/>
                </a:solidFill>
                <a:latin typeface="+mn-lt"/>
                <a:ea typeface="+mn-ea"/>
                <a:cs typeface="+mn-cs"/>
              </a:defRPr>
            </a:lvl8pPr>
            <a:lvl9pPr marL="3886169" indent="-228598" algn="l" defTabSz="45719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rgbClr val="00B0F0"/>
                </a:solidFill>
              </a:rPr>
              <a:t>Total = 2.0–2.2 %</a:t>
            </a:r>
            <a:endParaRPr lang="en-US" dirty="0">
              <a:solidFill>
                <a:srgbClr val="00B0F0"/>
              </a:solidFill>
            </a:endParaRPr>
          </a:p>
        </p:txBody>
      </p:sp>
    </p:spTree>
    <p:extLst>
      <p:ext uri="{BB962C8B-B14F-4D97-AF65-F5344CB8AC3E}">
        <p14:creationId xmlns:p14="http://schemas.microsoft.com/office/powerpoint/2010/main" val="130262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56" b="1856"/>
          <a:stretch>
            <a:fillRect/>
          </a:stretch>
        </p:blipFill>
        <p:spPr/>
      </p:pic>
      <p:sp>
        <p:nvSpPr>
          <p:cNvPr id="3" name="Text Placeholder 2"/>
          <p:cNvSpPr>
            <a:spLocks noGrp="1"/>
          </p:cNvSpPr>
          <p:nvPr>
            <p:ph type="body" sz="quarter" idx="11"/>
          </p:nvPr>
        </p:nvSpPr>
        <p:spPr>
          <a:xfrm>
            <a:off x="321469" y="501523"/>
            <a:ext cx="6944209" cy="393954"/>
          </a:xfrm>
        </p:spPr>
        <p:txBody>
          <a:bodyPr/>
          <a:lstStyle/>
          <a:p>
            <a:r>
              <a:rPr lang="en-US" dirty="0" smtClean="0"/>
              <a:t>Current Uncertainty Analysis of RadCaTS</a:t>
            </a:r>
            <a:endParaRPr lang="en-US" dirty="0"/>
          </a:p>
        </p:txBody>
      </p:sp>
      <p:sp>
        <p:nvSpPr>
          <p:cNvPr id="4" name="Text Placeholder 3"/>
          <p:cNvSpPr>
            <a:spLocks noGrp="1"/>
          </p:cNvSpPr>
          <p:nvPr>
            <p:ph type="body" sz="quarter" idx="12"/>
          </p:nvPr>
        </p:nvSpPr>
        <p:spPr>
          <a:xfrm>
            <a:off x="321469" y="3162300"/>
            <a:ext cx="8522350" cy="3428999"/>
          </a:xfrm>
        </p:spPr>
        <p:txBody>
          <a:bodyPr/>
          <a:lstStyle/>
          <a:p>
            <a:r>
              <a:rPr lang="en-US" dirty="0" smtClean="0">
                <a:solidFill>
                  <a:schemeClr val="tx1"/>
                </a:solidFill>
              </a:rPr>
              <a:t>C</a:t>
            </a:r>
            <a:r>
              <a:rPr lang="en-US" baseline="-25000" dirty="0" smtClean="0">
                <a:solidFill>
                  <a:schemeClr val="tx1"/>
                </a:solidFill>
              </a:rPr>
              <a:t>GVR</a:t>
            </a:r>
            <a:r>
              <a:rPr lang="en-US" dirty="0" smtClean="0">
                <a:solidFill>
                  <a:schemeClr val="tx1"/>
                </a:solidFill>
              </a:rPr>
              <a:t>V</a:t>
            </a:r>
            <a:r>
              <a:rPr lang="en-US" baseline="-25000" dirty="0" smtClean="0">
                <a:solidFill>
                  <a:schemeClr val="tx1"/>
                </a:solidFill>
              </a:rPr>
              <a:t>GVR</a:t>
            </a:r>
            <a:r>
              <a:rPr lang="en-US" dirty="0" smtClean="0">
                <a:solidFill>
                  <a:schemeClr val="tx1"/>
                </a:solidFill>
              </a:rPr>
              <a:t> (GVR measurements) from previous slide = </a:t>
            </a:r>
            <a:r>
              <a:rPr lang="en-US" dirty="0" smtClean="0">
                <a:solidFill>
                  <a:srgbClr val="00B0F0"/>
                </a:solidFill>
              </a:rPr>
              <a:t>2.0–2.2%</a:t>
            </a:r>
          </a:p>
          <a:p>
            <a:r>
              <a:rPr lang="en-US" dirty="0" smtClean="0">
                <a:solidFill>
                  <a:schemeClr val="tx1"/>
                </a:solidFill>
              </a:rPr>
              <a:t>E</a:t>
            </a:r>
            <a:r>
              <a:rPr lang="en-US" baseline="-25000" dirty="0" smtClean="0">
                <a:solidFill>
                  <a:schemeClr val="tx1"/>
                </a:solidFill>
              </a:rPr>
              <a:t>O</a:t>
            </a:r>
            <a:r>
              <a:rPr lang="en-US" dirty="0" smtClean="0">
                <a:solidFill>
                  <a:schemeClr val="tx1"/>
                </a:solidFill>
              </a:rPr>
              <a:t> (solar irradiance) from Thuillier uncertainties + differences between Thuillier and the utilized ChKur model = </a:t>
            </a:r>
            <a:r>
              <a:rPr lang="en-US" dirty="0" smtClean="0">
                <a:solidFill>
                  <a:srgbClr val="00B0F0"/>
                </a:solidFill>
              </a:rPr>
              <a:t>2.0–5.3%</a:t>
            </a:r>
          </a:p>
          <a:p>
            <a:r>
              <a:rPr lang="el-GR" dirty="0" smtClean="0">
                <a:solidFill>
                  <a:schemeClr val="tx1"/>
                </a:solidFill>
              </a:rPr>
              <a:t>τ</a:t>
            </a:r>
            <a:r>
              <a:rPr lang="en-GB" baseline="-25000" dirty="0" smtClean="0">
                <a:solidFill>
                  <a:schemeClr val="tx1"/>
                </a:solidFill>
              </a:rPr>
              <a:t>A</a:t>
            </a:r>
            <a:r>
              <a:rPr lang="en-GB" dirty="0" smtClean="0">
                <a:solidFill>
                  <a:schemeClr val="tx1"/>
                </a:solidFill>
              </a:rPr>
              <a:t> (atmospheric transmission) from Monte Carlo through MODTRAN = </a:t>
            </a:r>
            <a:r>
              <a:rPr lang="en-GB" dirty="0" smtClean="0">
                <a:solidFill>
                  <a:srgbClr val="00B0F0"/>
                </a:solidFill>
              </a:rPr>
              <a:t>0.7–1.4% </a:t>
            </a:r>
            <a:endParaRPr lang="en-US" dirty="0" smtClean="0">
              <a:solidFill>
                <a:srgbClr val="00B0F0"/>
              </a:solidFill>
            </a:endParaRPr>
          </a:p>
          <a:p>
            <a:r>
              <a:rPr lang="en-US" dirty="0" smtClean="0">
                <a:solidFill>
                  <a:schemeClr val="tx1"/>
                </a:solidFill>
              </a:rPr>
              <a:t>cos theta (solar zenith angle) uncertainty estimated as difference across site = </a:t>
            </a:r>
            <a:r>
              <a:rPr lang="en-US" dirty="0" smtClean="0">
                <a:solidFill>
                  <a:srgbClr val="00B0F0"/>
                </a:solidFill>
              </a:rPr>
              <a:t>0.55%</a:t>
            </a:r>
          </a:p>
          <a:p>
            <a:r>
              <a:rPr lang="en-US" dirty="0" smtClean="0">
                <a:solidFill>
                  <a:schemeClr val="tx1"/>
                </a:solidFill>
              </a:rPr>
              <a:t>E</a:t>
            </a:r>
            <a:r>
              <a:rPr lang="en-US" baseline="-25000" dirty="0" smtClean="0">
                <a:solidFill>
                  <a:schemeClr val="tx1"/>
                </a:solidFill>
              </a:rPr>
              <a:t>SKY</a:t>
            </a:r>
            <a:r>
              <a:rPr lang="en-US" dirty="0" smtClean="0">
                <a:solidFill>
                  <a:schemeClr val="tx1"/>
                </a:solidFill>
              </a:rPr>
              <a:t> (diffuse irradiance) to be estimated from MODTRAN = </a:t>
            </a:r>
            <a:r>
              <a:rPr lang="en-US" dirty="0" smtClean="0">
                <a:solidFill>
                  <a:srgbClr val="00B0F0"/>
                </a:solidFill>
              </a:rPr>
              <a:t>In progress</a:t>
            </a:r>
            <a:endParaRPr lang="en-US" dirty="0" smtClean="0">
              <a:solidFill>
                <a:schemeClr val="tx1"/>
              </a:solidFill>
            </a:endParaRPr>
          </a:p>
          <a:p>
            <a:endParaRPr lang="en-US" dirty="0">
              <a:solidFill>
                <a:schemeClr val="tx1"/>
              </a:solidFill>
            </a:endParaRPr>
          </a:p>
          <a:p>
            <a:pPr marL="0" indent="0">
              <a:buNone/>
            </a:pPr>
            <a:endParaRPr lang="en-US" dirty="0" smtClean="0">
              <a:solidFill>
                <a:schemeClr val="tx1"/>
              </a:solidFill>
            </a:endParaRPr>
          </a:p>
          <a:p>
            <a:endParaRPr lang="en-US" dirty="0"/>
          </a:p>
        </p:txBody>
      </p:sp>
      <p:sp>
        <p:nvSpPr>
          <p:cNvPr id="5" name="Title 1"/>
          <p:cNvSpPr txBox="1">
            <a:spLocks/>
          </p:cNvSpPr>
          <p:nvPr/>
        </p:nvSpPr>
        <p:spPr>
          <a:xfrm>
            <a:off x="321468" y="1416050"/>
            <a:ext cx="8605362" cy="964946"/>
          </a:xfrm>
          <a:prstGeom prst="rect">
            <a:avLst/>
          </a:prstGeom>
        </p:spPr>
        <p:txBody>
          <a:bodyPr/>
          <a:lstStyle>
            <a:lvl1pPr algn="ctr" defTabSz="457196" rtl="0" eaLnBrk="1" latinLnBrk="0" hangingPunct="1">
              <a:spcBef>
                <a:spcPct val="0"/>
              </a:spcBef>
              <a:buNone/>
              <a:defRPr sz="4400" kern="1200">
                <a:solidFill>
                  <a:schemeClr val="tx1"/>
                </a:solidFill>
                <a:latin typeface="+mj-lt"/>
                <a:ea typeface="+mj-ea"/>
                <a:cs typeface="+mj-cs"/>
              </a:defRPr>
            </a:lvl1pPr>
          </a:lstStyle>
          <a:p>
            <a:pPr algn="l"/>
            <a:r>
              <a:rPr lang="en-GB" sz="3600" dirty="0" smtClean="0">
                <a:solidFill>
                  <a:srgbClr val="0070C0"/>
                </a:solidFill>
                <a:latin typeface="Arial Unicode MS" panose="020B0604020202020204" pitchFamily="34" charset="-128"/>
              </a:rPr>
              <a:t>2. Bi-directional Reflectance from GVRs</a:t>
            </a:r>
            <a:endParaRPr lang="en-GB" sz="3600" dirty="0">
              <a:solidFill>
                <a:srgbClr val="0070C0"/>
              </a:solidFill>
              <a:latin typeface="Arial Unicode MS" panose="020B0604020202020204" pitchFamily="34" charset="-128"/>
            </a:endParaRPr>
          </a:p>
        </p:txBody>
      </p:sp>
      <p:pic>
        <p:nvPicPr>
          <p:cNvPr id="2" name="Picture 1"/>
          <p:cNvPicPr>
            <a:picLocks noChangeAspect="1"/>
          </p:cNvPicPr>
          <p:nvPr/>
        </p:nvPicPr>
        <p:blipFill>
          <a:blip r:embed="rId4"/>
          <a:stretch>
            <a:fillRect/>
          </a:stretch>
        </p:blipFill>
        <p:spPr>
          <a:xfrm>
            <a:off x="3925419" y="1952625"/>
            <a:ext cx="3000375" cy="1209675"/>
          </a:xfrm>
          <a:prstGeom prst="rect">
            <a:avLst/>
          </a:prstGeom>
        </p:spPr>
      </p:pic>
      <p:sp>
        <p:nvSpPr>
          <p:cNvPr id="9" name="Text Placeholder 3"/>
          <p:cNvSpPr txBox="1">
            <a:spLocks/>
          </p:cNvSpPr>
          <p:nvPr/>
        </p:nvSpPr>
        <p:spPr>
          <a:xfrm>
            <a:off x="1413201" y="2331497"/>
            <a:ext cx="2512218" cy="556959"/>
          </a:xfrm>
          <a:prstGeom prst="rect">
            <a:avLst/>
          </a:prstGeom>
        </p:spPr>
        <p:txBody>
          <a:bodyPr vert="horz" lIns="51206" tIns="25603" rIns="51206" bIns="25603"/>
          <a:lstStyle>
            <a:lvl1pPr marL="342898" indent="-3428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1pPr>
            <a:lvl2pPr marL="742944" indent="-285748" algn="l" defTabSz="457196" rtl="0" eaLnBrk="1" latinLnBrk="0" hangingPunct="1">
              <a:spcBef>
                <a:spcPct val="20000"/>
              </a:spcBef>
              <a:buFont typeface="Arial"/>
              <a:buChar char="•"/>
              <a:defRPr sz="2000" b="0" i="0" kern="1200">
                <a:solidFill>
                  <a:schemeClr val="tx1">
                    <a:lumMod val="75000"/>
                    <a:lumOff val="25000"/>
                  </a:schemeClr>
                </a:solidFill>
                <a:latin typeface="Alte DIN 1451 Mittelschrift" panose="020B0603020202020204" pitchFamily="34" charset="0"/>
                <a:ea typeface="+mn-ea"/>
                <a:cs typeface="Alte DIN 1451 Mittelschrift" panose="020B0603020202020204" pitchFamily="34" charset="0"/>
              </a:defRPr>
            </a:lvl2pPr>
            <a:lvl3pPr marL="1142991" indent="-228598" algn="l" defTabSz="457196" rtl="0" eaLnBrk="1" latinLnBrk="0" hangingPunct="1">
              <a:spcBef>
                <a:spcPct val="20000"/>
              </a:spcBef>
              <a:buFont typeface="Arial"/>
              <a:buChar char="•"/>
              <a:defRPr sz="1800" b="0" i="0" kern="1200">
                <a:solidFill>
                  <a:schemeClr val="tx1">
                    <a:lumMod val="75000"/>
                    <a:lumOff val="25000"/>
                  </a:schemeClr>
                </a:solidFill>
                <a:latin typeface="Alte DIN 1451 Mittelschrift" panose="020B0603020202020204" pitchFamily="34" charset="0"/>
                <a:ea typeface="+mn-ea"/>
                <a:cs typeface="Alte DIN 1451 Mittelschrift" panose="020B0603020202020204" pitchFamily="34" charset="0"/>
              </a:defRPr>
            </a:lvl3pPr>
            <a:lvl4pPr marL="1600187" indent="-2285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4pPr>
            <a:lvl5pPr marL="2057383" indent="-2285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5pPr>
            <a:lvl6pPr marL="2514580" indent="-228598" algn="l" defTabSz="457196" rtl="0" eaLnBrk="1" latinLnBrk="0" hangingPunct="1">
              <a:spcBef>
                <a:spcPct val="20000"/>
              </a:spcBef>
              <a:buFont typeface="Arial"/>
              <a:buChar char="•"/>
              <a:defRPr sz="2000" kern="1200">
                <a:solidFill>
                  <a:schemeClr val="tx1"/>
                </a:solidFill>
                <a:latin typeface="+mn-lt"/>
                <a:ea typeface="+mn-ea"/>
                <a:cs typeface="+mn-cs"/>
              </a:defRPr>
            </a:lvl6pPr>
            <a:lvl7pPr marL="2971776" indent="-228598" algn="l" defTabSz="457196" rtl="0" eaLnBrk="1" latinLnBrk="0" hangingPunct="1">
              <a:spcBef>
                <a:spcPct val="20000"/>
              </a:spcBef>
              <a:buFont typeface="Arial"/>
              <a:buChar char="•"/>
              <a:defRPr sz="2000" kern="1200">
                <a:solidFill>
                  <a:schemeClr val="tx1"/>
                </a:solidFill>
                <a:latin typeface="+mn-lt"/>
                <a:ea typeface="+mn-ea"/>
                <a:cs typeface="+mn-cs"/>
              </a:defRPr>
            </a:lvl7pPr>
            <a:lvl8pPr marL="3428972" indent="-228598" algn="l" defTabSz="457196" rtl="0" eaLnBrk="1" latinLnBrk="0" hangingPunct="1">
              <a:spcBef>
                <a:spcPct val="20000"/>
              </a:spcBef>
              <a:buFont typeface="Arial"/>
              <a:buChar char="•"/>
              <a:defRPr sz="2000" kern="1200">
                <a:solidFill>
                  <a:schemeClr val="tx1"/>
                </a:solidFill>
                <a:latin typeface="+mn-lt"/>
                <a:ea typeface="+mn-ea"/>
                <a:cs typeface="+mn-cs"/>
              </a:defRPr>
            </a:lvl8pPr>
            <a:lvl9pPr marL="3886169" indent="-228598" algn="l" defTabSz="45719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For each GVR band:</a:t>
            </a:r>
            <a:endParaRPr lang="en-US" dirty="0"/>
          </a:p>
        </p:txBody>
      </p:sp>
      <p:sp>
        <p:nvSpPr>
          <p:cNvPr id="10" name="Text Placeholder 3"/>
          <p:cNvSpPr txBox="1">
            <a:spLocks/>
          </p:cNvSpPr>
          <p:nvPr/>
        </p:nvSpPr>
        <p:spPr>
          <a:xfrm>
            <a:off x="3326535" y="6298913"/>
            <a:ext cx="2512218" cy="556959"/>
          </a:xfrm>
          <a:prstGeom prst="rect">
            <a:avLst/>
          </a:prstGeom>
        </p:spPr>
        <p:txBody>
          <a:bodyPr vert="horz" lIns="51206" tIns="25603" rIns="51206" bIns="25603"/>
          <a:lstStyle>
            <a:lvl1pPr marL="342898" indent="-3428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1pPr>
            <a:lvl2pPr marL="742944" indent="-285748" algn="l" defTabSz="457196" rtl="0" eaLnBrk="1" latinLnBrk="0" hangingPunct="1">
              <a:spcBef>
                <a:spcPct val="20000"/>
              </a:spcBef>
              <a:buFont typeface="Arial"/>
              <a:buChar char="•"/>
              <a:defRPr sz="2000" b="0" i="0" kern="1200">
                <a:solidFill>
                  <a:schemeClr val="tx1">
                    <a:lumMod val="75000"/>
                    <a:lumOff val="25000"/>
                  </a:schemeClr>
                </a:solidFill>
                <a:latin typeface="Alte DIN 1451 Mittelschrift" panose="020B0603020202020204" pitchFamily="34" charset="0"/>
                <a:ea typeface="+mn-ea"/>
                <a:cs typeface="Alte DIN 1451 Mittelschrift" panose="020B0603020202020204" pitchFamily="34" charset="0"/>
              </a:defRPr>
            </a:lvl2pPr>
            <a:lvl3pPr marL="1142991" indent="-228598" algn="l" defTabSz="457196" rtl="0" eaLnBrk="1" latinLnBrk="0" hangingPunct="1">
              <a:spcBef>
                <a:spcPct val="20000"/>
              </a:spcBef>
              <a:buFont typeface="Arial"/>
              <a:buChar char="•"/>
              <a:defRPr sz="1800" b="0" i="0" kern="1200">
                <a:solidFill>
                  <a:schemeClr val="tx1">
                    <a:lumMod val="75000"/>
                    <a:lumOff val="25000"/>
                  </a:schemeClr>
                </a:solidFill>
                <a:latin typeface="Alte DIN 1451 Mittelschrift" panose="020B0603020202020204" pitchFamily="34" charset="0"/>
                <a:ea typeface="+mn-ea"/>
                <a:cs typeface="Alte DIN 1451 Mittelschrift" panose="020B0603020202020204" pitchFamily="34" charset="0"/>
              </a:defRPr>
            </a:lvl3pPr>
            <a:lvl4pPr marL="1600187" indent="-2285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4pPr>
            <a:lvl5pPr marL="2057383" indent="-2285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5pPr>
            <a:lvl6pPr marL="2514580" indent="-228598" algn="l" defTabSz="457196" rtl="0" eaLnBrk="1" latinLnBrk="0" hangingPunct="1">
              <a:spcBef>
                <a:spcPct val="20000"/>
              </a:spcBef>
              <a:buFont typeface="Arial"/>
              <a:buChar char="•"/>
              <a:defRPr sz="2000" kern="1200">
                <a:solidFill>
                  <a:schemeClr val="tx1"/>
                </a:solidFill>
                <a:latin typeface="+mn-lt"/>
                <a:ea typeface="+mn-ea"/>
                <a:cs typeface="+mn-cs"/>
              </a:defRPr>
            </a:lvl6pPr>
            <a:lvl7pPr marL="2971776" indent="-228598" algn="l" defTabSz="457196" rtl="0" eaLnBrk="1" latinLnBrk="0" hangingPunct="1">
              <a:spcBef>
                <a:spcPct val="20000"/>
              </a:spcBef>
              <a:buFont typeface="Arial"/>
              <a:buChar char="•"/>
              <a:defRPr sz="2000" kern="1200">
                <a:solidFill>
                  <a:schemeClr val="tx1"/>
                </a:solidFill>
                <a:latin typeface="+mn-lt"/>
                <a:ea typeface="+mn-ea"/>
                <a:cs typeface="+mn-cs"/>
              </a:defRPr>
            </a:lvl7pPr>
            <a:lvl8pPr marL="3428972" indent="-228598" algn="l" defTabSz="457196" rtl="0" eaLnBrk="1" latinLnBrk="0" hangingPunct="1">
              <a:spcBef>
                <a:spcPct val="20000"/>
              </a:spcBef>
              <a:buFont typeface="Arial"/>
              <a:buChar char="•"/>
              <a:defRPr sz="2000" kern="1200">
                <a:solidFill>
                  <a:schemeClr val="tx1"/>
                </a:solidFill>
                <a:latin typeface="+mn-lt"/>
                <a:ea typeface="+mn-ea"/>
                <a:cs typeface="+mn-cs"/>
              </a:defRPr>
            </a:lvl8pPr>
            <a:lvl9pPr marL="3886169" indent="-228598" algn="l" defTabSz="457196"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rgbClr val="00B0F0"/>
                </a:solidFill>
              </a:rPr>
              <a:t>Total = 3.3–5.9 %</a:t>
            </a:r>
            <a:endParaRPr lang="en-US" dirty="0">
              <a:solidFill>
                <a:srgbClr val="00B0F0"/>
              </a:solidFill>
            </a:endParaRPr>
          </a:p>
        </p:txBody>
      </p:sp>
    </p:spTree>
    <p:extLst>
      <p:ext uri="{BB962C8B-B14F-4D97-AF65-F5344CB8AC3E}">
        <p14:creationId xmlns:p14="http://schemas.microsoft.com/office/powerpoint/2010/main" val="381156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56" b="1856"/>
          <a:stretch>
            <a:fillRect/>
          </a:stretch>
        </p:blipFill>
        <p:spPr/>
      </p:pic>
      <p:sp>
        <p:nvSpPr>
          <p:cNvPr id="3" name="Text Placeholder 2"/>
          <p:cNvSpPr>
            <a:spLocks noGrp="1"/>
          </p:cNvSpPr>
          <p:nvPr>
            <p:ph type="body" sz="quarter" idx="11"/>
          </p:nvPr>
        </p:nvSpPr>
        <p:spPr>
          <a:xfrm>
            <a:off x="321469" y="501523"/>
            <a:ext cx="6944209" cy="393954"/>
          </a:xfrm>
        </p:spPr>
        <p:txBody>
          <a:bodyPr/>
          <a:lstStyle/>
          <a:p>
            <a:r>
              <a:rPr lang="en-US" dirty="0" smtClean="0"/>
              <a:t>Current Uncertainty Analysis of RadCaTS</a:t>
            </a:r>
            <a:endParaRPr lang="en-US" dirty="0"/>
          </a:p>
        </p:txBody>
      </p:sp>
      <p:sp>
        <p:nvSpPr>
          <p:cNvPr id="4" name="Text Placeholder 3"/>
          <p:cNvSpPr>
            <a:spLocks noGrp="1"/>
          </p:cNvSpPr>
          <p:nvPr>
            <p:ph type="body" sz="quarter" idx="12"/>
          </p:nvPr>
        </p:nvSpPr>
        <p:spPr>
          <a:xfrm>
            <a:off x="321469" y="2128838"/>
            <a:ext cx="8522350" cy="4462461"/>
          </a:xfrm>
        </p:spPr>
        <p:txBody>
          <a:bodyPr/>
          <a:lstStyle/>
          <a:p>
            <a:r>
              <a:rPr lang="en-US" dirty="0" smtClean="0">
                <a:solidFill>
                  <a:schemeClr val="tx1"/>
                </a:solidFill>
              </a:rPr>
              <a:t>Average of BRF values from each of the GVRs used to find best match spectrum.</a:t>
            </a:r>
          </a:p>
          <a:p>
            <a:endParaRPr lang="en-GB" dirty="0" smtClean="0">
              <a:solidFill>
                <a:schemeClr val="tx1"/>
              </a:solidFill>
            </a:endParaRPr>
          </a:p>
          <a:p>
            <a:endParaRPr lang="en-US" dirty="0"/>
          </a:p>
        </p:txBody>
      </p:sp>
      <p:sp>
        <p:nvSpPr>
          <p:cNvPr id="5" name="Title 1"/>
          <p:cNvSpPr txBox="1">
            <a:spLocks/>
          </p:cNvSpPr>
          <p:nvPr/>
        </p:nvSpPr>
        <p:spPr>
          <a:xfrm>
            <a:off x="321468" y="1416050"/>
            <a:ext cx="7774782" cy="964946"/>
          </a:xfrm>
          <a:prstGeom prst="rect">
            <a:avLst/>
          </a:prstGeom>
        </p:spPr>
        <p:txBody>
          <a:bodyPr/>
          <a:lstStyle>
            <a:lvl1pPr algn="ctr" defTabSz="457196" rtl="0" eaLnBrk="1" latinLnBrk="0" hangingPunct="1">
              <a:spcBef>
                <a:spcPct val="0"/>
              </a:spcBef>
              <a:buNone/>
              <a:defRPr sz="4400" kern="1200">
                <a:solidFill>
                  <a:schemeClr val="tx1"/>
                </a:solidFill>
                <a:latin typeface="+mj-lt"/>
                <a:ea typeface="+mj-ea"/>
                <a:cs typeface="+mj-cs"/>
              </a:defRPr>
            </a:lvl1pPr>
          </a:lstStyle>
          <a:p>
            <a:pPr algn="l"/>
            <a:r>
              <a:rPr lang="en-GB" sz="3600" dirty="0" smtClean="0">
                <a:solidFill>
                  <a:srgbClr val="0070C0"/>
                </a:solidFill>
                <a:latin typeface="Arial Unicode MS" panose="020B0604020202020204" pitchFamily="34" charset="-128"/>
              </a:rPr>
              <a:t>3. Choosing a Reference Spectrum</a:t>
            </a:r>
            <a:endParaRPr lang="en-GB" sz="3600" dirty="0">
              <a:solidFill>
                <a:srgbClr val="0070C0"/>
              </a:solidFill>
              <a:latin typeface="Arial Unicode MS" panose="020B0604020202020204" pitchFamily="34" charset="-128"/>
            </a:endParaRPr>
          </a:p>
        </p:txBody>
      </p:sp>
      <p:pic>
        <p:nvPicPr>
          <p:cNvPr id="11" name="Picture 10"/>
          <p:cNvPicPr>
            <a:picLocks noChangeAspect="1"/>
          </p:cNvPicPr>
          <p:nvPr/>
        </p:nvPicPr>
        <p:blipFill rotWithShape="1">
          <a:blip r:embed="rId4"/>
          <a:srcRect t="20274"/>
          <a:stretch/>
        </p:blipFill>
        <p:spPr>
          <a:xfrm>
            <a:off x="153181" y="2928938"/>
            <a:ext cx="6568863" cy="3752876"/>
          </a:xfrm>
          <a:prstGeom prst="rect">
            <a:avLst/>
          </a:prstGeom>
        </p:spPr>
      </p:pic>
      <p:sp>
        <p:nvSpPr>
          <p:cNvPr id="12" name="Text Placeholder 3"/>
          <p:cNvSpPr txBox="1">
            <a:spLocks/>
          </p:cNvSpPr>
          <p:nvPr/>
        </p:nvSpPr>
        <p:spPr>
          <a:xfrm>
            <a:off x="5988844" y="3038531"/>
            <a:ext cx="3023263" cy="3704683"/>
          </a:xfrm>
          <a:prstGeom prst="rect">
            <a:avLst/>
          </a:prstGeom>
        </p:spPr>
        <p:txBody>
          <a:bodyPr vert="horz" lIns="51206" tIns="25603" rIns="51206" bIns="25603"/>
          <a:lstStyle>
            <a:lvl1pPr marL="342898" indent="-3428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1pPr>
            <a:lvl2pPr marL="742944" indent="-285748" algn="l" defTabSz="457196" rtl="0" eaLnBrk="1" latinLnBrk="0" hangingPunct="1">
              <a:spcBef>
                <a:spcPct val="20000"/>
              </a:spcBef>
              <a:buFont typeface="Arial"/>
              <a:buChar char="•"/>
              <a:defRPr sz="2000" b="0" i="0" kern="1200">
                <a:solidFill>
                  <a:schemeClr val="tx1">
                    <a:lumMod val="75000"/>
                    <a:lumOff val="25000"/>
                  </a:schemeClr>
                </a:solidFill>
                <a:latin typeface="Alte DIN 1451 Mittelschrift" panose="020B0603020202020204" pitchFamily="34" charset="0"/>
                <a:ea typeface="+mn-ea"/>
                <a:cs typeface="Alte DIN 1451 Mittelschrift" panose="020B0603020202020204" pitchFamily="34" charset="0"/>
              </a:defRPr>
            </a:lvl2pPr>
            <a:lvl3pPr marL="1142991" indent="-228598" algn="l" defTabSz="457196" rtl="0" eaLnBrk="1" latinLnBrk="0" hangingPunct="1">
              <a:spcBef>
                <a:spcPct val="20000"/>
              </a:spcBef>
              <a:buFont typeface="Arial"/>
              <a:buChar char="•"/>
              <a:defRPr sz="1800" b="0" i="0" kern="1200">
                <a:solidFill>
                  <a:schemeClr val="tx1">
                    <a:lumMod val="75000"/>
                    <a:lumOff val="25000"/>
                  </a:schemeClr>
                </a:solidFill>
                <a:latin typeface="Alte DIN 1451 Mittelschrift" panose="020B0603020202020204" pitchFamily="34" charset="0"/>
                <a:ea typeface="+mn-ea"/>
                <a:cs typeface="Alte DIN 1451 Mittelschrift" panose="020B0603020202020204" pitchFamily="34" charset="0"/>
              </a:defRPr>
            </a:lvl3pPr>
            <a:lvl4pPr marL="1600187" indent="-2285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4pPr>
            <a:lvl5pPr marL="2057383" indent="-2285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5pPr>
            <a:lvl6pPr marL="2514580" indent="-228598" algn="l" defTabSz="457196" rtl="0" eaLnBrk="1" latinLnBrk="0" hangingPunct="1">
              <a:spcBef>
                <a:spcPct val="20000"/>
              </a:spcBef>
              <a:buFont typeface="Arial"/>
              <a:buChar char="•"/>
              <a:defRPr sz="2000" kern="1200">
                <a:solidFill>
                  <a:schemeClr val="tx1"/>
                </a:solidFill>
                <a:latin typeface="+mn-lt"/>
                <a:ea typeface="+mn-ea"/>
                <a:cs typeface="+mn-cs"/>
              </a:defRPr>
            </a:lvl6pPr>
            <a:lvl7pPr marL="2971776" indent="-228598" algn="l" defTabSz="457196" rtl="0" eaLnBrk="1" latinLnBrk="0" hangingPunct="1">
              <a:spcBef>
                <a:spcPct val="20000"/>
              </a:spcBef>
              <a:buFont typeface="Arial"/>
              <a:buChar char="•"/>
              <a:defRPr sz="2000" kern="1200">
                <a:solidFill>
                  <a:schemeClr val="tx1"/>
                </a:solidFill>
                <a:latin typeface="+mn-lt"/>
                <a:ea typeface="+mn-ea"/>
                <a:cs typeface="+mn-cs"/>
              </a:defRPr>
            </a:lvl7pPr>
            <a:lvl8pPr marL="3428972" indent="-228598" algn="l" defTabSz="457196" rtl="0" eaLnBrk="1" latinLnBrk="0" hangingPunct="1">
              <a:spcBef>
                <a:spcPct val="20000"/>
              </a:spcBef>
              <a:buFont typeface="Arial"/>
              <a:buChar char="•"/>
              <a:defRPr sz="2000" kern="1200">
                <a:solidFill>
                  <a:schemeClr val="tx1"/>
                </a:solidFill>
                <a:latin typeface="+mn-lt"/>
                <a:ea typeface="+mn-ea"/>
                <a:cs typeface="+mn-cs"/>
              </a:defRPr>
            </a:lvl8pPr>
            <a:lvl9pPr marL="3886169" indent="-228598" algn="l" defTabSz="457196"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solidFill>
                  <a:schemeClr val="tx1"/>
                </a:solidFill>
              </a:rPr>
              <a:t>Work ongoing to determine the uncertainty introduced by this assumption.</a:t>
            </a:r>
          </a:p>
          <a:p>
            <a:r>
              <a:rPr lang="en-GB" dirty="0" smtClean="0">
                <a:solidFill>
                  <a:schemeClr val="tx1"/>
                </a:solidFill>
              </a:rPr>
              <a:t>Panel shows extreme cases where assumption may result in “largest” uncertainties.</a:t>
            </a:r>
            <a:endParaRPr lang="en-US" dirty="0"/>
          </a:p>
        </p:txBody>
      </p:sp>
    </p:spTree>
    <p:extLst>
      <p:ext uri="{BB962C8B-B14F-4D97-AF65-F5344CB8AC3E}">
        <p14:creationId xmlns:p14="http://schemas.microsoft.com/office/powerpoint/2010/main" val="157504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56" b="1856"/>
          <a:stretch>
            <a:fillRect/>
          </a:stretch>
        </p:blipFill>
        <p:spPr/>
      </p:pic>
      <p:sp>
        <p:nvSpPr>
          <p:cNvPr id="3" name="Text Placeholder 2"/>
          <p:cNvSpPr>
            <a:spLocks noGrp="1"/>
          </p:cNvSpPr>
          <p:nvPr>
            <p:ph type="body" sz="quarter" idx="11"/>
          </p:nvPr>
        </p:nvSpPr>
        <p:spPr>
          <a:xfrm>
            <a:off x="321469" y="501523"/>
            <a:ext cx="6944209" cy="393954"/>
          </a:xfrm>
        </p:spPr>
        <p:txBody>
          <a:bodyPr/>
          <a:lstStyle/>
          <a:p>
            <a:r>
              <a:rPr lang="en-US" dirty="0" smtClean="0"/>
              <a:t>Current Uncertainty Analysis of RadCaTS</a:t>
            </a:r>
            <a:endParaRPr lang="en-US" dirty="0"/>
          </a:p>
        </p:txBody>
      </p:sp>
      <p:sp>
        <p:nvSpPr>
          <p:cNvPr id="4" name="Text Placeholder 3"/>
          <p:cNvSpPr>
            <a:spLocks noGrp="1"/>
          </p:cNvSpPr>
          <p:nvPr>
            <p:ph type="body" sz="quarter" idx="12"/>
          </p:nvPr>
        </p:nvSpPr>
        <p:spPr>
          <a:xfrm>
            <a:off x="321469" y="2128838"/>
            <a:ext cx="8522350" cy="4462461"/>
          </a:xfrm>
        </p:spPr>
        <p:txBody>
          <a:bodyPr/>
          <a:lstStyle/>
          <a:p>
            <a:r>
              <a:rPr lang="en-GB" dirty="0" smtClean="0">
                <a:solidFill>
                  <a:schemeClr val="tx1"/>
                </a:solidFill>
              </a:rPr>
              <a:t>Monte Carlo analysis used to determine the final chosen spectrum if input GVR BRF values are perturbed within uncertainties (Note: inclusion of reference spectrum uncertainties to follow).</a:t>
            </a:r>
          </a:p>
          <a:p>
            <a:endParaRPr lang="en-US" dirty="0">
              <a:solidFill>
                <a:schemeClr val="tx1"/>
              </a:solidFill>
            </a:endParaRPr>
          </a:p>
          <a:p>
            <a:pPr marL="0" indent="0">
              <a:buNone/>
            </a:pPr>
            <a:endParaRPr lang="en-US" dirty="0" smtClean="0">
              <a:solidFill>
                <a:schemeClr val="tx1"/>
              </a:solidFill>
            </a:endParaRPr>
          </a:p>
          <a:p>
            <a:endParaRPr lang="en-US" dirty="0"/>
          </a:p>
        </p:txBody>
      </p:sp>
      <p:sp>
        <p:nvSpPr>
          <p:cNvPr id="5" name="Title 1"/>
          <p:cNvSpPr txBox="1">
            <a:spLocks/>
          </p:cNvSpPr>
          <p:nvPr/>
        </p:nvSpPr>
        <p:spPr>
          <a:xfrm>
            <a:off x="321468" y="1416050"/>
            <a:ext cx="7774782" cy="964946"/>
          </a:xfrm>
          <a:prstGeom prst="rect">
            <a:avLst/>
          </a:prstGeom>
        </p:spPr>
        <p:txBody>
          <a:bodyPr/>
          <a:lstStyle>
            <a:lvl1pPr algn="ctr" defTabSz="457196" rtl="0" eaLnBrk="1" latinLnBrk="0" hangingPunct="1">
              <a:spcBef>
                <a:spcPct val="0"/>
              </a:spcBef>
              <a:buNone/>
              <a:defRPr sz="4400" kern="1200">
                <a:solidFill>
                  <a:schemeClr val="tx1"/>
                </a:solidFill>
                <a:latin typeface="+mj-lt"/>
                <a:ea typeface="+mj-ea"/>
                <a:cs typeface="+mj-cs"/>
              </a:defRPr>
            </a:lvl1pPr>
          </a:lstStyle>
          <a:p>
            <a:pPr algn="l"/>
            <a:r>
              <a:rPr lang="en-GB" sz="3600" dirty="0" smtClean="0">
                <a:solidFill>
                  <a:srgbClr val="0070C0"/>
                </a:solidFill>
                <a:latin typeface="Arial Unicode MS" panose="020B0604020202020204" pitchFamily="34" charset="-128"/>
              </a:rPr>
              <a:t>3. Choosing a Reference Spectrum</a:t>
            </a:r>
            <a:endParaRPr lang="en-GB" sz="3600" dirty="0">
              <a:solidFill>
                <a:srgbClr val="0070C0"/>
              </a:solidFill>
              <a:latin typeface="Arial Unicode MS" panose="020B0604020202020204" pitchFamily="34" charset="-128"/>
            </a:endParaRPr>
          </a:p>
        </p:txBody>
      </p:sp>
      <p:sp>
        <p:nvSpPr>
          <p:cNvPr id="8" name="Text Placeholder 3"/>
          <p:cNvSpPr txBox="1">
            <a:spLocks/>
          </p:cNvSpPr>
          <p:nvPr/>
        </p:nvSpPr>
        <p:spPr>
          <a:xfrm>
            <a:off x="4972048" y="3383756"/>
            <a:ext cx="4000501" cy="3386696"/>
          </a:xfrm>
          <a:prstGeom prst="rect">
            <a:avLst/>
          </a:prstGeom>
        </p:spPr>
        <p:txBody>
          <a:bodyPr vert="horz" lIns="51206" tIns="25603" rIns="51206" bIns="25603"/>
          <a:lstStyle>
            <a:lvl1pPr marL="342898" indent="-3428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1pPr>
            <a:lvl2pPr marL="742944" indent="-285748" algn="l" defTabSz="457196" rtl="0" eaLnBrk="1" latinLnBrk="0" hangingPunct="1">
              <a:spcBef>
                <a:spcPct val="20000"/>
              </a:spcBef>
              <a:buFont typeface="Arial"/>
              <a:buChar char="•"/>
              <a:defRPr sz="2000" b="0" i="0" kern="1200">
                <a:solidFill>
                  <a:schemeClr val="tx1">
                    <a:lumMod val="75000"/>
                    <a:lumOff val="25000"/>
                  </a:schemeClr>
                </a:solidFill>
                <a:latin typeface="Alte DIN 1451 Mittelschrift" panose="020B0603020202020204" pitchFamily="34" charset="0"/>
                <a:ea typeface="+mn-ea"/>
                <a:cs typeface="Alte DIN 1451 Mittelschrift" panose="020B0603020202020204" pitchFamily="34" charset="0"/>
              </a:defRPr>
            </a:lvl2pPr>
            <a:lvl3pPr marL="1142991" indent="-228598" algn="l" defTabSz="457196" rtl="0" eaLnBrk="1" latinLnBrk="0" hangingPunct="1">
              <a:spcBef>
                <a:spcPct val="20000"/>
              </a:spcBef>
              <a:buFont typeface="Arial"/>
              <a:buChar char="•"/>
              <a:defRPr sz="1800" b="0" i="0" kern="1200">
                <a:solidFill>
                  <a:schemeClr val="tx1">
                    <a:lumMod val="75000"/>
                    <a:lumOff val="25000"/>
                  </a:schemeClr>
                </a:solidFill>
                <a:latin typeface="Alte DIN 1451 Mittelschrift" panose="020B0603020202020204" pitchFamily="34" charset="0"/>
                <a:ea typeface="+mn-ea"/>
                <a:cs typeface="Alte DIN 1451 Mittelschrift" panose="020B0603020202020204" pitchFamily="34" charset="0"/>
              </a:defRPr>
            </a:lvl3pPr>
            <a:lvl4pPr marL="1600187" indent="-2285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4pPr>
            <a:lvl5pPr marL="2057383" indent="-228598" algn="l" defTabSz="457196" rtl="0" eaLnBrk="1" latinLnBrk="0" hangingPunct="1">
              <a:spcBef>
                <a:spcPct val="20000"/>
              </a:spcBef>
              <a:buFont typeface="Arial"/>
              <a:buChar char="•"/>
              <a:defRPr sz="2200" b="0" i="0" kern="1200">
                <a:solidFill>
                  <a:srgbClr val="313131"/>
                </a:solidFill>
                <a:latin typeface="Alte DIN 1451 Mittelschrift" panose="020B0603020202020204" pitchFamily="34" charset="0"/>
                <a:ea typeface="+mn-ea"/>
                <a:cs typeface="Alte DIN 1451 Mittelschrift" panose="020B0603020202020204" pitchFamily="34" charset="0"/>
              </a:defRPr>
            </a:lvl5pPr>
            <a:lvl6pPr marL="2514580" indent="-228598" algn="l" defTabSz="457196" rtl="0" eaLnBrk="1" latinLnBrk="0" hangingPunct="1">
              <a:spcBef>
                <a:spcPct val="20000"/>
              </a:spcBef>
              <a:buFont typeface="Arial"/>
              <a:buChar char="•"/>
              <a:defRPr sz="2000" kern="1200">
                <a:solidFill>
                  <a:schemeClr val="tx1"/>
                </a:solidFill>
                <a:latin typeface="+mn-lt"/>
                <a:ea typeface="+mn-ea"/>
                <a:cs typeface="+mn-cs"/>
              </a:defRPr>
            </a:lvl6pPr>
            <a:lvl7pPr marL="2971776" indent="-228598" algn="l" defTabSz="457196" rtl="0" eaLnBrk="1" latinLnBrk="0" hangingPunct="1">
              <a:spcBef>
                <a:spcPct val="20000"/>
              </a:spcBef>
              <a:buFont typeface="Arial"/>
              <a:buChar char="•"/>
              <a:defRPr sz="2000" kern="1200">
                <a:solidFill>
                  <a:schemeClr val="tx1"/>
                </a:solidFill>
                <a:latin typeface="+mn-lt"/>
                <a:ea typeface="+mn-ea"/>
                <a:cs typeface="+mn-cs"/>
              </a:defRPr>
            </a:lvl7pPr>
            <a:lvl8pPr marL="3428972" indent="-228598" algn="l" defTabSz="457196" rtl="0" eaLnBrk="1" latinLnBrk="0" hangingPunct="1">
              <a:spcBef>
                <a:spcPct val="20000"/>
              </a:spcBef>
              <a:buFont typeface="Arial"/>
              <a:buChar char="•"/>
              <a:defRPr sz="2000" kern="1200">
                <a:solidFill>
                  <a:schemeClr val="tx1"/>
                </a:solidFill>
                <a:latin typeface="+mn-lt"/>
                <a:ea typeface="+mn-ea"/>
                <a:cs typeface="+mn-cs"/>
              </a:defRPr>
            </a:lvl8pPr>
            <a:lvl9pPr marL="3886169" indent="-228598" algn="l" defTabSz="457196"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solidFill>
                  <a:schemeClr val="tx1"/>
                </a:solidFill>
              </a:rPr>
              <a:t>It is likely (about 65% probability) that the maximum difference between the spectrum chosen by the process and that which could be chosen if the GVR values are somewhere within the bounds of their uncertainties are shown.</a:t>
            </a:r>
          </a:p>
          <a:p>
            <a:endParaRPr lang="en-US" dirty="0" smtClean="0">
              <a:solidFill>
                <a:schemeClr val="tx1"/>
              </a:solidFill>
            </a:endParaRPr>
          </a:p>
          <a:p>
            <a:pPr marL="0" indent="0">
              <a:buFont typeface="Arial"/>
              <a:buNone/>
            </a:pPr>
            <a:endParaRPr lang="en-US" dirty="0" smtClean="0">
              <a:solidFill>
                <a:schemeClr val="tx1"/>
              </a:solidFill>
            </a:endParaRPr>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468" y="3383755"/>
            <a:ext cx="4650581" cy="3100387"/>
          </a:xfrm>
          <a:prstGeom prst="rect">
            <a:avLst/>
          </a:prstGeom>
        </p:spPr>
      </p:pic>
    </p:spTree>
    <p:extLst>
      <p:ext uri="{BB962C8B-B14F-4D97-AF65-F5344CB8AC3E}">
        <p14:creationId xmlns:p14="http://schemas.microsoft.com/office/powerpoint/2010/main" val="421506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56" b="1856"/>
          <a:stretch>
            <a:fillRect/>
          </a:stretch>
        </p:blipFill>
        <p:spPr/>
      </p:pic>
      <p:sp>
        <p:nvSpPr>
          <p:cNvPr id="3" name="Text Placeholder 2"/>
          <p:cNvSpPr>
            <a:spLocks noGrp="1"/>
          </p:cNvSpPr>
          <p:nvPr>
            <p:ph type="body" sz="quarter" idx="11"/>
          </p:nvPr>
        </p:nvSpPr>
        <p:spPr>
          <a:xfrm>
            <a:off x="321469" y="501523"/>
            <a:ext cx="6944209" cy="393954"/>
          </a:xfrm>
        </p:spPr>
        <p:txBody>
          <a:bodyPr/>
          <a:lstStyle/>
          <a:p>
            <a:r>
              <a:rPr lang="en-US" dirty="0" smtClean="0"/>
              <a:t>Current Uncertainty Analysis of RadCaTS</a:t>
            </a:r>
            <a:endParaRPr lang="en-US" dirty="0"/>
          </a:p>
        </p:txBody>
      </p:sp>
      <p:sp>
        <p:nvSpPr>
          <p:cNvPr id="4" name="Text Placeholder 3"/>
          <p:cNvSpPr>
            <a:spLocks noGrp="1"/>
          </p:cNvSpPr>
          <p:nvPr>
            <p:ph type="body" sz="quarter" idx="12"/>
          </p:nvPr>
        </p:nvSpPr>
        <p:spPr>
          <a:xfrm>
            <a:off x="321469" y="2128838"/>
            <a:ext cx="8522350" cy="4462461"/>
          </a:xfrm>
        </p:spPr>
        <p:txBody>
          <a:bodyPr/>
          <a:lstStyle/>
          <a:p>
            <a:r>
              <a:rPr lang="en-GB" dirty="0" smtClean="0">
                <a:solidFill>
                  <a:schemeClr val="tx1"/>
                </a:solidFill>
              </a:rPr>
              <a:t>Monte Carlo analysis used to determine uncertainties due to atmospheric input parameters (Gaussian PDFs assumed):</a:t>
            </a:r>
          </a:p>
          <a:p>
            <a:r>
              <a:rPr lang="en-GB" dirty="0" smtClean="0">
                <a:solidFill>
                  <a:schemeClr val="tx1"/>
                </a:solidFill>
              </a:rPr>
              <a:t>For propagation to TOA:</a:t>
            </a:r>
          </a:p>
          <a:p>
            <a:endParaRPr lang="en-US" dirty="0">
              <a:solidFill>
                <a:schemeClr val="tx1"/>
              </a:solidFill>
            </a:endParaRPr>
          </a:p>
          <a:p>
            <a:pPr marL="0" indent="0">
              <a:buNone/>
            </a:pPr>
            <a:endParaRPr lang="en-US" dirty="0" smtClean="0">
              <a:solidFill>
                <a:schemeClr val="tx1"/>
              </a:solidFill>
            </a:endParaRPr>
          </a:p>
          <a:p>
            <a:endParaRPr lang="en-US" dirty="0"/>
          </a:p>
        </p:txBody>
      </p:sp>
      <p:sp>
        <p:nvSpPr>
          <p:cNvPr id="5" name="Title 1"/>
          <p:cNvSpPr txBox="1">
            <a:spLocks/>
          </p:cNvSpPr>
          <p:nvPr/>
        </p:nvSpPr>
        <p:spPr>
          <a:xfrm>
            <a:off x="321468" y="1416050"/>
            <a:ext cx="7774782" cy="964946"/>
          </a:xfrm>
          <a:prstGeom prst="rect">
            <a:avLst/>
          </a:prstGeom>
        </p:spPr>
        <p:txBody>
          <a:bodyPr/>
          <a:lstStyle>
            <a:lvl1pPr algn="ctr" defTabSz="457196" rtl="0" eaLnBrk="1" latinLnBrk="0" hangingPunct="1">
              <a:spcBef>
                <a:spcPct val="0"/>
              </a:spcBef>
              <a:buNone/>
              <a:defRPr sz="4400" kern="1200">
                <a:solidFill>
                  <a:schemeClr val="tx1"/>
                </a:solidFill>
                <a:latin typeface="+mj-lt"/>
                <a:ea typeface="+mj-ea"/>
                <a:cs typeface="+mj-cs"/>
              </a:defRPr>
            </a:lvl1pPr>
          </a:lstStyle>
          <a:p>
            <a:pPr algn="l"/>
            <a:r>
              <a:rPr lang="en-GB" sz="3600" dirty="0" smtClean="0">
                <a:solidFill>
                  <a:srgbClr val="0070C0"/>
                </a:solidFill>
                <a:latin typeface="Arial Unicode MS" panose="020B0604020202020204" pitchFamily="34" charset="-128"/>
              </a:rPr>
              <a:t>4. Propagation to TOA</a:t>
            </a:r>
            <a:endParaRPr lang="en-GB" sz="3600" dirty="0">
              <a:solidFill>
                <a:srgbClr val="0070C0"/>
              </a:solidFill>
              <a:latin typeface="Arial Unicode MS" panose="020B0604020202020204" pitchFamily="34" charset="-128"/>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301" y="3093784"/>
            <a:ext cx="4938885" cy="3292590"/>
          </a:xfrm>
          <a:prstGeom prst="rect">
            <a:avLst/>
          </a:prstGeom>
        </p:spPr>
      </p:pic>
      <p:graphicFrame>
        <p:nvGraphicFramePr>
          <p:cNvPr id="10" name="Table 9"/>
          <p:cNvGraphicFramePr>
            <a:graphicFrameLocks noGrp="1"/>
          </p:cNvGraphicFramePr>
          <p:nvPr>
            <p:extLst/>
          </p:nvPr>
        </p:nvGraphicFramePr>
        <p:xfrm>
          <a:off x="177800" y="3599274"/>
          <a:ext cx="3017567" cy="2282827"/>
        </p:xfrm>
        <a:graphic>
          <a:graphicData uri="http://schemas.openxmlformats.org/drawingml/2006/table">
            <a:tbl>
              <a:tblPr firstRow="1" firstCol="1" bandRow="1">
                <a:tableStyleId>{7E9639D4-E3E2-4D34-9284-5A2195B3D0D7}</a:tableStyleId>
              </a:tblPr>
              <a:tblGrid>
                <a:gridCol w="1557690">
                  <a:extLst>
                    <a:ext uri="{9D8B030D-6E8A-4147-A177-3AD203B41FA5}">
                      <a16:colId xmlns:a16="http://schemas.microsoft.com/office/drawing/2014/main" val="20000"/>
                    </a:ext>
                  </a:extLst>
                </a:gridCol>
                <a:gridCol w="1459877">
                  <a:extLst>
                    <a:ext uri="{9D8B030D-6E8A-4147-A177-3AD203B41FA5}">
                      <a16:colId xmlns:a16="http://schemas.microsoft.com/office/drawing/2014/main" val="20001"/>
                    </a:ext>
                  </a:extLst>
                </a:gridCol>
              </a:tblGrid>
              <a:tr h="210028">
                <a:tc>
                  <a:txBody>
                    <a:bodyPr/>
                    <a:lstStyle/>
                    <a:p>
                      <a:pPr algn="ctr">
                        <a:lnSpc>
                          <a:spcPct val="107000"/>
                        </a:lnSpc>
                        <a:spcAft>
                          <a:spcPts val="0"/>
                        </a:spcAft>
                      </a:pPr>
                      <a:r>
                        <a:rPr lang="en-GB" sz="1400" dirty="0">
                          <a:effectLst/>
                          <a:latin typeface="Arial Unicode MS" panose="020B0604020202020204" pitchFamily="34" charset="-128"/>
                        </a:rPr>
                        <a:t>Parameter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smtClean="0">
                          <a:effectLst/>
                          <a:latin typeface="Arial Unicode MS" panose="020B0604020202020204" pitchFamily="34" charset="-128"/>
                        </a:rPr>
                        <a:t>Uncertainty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10028">
                <a:tc>
                  <a:txBody>
                    <a:bodyPr/>
                    <a:lstStyle/>
                    <a:p>
                      <a:pPr algn="ctr">
                        <a:lnSpc>
                          <a:spcPct val="107000"/>
                        </a:lnSpc>
                        <a:spcAft>
                          <a:spcPts val="0"/>
                        </a:spcAft>
                      </a:pPr>
                      <a:r>
                        <a:rPr lang="en-GB" sz="1400" b="0" dirty="0">
                          <a:effectLst/>
                          <a:latin typeface="Arial Unicode MS" panose="020B0604020202020204" pitchFamily="34" charset="-128"/>
                        </a:rPr>
                        <a:t>Temperature</a:t>
                      </a:r>
                      <a:endParaRPr lang="en-GB"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smtClean="0">
                          <a:effectLst/>
                          <a:latin typeface="Arial Unicode MS" panose="020B0604020202020204" pitchFamily="34" charset="-128"/>
                        </a:rPr>
                        <a:t>0.1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23633">
                <a:tc>
                  <a:txBody>
                    <a:bodyPr/>
                    <a:lstStyle/>
                    <a:p>
                      <a:pPr algn="ctr">
                        <a:lnSpc>
                          <a:spcPct val="107000"/>
                        </a:lnSpc>
                        <a:spcAft>
                          <a:spcPts val="0"/>
                        </a:spcAft>
                      </a:pPr>
                      <a:r>
                        <a:rPr lang="en-GB" sz="1400" b="0" dirty="0">
                          <a:effectLst/>
                          <a:latin typeface="Arial Unicode MS" panose="020B0604020202020204" pitchFamily="34" charset="-128"/>
                        </a:rPr>
                        <a:t>Water vapour optical depth</a:t>
                      </a:r>
                      <a:endParaRPr lang="en-GB"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latin typeface="Arial Unicode MS" panose="020B0604020202020204" pitchFamily="34" charset="-128"/>
                        </a:rPr>
                        <a:t>5</a:t>
                      </a:r>
                      <a:r>
                        <a:rPr lang="en-GB" sz="1400" dirty="0" smtClean="0">
                          <a:effectLst/>
                          <a:latin typeface="Arial Unicode MS" panose="020B0604020202020204" pitchFamily="34" charset="-128"/>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90132">
                <a:tc>
                  <a:txBody>
                    <a:bodyPr/>
                    <a:lstStyle/>
                    <a:p>
                      <a:pPr algn="ctr">
                        <a:lnSpc>
                          <a:spcPct val="107000"/>
                        </a:lnSpc>
                        <a:spcAft>
                          <a:spcPts val="0"/>
                        </a:spcAft>
                      </a:pPr>
                      <a:r>
                        <a:rPr lang="en-GB" sz="1400" b="0" dirty="0">
                          <a:effectLst/>
                          <a:latin typeface="Arial Unicode MS" panose="020B0604020202020204" pitchFamily="34" charset="-128"/>
                        </a:rPr>
                        <a:t>Columnar </a:t>
                      </a:r>
                      <a:r>
                        <a:rPr lang="en-GB" sz="1400" b="0" dirty="0" smtClean="0">
                          <a:effectLst/>
                          <a:latin typeface="Arial Unicode MS" panose="020B0604020202020204" pitchFamily="34" charset="-128"/>
                        </a:rPr>
                        <a:t>ozone</a:t>
                      </a:r>
                      <a:endParaRPr lang="en-GB"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latin typeface="Arial Unicode MS" panose="020B0604020202020204" pitchFamily="34" charset="-128"/>
                        </a:rPr>
                        <a:t>3</a:t>
                      </a:r>
                      <a:r>
                        <a:rPr lang="en-GB" sz="1400" dirty="0" smtClean="0">
                          <a:effectLst/>
                          <a:latin typeface="Arial Unicode MS" panose="020B0604020202020204" pitchFamily="34" charset="-128"/>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23633">
                <a:tc>
                  <a:txBody>
                    <a:bodyPr/>
                    <a:lstStyle/>
                    <a:p>
                      <a:pPr algn="ctr">
                        <a:lnSpc>
                          <a:spcPct val="107000"/>
                        </a:lnSpc>
                        <a:spcAft>
                          <a:spcPts val="0"/>
                        </a:spcAft>
                      </a:pPr>
                      <a:r>
                        <a:rPr lang="en-GB" sz="1400" b="0" dirty="0">
                          <a:effectLst/>
                          <a:latin typeface="Arial Unicode MS" panose="020B0604020202020204" pitchFamily="34" charset="-128"/>
                        </a:rPr>
                        <a:t>Aerosol optical depth at 550 nm</a:t>
                      </a:r>
                      <a:endParaRPr lang="en-GB"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latin typeface="Arial Unicode MS" panose="020B0604020202020204" pitchFamily="34" charset="-128"/>
                        </a:rPr>
                        <a:t>0.010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20054">
                <a:tc>
                  <a:txBody>
                    <a:bodyPr/>
                    <a:lstStyle/>
                    <a:p>
                      <a:pPr algn="ctr">
                        <a:lnSpc>
                          <a:spcPct val="107000"/>
                        </a:lnSpc>
                        <a:spcAft>
                          <a:spcPts val="0"/>
                        </a:spcAft>
                      </a:pPr>
                      <a:r>
                        <a:rPr lang="en-GB" sz="1400" b="0" dirty="0">
                          <a:effectLst/>
                          <a:latin typeface="Arial Unicode MS" panose="020B0604020202020204" pitchFamily="34" charset="-128"/>
                        </a:rPr>
                        <a:t>Relative solar azimuth</a:t>
                      </a:r>
                      <a:endParaRPr lang="en-GB"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latin typeface="Arial Unicode MS" panose="020B0604020202020204" pitchFamily="34" charset="-128"/>
                        </a:rPr>
                        <a:t>0.2 degrees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algn="ctr">
                        <a:lnSpc>
                          <a:spcPct val="107000"/>
                        </a:lnSpc>
                        <a:spcAft>
                          <a:spcPts val="0"/>
                        </a:spcAft>
                      </a:pPr>
                      <a:r>
                        <a:rPr lang="en-GB" sz="1400" b="0" dirty="0">
                          <a:effectLst/>
                          <a:latin typeface="Arial Unicode MS" panose="020B0604020202020204" pitchFamily="34" charset="-128"/>
                        </a:rPr>
                        <a:t>Solar zenith angle</a:t>
                      </a:r>
                      <a:endParaRPr lang="en-GB"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latin typeface="Arial Unicode MS" panose="020B0604020202020204" pitchFamily="34" charset="-128"/>
                        </a:rPr>
                        <a:t>0.2 degrees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cxnSp>
        <p:nvCxnSpPr>
          <p:cNvPr id="13" name="Straight Arrow Connector 12"/>
          <p:cNvCxnSpPr/>
          <p:nvPr/>
        </p:nvCxnSpPr>
        <p:spPr>
          <a:xfrm>
            <a:off x="3279351" y="3949700"/>
            <a:ext cx="723900"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728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56" b="1856"/>
          <a:stretch>
            <a:fillRect/>
          </a:stretch>
        </p:blipFill>
        <p:spPr/>
      </p:pic>
      <p:sp>
        <p:nvSpPr>
          <p:cNvPr id="3" name="Text Placeholder 2"/>
          <p:cNvSpPr>
            <a:spLocks noGrp="1"/>
          </p:cNvSpPr>
          <p:nvPr>
            <p:ph type="body" sz="quarter" idx="11"/>
          </p:nvPr>
        </p:nvSpPr>
        <p:spPr>
          <a:xfrm>
            <a:off x="321469" y="501523"/>
            <a:ext cx="6944209" cy="393954"/>
          </a:xfrm>
        </p:spPr>
        <p:txBody>
          <a:bodyPr/>
          <a:lstStyle/>
          <a:p>
            <a:r>
              <a:rPr lang="en-US" dirty="0" smtClean="0"/>
              <a:t>Current Uncertainty Analysis of RadCaTS</a:t>
            </a:r>
            <a:endParaRPr lang="en-US" dirty="0"/>
          </a:p>
        </p:txBody>
      </p:sp>
      <p:sp>
        <p:nvSpPr>
          <p:cNvPr id="4" name="Text Placeholder 3"/>
          <p:cNvSpPr>
            <a:spLocks noGrp="1"/>
          </p:cNvSpPr>
          <p:nvPr>
            <p:ph type="body" sz="quarter" idx="12"/>
          </p:nvPr>
        </p:nvSpPr>
        <p:spPr>
          <a:xfrm>
            <a:off x="321469" y="2128838"/>
            <a:ext cx="8522350" cy="4462461"/>
          </a:xfrm>
        </p:spPr>
        <p:txBody>
          <a:bodyPr/>
          <a:lstStyle/>
          <a:p>
            <a:r>
              <a:rPr lang="en-GB" dirty="0" smtClean="0">
                <a:solidFill>
                  <a:schemeClr val="tx1"/>
                </a:solidFill>
              </a:rPr>
              <a:t>Comparison of the outputs of MODTRAN and 6S has been completed.</a:t>
            </a:r>
          </a:p>
          <a:p>
            <a:endParaRPr lang="en-GB" dirty="0" smtClean="0">
              <a:solidFill>
                <a:schemeClr val="tx1"/>
              </a:solidFill>
            </a:endParaRPr>
          </a:p>
          <a:p>
            <a:endParaRPr lang="en-US" dirty="0">
              <a:solidFill>
                <a:schemeClr val="tx1"/>
              </a:solidFill>
            </a:endParaRPr>
          </a:p>
          <a:p>
            <a:pPr marL="0" indent="0">
              <a:buNone/>
            </a:pPr>
            <a:endParaRPr lang="en-US" dirty="0" smtClean="0">
              <a:solidFill>
                <a:schemeClr val="tx1"/>
              </a:solidFill>
            </a:endParaRPr>
          </a:p>
          <a:p>
            <a:endParaRPr lang="en-US" dirty="0"/>
          </a:p>
        </p:txBody>
      </p:sp>
      <p:sp>
        <p:nvSpPr>
          <p:cNvPr id="5" name="Title 1"/>
          <p:cNvSpPr txBox="1">
            <a:spLocks/>
          </p:cNvSpPr>
          <p:nvPr/>
        </p:nvSpPr>
        <p:spPr>
          <a:xfrm>
            <a:off x="321468" y="1416050"/>
            <a:ext cx="7774782" cy="964946"/>
          </a:xfrm>
          <a:prstGeom prst="rect">
            <a:avLst/>
          </a:prstGeom>
        </p:spPr>
        <p:txBody>
          <a:bodyPr/>
          <a:lstStyle>
            <a:lvl1pPr algn="ctr" defTabSz="457196" rtl="0" eaLnBrk="1" latinLnBrk="0" hangingPunct="1">
              <a:spcBef>
                <a:spcPct val="0"/>
              </a:spcBef>
              <a:buNone/>
              <a:defRPr sz="4400" kern="1200">
                <a:solidFill>
                  <a:schemeClr val="tx1"/>
                </a:solidFill>
                <a:latin typeface="+mj-lt"/>
                <a:ea typeface="+mj-ea"/>
                <a:cs typeface="+mj-cs"/>
              </a:defRPr>
            </a:lvl1pPr>
          </a:lstStyle>
          <a:p>
            <a:pPr algn="l"/>
            <a:r>
              <a:rPr lang="en-GB" sz="3600" dirty="0">
                <a:solidFill>
                  <a:srgbClr val="0070C0"/>
                </a:solidFill>
                <a:latin typeface="Arial Unicode MS" panose="020B0604020202020204" pitchFamily="34" charset="-128"/>
              </a:rPr>
              <a:t>4. Propagation to TOA</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9" y="2896695"/>
            <a:ext cx="4390120" cy="2926746"/>
          </a:xfrm>
          <a:prstGeom prst="rect">
            <a:avLst/>
          </a:prstGeom>
        </p:spPr>
      </p:pic>
      <p:graphicFrame>
        <p:nvGraphicFramePr>
          <p:cNvPr id="15" name="Table 14"/>
          <p:cNvGraphicFramePr>
            <a:graphicFrameLocks noGrp="1"/>
          </p:cNvGraphicFramePr>
          <p:nvPr>
            <p:extLst/>
          </p:nvPr>
        </p:nvGraphicFramePr>
        <p:xfrm>
          <a:off x="4711589" y="2882661"/>
          <a:ext cx="4280012" cy="2840875"/>
        </p:xfrm>
        <a:graphic>
          <a:graphicData uri="http://schemas.openxmlformats.org/drawingml/2006/table">
            <a:tbl>
              <a:tblPr firstRow="1" firstCol="1" bandRow="1">
                <a:tableStyleId>{7E9639D4-E3E2-4D34-9284-5A2195B3D0D7}</a:tableStyleId>
              </a:tblPr>
              <a:tblGrid>
                <a:gridCol w="558959">
                  <a:extLst>
                    <a:ext uri="{9D8B030D-6E8A-4147-A177-3AD203B41FA5}">
                      <a16:colId xmlns:a16="http://schemas.microsoft.com/office/drawing/2014/main" val="20000"/>
                    </a:ext>
                  </a:extLst>
                </a:gridCol>
                <a:gridCol w="763293">
                  <a:extLst>
                    <a:ext uri="{9D8B030D-6E8A-4147-A177-3AD203B41FA5}">
                      <a16:colId xmlns:a16="http://schemas.microsoft.com/office/drawing/2014/main" val="20001"/>
                    </a:ext>
                  </a:extLst>
                </a:gridCol>
                <a:gridCol w="1478880">
                  <a:extLst>
                    <a:ext uri="{9D8B030D-6E8A-4147-A177-3AD203B41FA5}">
                      <a16:colId xmlns:a16="http://schemas.microsoft.com/office/drawing/2014/main" val="20002"/>
                    </a:ext>
                  </a:extLst>
                </a:gridCol>
                <a:gridCol w="1478880">
                  <a:extLst>
                    <a:ext uri="{9D8B030D-6E8A-4147-A177-3AD203B41FA5}">
                      <a16:colId xmlns:a16="http://schemas.microsoft.com/office/drawing/2014/main" val="20003"/>
                    </a:ext>
                  </a:extLst>
                </a:gridCol>
              </a:tblGrid>
              <a:tr h="210028">
                <a:tc gridSpan="2">
                  <a:txBody>
                    <a:bodyPr/>
                    <a:lstStyle/>
                    <a:p>
                      <a:pPr algn="ctr" fontAlgn="b"/>
                      <a:r>
                        <a:rPr lang="en-GB" sz="1400" u="none" strike="noStrike" dirty="0" smtClean="0">
                          <a:effectLst/>
                          <a:latin typeface="Arial Unicode MS" panose="020B0604020202020204" pitchFamily="34" charset="-128"/>
                        </a:rPr>
                        <a:t>L8 Band Designation</a:t>
                      </a:r>
                      <a:endParaRPr lang="en-GB" sz="1400" b="0" i="0" u="none" strike="noStrike" dirty="0">
                        <a:solidFill>
                          <a:srgbClr val="000000"/>
                        </a:solidFill>
                        <a:effectLst/>
                        <a:latin typeface="Calibri" panose="020F0502020204030204" pitchFamily="34" charset="0"/>
                      </a:endParaRPr>
                    </a:p>
                  </a:txBody>
                  <a:tcPr marL="68580" marR="68580" marT="0" marB="0"/>
                </a:tc>
                <a:tc hMerge="1">
                  <a:txBody>
                    <a:bodyPr/>
                    <a:lstStyle/>
                    <a:p>
                      <a:pPr algn="ct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
                      <a:r>
                        <a:rPr lang="en-GB" sz="1400" u="none" strike="noStrike" dirty="0" smtClean="0">
                          <a:effectLst/>
                          <a:latin typeface="Arial Unicode MS" panose="020B0604020202020204" pitchFamily="34" charset="-128"/>
                        </a:rPr>
                        <a:t>6S </a:t>
                      </a:r>
                    </a:p>
                    <a:p>
                      <a:pPr algn="ctr" fontAlgn="b"/>
                      <a:r>
                        <a:rPr lang="en-GB" sz="1400" u="none" strike="noStrike" dirty="0" smtClean="0">
                          <a:effectLst/>
                          <a:latin typeface="Arial Unicode MS" panose="020B0604020202020204" pitchFamily="34" charset="-128"/>
                        </a:rPr>
                        <a:t>Uncertainty (%)</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marL="0" marR="0" indent="0" algn="ctr" defTabSz="457196" rtl="0" eaLnBrk="1" fontAlgn="b" latinLnBrk="0" hangingPunct="1">
                        <a:lnSpc>
                          <a:spcPct val="100000"/>
                        </a:lnSpc>
                        <a:spcBef>
                          <a:spcPts val="0"/>
                        </a:spcBef>
                        <a:spcAft>
                          <a:spcPts val="0"/>
                        </a:spcAft>
                        <a:buClrTx/>
                        <a:buSzTx/>
                        <a:buFontTx/>
                        <a:buNone/>
                        <a:tabLst/>
                        <a:defRPr/>
                      </a:pPr>
                      <a:r>
                        <a:rPr lang="en-GB" sz="1400" u="none" strike="noStrike" dirty="0" smtClean="0">
                          <a:effectLst/>
                          <a:latin typeface="Arial Unicode MS" panose="020B0604020202020204" pitchFamily="34" charset="-128"/>
                        </a:rPr>
                        <a:t>MODTRAN Uncertainty (%)</a:t>
                      </a:r>
                    </a:p>
                  </a:txBody>
                  <a:tcPr marL="9525" marR="9525" marT="9525" marB="0"/>
                </a:tc>
                <a:extLst>
                  <a:ext uri="{0D108BD9-81ED-4DB2-BD59-A6C34878D82A}">
                    <a16:rowId xmlns:a16="http://schemas.microsoft.com/office/drawing/2014/main" val="10000"/>
                  </a:ext>
                </a:extLst>
              </a:tr>
              <a:tr h="210028">
                <a:tc>
                  <a:txBody>
                    <a:bodyPr/>
                    <a:lstStyle/>
                    <a:p>
                      <a:pPr algn="ctr" fontAlgn="b"/>
                      <a:r>
                        <a:rPr lang="en-GB" sz="1400" b="0" u="none" strike="noStrike" dirty="0">
                          <a:effectLst/>
                          <a:latin typeface="Arial Unicode MS" panose="020B0604020202020204" pitchFamily="34" charset="-128"/>
                        </a:rPr>
                        <a:t>1</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Coastal</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0.24</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0.22</a:t>
                      </a:r>
                      <a:endParaRPr lang="en-GB"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1"/>
                  </a:ext>
                </a:extLst>
              </a:tr>
              <a:tr h="210028">
                <a:tc>
                  <a:txBody>
                    <a:bodyPr/>
                    <a:lstStyle/>
                    <a:p>
                      <a:pPr algn="ctr" fontAlgn="b"/>
                      <a:r>
                        <a:rPr lang="en-GB" sz="1400" b="0" u="none" strike="noStrike" dirty="0">
                          <a:effectLst/>
                          <a:latin typeface="Arial Unicode MS" panose="020B0604020202020204" pitchFamily="34" charset="-128"/>
                        </a:rPr>
                        <a:t>2</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Blue</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0.23</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0.18</a:t>
                      </a:r>
                      <a:endParaRPr lang="en-GB"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2"/>
                  </a:ext>
                </a:extLst>
              </a:tr>
              <a:tr h="210028">
                <a:tc>
                  <a:txBody>
                    <a:bodyPr/>
                    <a:lstStyle/>
                    <a:p>
                      <a:pPr algn="ctr" fontAlgn="b"/>
                      <a:r>
                        <a:rPr lang="en-GB" sz="1400" b="0" u="none" strike="noStrike" dirty="0">
                          <a:effectLst/>
                          <a:latin typeface="Arial Unicode MS" panose="020B0604020202020204" pitchFamily="34" charset="-128"/>
                        </a:rPr>
                        <a:t>3</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Green</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0.30</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0.27</a:t>
                      </a:r>
                      <a:endParaRPr lang="en-GB"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3"/>
                  </a:ext>
                </a:extLst>
              </a:tr>
              <a:tr h="210028">
                <a:tc>
                  <a:txBody>
                    <a:bodyPr/>
                    <a:lstStyle/>
                    <a:p>
                      <a:pPr algn="ctr" fontAlgn="b"/>
                      <a:r>
                        <a:rPr lang="en-GB" sz="1400" b="0" u="none" strike="noStrike" dirty="0">
                          <a:effectLst/>
                          <a:latin typeface="Arial Unicode MS" panose="020B0604020202020204" pitchFamily="34" charset="-128"/>
                        </a:rPr>
                        <a:t>4</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Red</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0.25</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0.20</a:t>
                      </a:r>
                      <a:endParaRPr lang="en-GB"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4"/>
                  </a:ext>
                </a:extLst>
              </a:tr>
              <a:tr h="323633">
                <a:tc>
                  <a:txBody>
                    <a:bodyPr/>
                    <a:lstStyle/>
                    <a:p>
                      <a:pPr algn="ctr" fontAlgn="b"/>
                      <a:r>
                        <a:rPr lang="en-GB" sz="1400" b="0" u="none" strike="noStrike" dirty="0">
                          <a:effectLst/>
                          <a:latin typeface="Arial Unicode MS" panose="020B0604020202020204" pitchFamily="34" charset="-128"/>
                        </a:rPr>
                        <a:t>5</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NIR</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0.22</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0.19</a:t>
                      </a:r>
                      <a:endParaRPr lang="en-GB"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5"/>
                  </a:ext>
                </a:extLst>
              </a:tr>
              <a:tr h="190132">
                <a:tc>
                  <a:txBody>
                    <a:bodyPr/>
                    <a:lstStyle/>
                    <a:p>
                      <a:pPr algn="ctr" fontAlgn="b"/>
                      <a:r>
                        <a:rPr lang="en-GB" sz="1400" b="0" u="none" strike="noStrike" dirty="0">
                          <a:effectLst/>
                          <a:latin typeface="Arial Unicode MS" panose="020B0604020202020204" pitchFamily="34" charset="-128"/>
                        </a:rPr>
                        <a:t>6</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SWIR (5)</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0.19</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0.21</a:t>
                      </a:r>
                      <a:endParaRPr lang="en-GB"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6"/>
                  </a:ext>
                </a:extLst>
              </a:tr>
              <a:tr h="323633">
                <a:tc>
                  <a:txBody>
                    <a:bodyPr/>
                    <a:lstStyle/>
                    <a:p>
                      <a:pPr algn="ctr" fontAlgn="b"/>
                      <a:r>
                        <a:rPr lang="en-GB" sz="1400" b="0" u="none" strike="noStrike" dirty="0">
                          <a:effectLst/>
                          <a:latin typeface="Arial Unicode MS" panose="020B0604020202020204" pitchFamily="34" charset="-128"/>
                        </a:rPr>
                        <a:t>7</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SWIR (7)</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0.22</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0.23</a:t>
                      </a:r>
                      <a:endParaRPr lang="en-GB"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7"/>
                  </a:ext>
                </a:extLst>
              </a:tr>
              <a:tr h="420054">
                <a:tc>
                  <a:txBody>
                    <a:bodyPr/>
                    <a:lstStyle/>
                    <a:p>
                      <a:pPr algn="ctr" fontAlgn="b"/>
                      <a:r>
                        <a:rPr lang="en-GB" sz="1400" b="0" u="none" strike="noStrike" dirty="0">
                          <a:effectLst/>
                          <a:latin typeface="Arial Unicode MS" panose="020B0604020202020204" pitchFamily="34" charset="-128"/>
                        </a:rPr>
                        <a:t>8</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Pan</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0.30</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0.27</a:t>
                      </a:r>
                      <a:endParaRPr lang="en-GB"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8"/>
                  </a:ext>
                </a:extLst>
              </a:tr>
              <a:tr h="0">
                <a:tc>
                  <a:txBody>
                    <a:bodyPr/>
                    <a:lstStyle/>
                    <a:p>
                      <a:pPr algn="ctr" fontAlgn="b"/>
                      <a:r>
                        <a:rPr lang="en-GB" sz="1400" b="0" u="none" strike="noStrike" dirty="0">
                          <a:effectLst/>
                          <a:latin typeface="Arial Unicode MS" panose="020B0604020202020204" pitchFamily="34" charset="-128"/>
                        </a:rPr>
                        <a:t>9</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Cirrus</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7.05</a:t>
                      </a:r>
                      <a:endParaRPr lang="en-GB" sz="14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400" u="none" strike="noStrike" dirty="0">
                          <a:effectLst/>
                          <a:latin typeface="Arial Unicode MS" panose="020B0604020202020204" pitchFamily="34" charset="-128"/>
                        </a:rPr>
                        <a:t>6.84</a:t>
                      </a:r>
                      <a:endParaRPr lang="en-GB" sz="14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17596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56" b="1856"/>
          <a:stretch>
            <a:fillRect/>
          </a:stretch>
        </p:blipFill>
        <p:spPr/>
      </p:pic>
      <p:sp>
        <p:nvSpPr>
          <p:cNvPr id="3" name="Text Placeholder 2"/>
          <p:cNvSpPr>
            <a:spLocks noGrp="1"/>
          </p:cNvSpPr>
          <p:nvPr>
            <p:ph type="body" sz="quarter" idx="11"/>
          </p:nvPr>
        </p:nvSpPr>
        <p:spPr>
          <a:xfrm>
            <a:off x="321469" y="501523"/>
            <a:ext cx="6944209" cy="393954"/>
          </a:xfrm>
        </p:spPr>
        <p:txBody>
          <a:bodyPr/>
          <a:lstStyle/>
          <a:p>
            <a:r>
              <a:rPr lang="en-US" dirty="0" smtClean="0"/>
              <a:t>Current Uncertainty Analysis of RadCaTS</a:t>
            </a:r>
            <a:endParaRPr lang="en-US" dirty="0"/>
          </a:p>
        </p:txBody>
      </p:sp>
      <p:sp>
        <p:nvSpPr>
          <p:cNvPr id="4" name="Text Placeholder 3"/>
          <p:cNvSpPr>
            <a:spLocks noGrp="1"/>
          </p:cNvSpPr>
          <p:nvPr>
            <p:ph type="body" sz="quarter" idx="12"/>
          </p:nvPr>
        </p:nvSpPr>
        <p:spPr>
          <a:xfrm>
            <a:off x="321469" y="2128838"/>
            <a:ext cx="8522350" cy="4462461"/>
          </a:xfrm>
        </p:spPr>
        <p:txBody>
          <a:bodyPr/>
          <a:lstStyle/>
          <a:p>
            <a:r>
              <a:rPr lang="en-GB" dirty="0" smtClean="0">
                <a:solidFill>
                  <a:schemeClr val="tx1"/>
                </a:solidFill>
              </a:rPr>
              <a:t>GVR BRF uncertainties almost complete – further work on diffuse irradiance required.</a:t>
            </a:r>
          </a:p>
          <a:p>
            <a:r>
              <a:rPr lang="en-GB" dirty="0" smtClean="0">
                <a:solidFill>
                  <a:schemeClr val="tx1"/>
                </a:solidFill>
              </a:rPr>
              <a:t>Assumption of spatial uncertainty is being investigated and expected to support results of earlier U of Arizona work.</a:t>
            </a:r>
          </a:p>
          <a:p>
            <a:r>
              <a:rPr lang="en-GB" dirty="0" smtClean="0">
                <a:solidFill>
                  <a:schemeClr val="tx1"/>
                </a:solidFill>
              </a:rPr>
              <a:t>Choosing a reference spectrum work will be used to generate an ensemble of spectra which will be processed through MODTRAN.  </a:t>
            </a:r>
          </a:p>
          <a:p>
            <a:r>
              <a:rPr lang="en-GB" dirty="0" smtClean="0">
                <a:solidFill>
                  <a:schemeClr val="tx1"/>
                </a:solidFill>
              </a:rPr>
              <a:t>Further analysis of MODTRAN will be undertaken including using uniform input PDFs.</a:t>
            </a:r>
          </a:p>
          <a:p>
            <a:r>
              <a:rPr lang="en-US" dirty="0" smtClean="0">
                <a:solidFill>
                  <a:schemeClr val="tx1"/>
                </a:solidFill>
              </a:rPr>
              <a:t>Final expected uncertainty is not yet clear but is likely to be &lt; 10 %</a:t>
            </a:r>
          </a:p>
          <a:p>
            <a:endParaRPr lang="en-US" dirty="0"/>
          </a:p>
        </p:txBody>
      </p:sp>
      <p:sp>
        <p:nvSpPr>
          <p:cNvPr id="5" name="Title 1"/>
          <p:cNvSpPr txBox="1">
            <a:spLocks/>
          </p:cNvSpPr>
          <p:nvPr/>
        </p:nvSpPr>
        <p:spPr>
          <a:xfrm>
            <a:off x="321468" y="1416050"/>
            <a:ext cx="7774782" cy="964946"/>
          </a:xfrm>
          <a:prstGeom prst="rect">
            <a:avLst/>
          </a:prstGeom>
        </p:spPr>
        <p:txBody>
          <a:bodyPr/>
          <a:lstStyle>
            <a:lvl1pPr algn="ctr" defTabSz="457196" rtl="0" eaLnBrk="1" latinLnBrk="0" hangingPunct="1">
              <a:spcBef>
                <a:spcPct val="0"/>
              </a:spcBef>
              <a:buNone/>
              <a:defRPr sz="4400" kern="1200">
                <a:solidFill>
                  <a:schemeClr val="tx1"/>
                </a:solidFill>
                <a:latin typeface="+mj-lt"/>
                <a:ea typeface="+mj-ea"/>
                <a:cs typeface="+mj-cs"/>
              </a:defRPr>
            </a:lvl1pPr>
          </a:lstStyle>
          <a:p>
            <a:pPr algn="l"/>
            <a:r>
              <a:rPr lang="en-GB" sz="3600" dirty="0" smtClean="0">
                <a:solidFill>
                  <a:srgbClr val="0070C0"/>
                </a:solidFill>
                <a:latin typeface="Arial Unicode MS" panose="020B0604020202020204" pitchFamily="34" charset="-128"/>
              </a:rPr>
              <a:t>Results of analysis thus far…</a:t>
            </a:r>
            <a:endParaRPr lang="en-GB" sz="3600" dirty="0">
              <a:solidFill>
                <a:srgbClr val="0070C0"/>
              </a:solidFill>
              <a:latin typeface="Arial Unicode MS" panose="020B0604020202020204" pitchFamily="34" charset="-128"/>
            </a:endParaRPr>
          </a:p>
        </p:txBody>
      </p:sp>
    </p:spTree>
    <p:extLst>
      <p:ext uri="{BB962C8B-B14F-4D97-AF65-F5344CB8AC3E}">
        <p14:creationId xmlns:p14="http://schemas.microsoft.com/office/powerpoint/2010/main" val="393072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6" r="36"/>
          <a:stretch>
            <a:fillRect/>
          </a:stretch>
        </p:blipFill>
        <p:spPr/>
      </p:pic>
      <p:sp>
        <p:nvSpPr>
          <p:cNvPr id="3" name="Text Placeholder 2"/>
          <p:cNvSpPr>
            <a:spLocks noGrp="1"/>
          </p:cNvSpPr>
          <p:nvPr>
            <p:ph type="body" sz="quarter" idx="11"/>
          </p:nvPr>
        </p:nvSpPr>
        <p:spPr>
          <a:xfrm>
            <a:off x="321469" y="259662"/>
            <a:ext cx="2154436" cy="877676"/>
          </a:xfrm>
        </p:spPr>
        <p:txBody>
          <a:bodyPr/>
          <a:lstStyle/>
          <a:p>
            <a:r>
              <a:rPr lang="en-US" dirty="0" smtClean="0"/>
              <a:t>U. Arizona</a:t>
            </a:r>
          </a:p>
          <a:p>
            <a:r>
              <a:rPr lang="en-US" dirty="0" smtClean="0"/>
              <a:t>Future Work</a:t>
            </a:r>
            <a:endParaRPr lang="en-US" dirty="0"/>
          </a:p>
        </p:txBody>
      </p:sp>
      <p:sp>
        <p:nvSpPr>
          <p:cNvPr id="4" name="Text Placeholder 3"/>
          <p:cNvSpPr>
            <a:spLocks noGrp="1"/>
          </p:cNvSpPr>
          <p:nvPr>
            <p:ph type="body" sz="quarter" idx="12"/>
          </p:nvPr>
        </p:nvSpPr>
        <p:spPr>
          <a:xfrm>
            <a:off x="321468" y="1934308"/>
            <a:ext cx="8769523" cy="4797796"/>
          </a:xfrm>
        </p:spPr>
        <p:txBody>
          <a:bodyPr>
            <a:normAutofit lnSpcReduction="10000"/>
          </a:bodyPr>
          <a:lstStyle/>
          <a:p>
            <a:r>
              <a:rPr lang="en-US" dirty="0" smtClean="0"/>
              <a:t>Automate processing and upload of surface BRF data for distribution by NASA</a:t>
            </a:r>
          </a:p>
          <a:p>
            <a:r>
              <a:rPr lang="en-US" dirty="0" smtClean="0"/>
              <a:t>Continued participation in RadCalNet</a:t>
            </a:r>
          </a:p>
          <a:p>
            <a:r>
              <a:rPr lang="en-US" dirty="0" smtClean="0"/>
              <a:t>Assist NPL with uncertainty analysis (to be finalized in 2016)</a:t>
            </a:r>
          </a:p>
          <a:p>
            <a:r>
              <a:rPr lang="en-US" dirty="0" smtClean="0"/>
              <a:t>Development of GVR Transfer Radiometer (GVR </a:t>
            </a:r>
            <a:r>
              <a:rPr lang="en-US" dirty="0" err="1" smtClean="0"/>
              <a:t>TR</a:t>
            </a:r>
            <a:r>
              <a:rPr lang="en-US" dirty="0" smtClean="0"/>
              <a:t>), to be used as a travelling calibration standard for RadCalNet work</a:t>
            </a:r>
          </a:p>
          <a:p>
            <a:r>
              <a:rPr lang="en-US" dirty="0" smtClean="0"/>
              <a:t>Continue to work on the calibration/validation of Earth-observing sensors such as</a:t>
            </a:r>
          </a:p>
          <a:p>
            <a:pPr lvl="1"/>
            <a:r>
              <a:rPr lang="en-US" dirty="0" smtClean="0"/>
              <a:t>Landsat 7 ETM+ and Landsat 8 OLI</a:t>
            </a:r>
          </a:p>
          <a:p>
            <a:pPr lvl="1"/>
            <a:r>
              <a:rPr lang="en-US" dirty="0" smtClean="0"/>
              <a:t>Terra and Aqua MODIS</a:t>
            </a:r>
          </a:p>
          <a:p>
            <a:pPr lvl="1"/>
            <a:r>
              <a:rPr lang="en-US" dirty="0" smtClean="0"/>
              <a:t>SNPP VIIRS</a:t>
            </a:r>
          </a:p>
          <a:p>
            <a:pPr lvl="1"/>
            <a:r>
              <a:rPr lang="en-US" dirty="0" smtClean="0"/>
              <a:t>RapidEye</a:t>
            </a:r>
          </a:p>
          <a:p>
            <a:pPr lvl="1"/>
            <a:r>
              <a:rPr lang="en-US" dirty="0" smtClean="0"/>
              <a:t>Sentinel-2 MSI</a:t>
            </a:r>
          </a:p>
          <a:p>
            <a:endParaRPr lang="en-US" dirty="0" smtClean="0"/>
          </a:p>
        </p:txBody>
      </p:sp>
    </p:spTree>
    <p:extLst>
      <p:ext uri="{BB962C8B-B14F-4D97-AF65-F5344CB8AC3E}">
        <p14:creationId xmlns:p14="http://schemas.microsoft.com/office/powerpoint/2010/main" val="387488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56" b="1856"/>
          <a:stretch>
            <a:fillRect/>
          </a:stretch>
        </p:blipFill>
        <p:spPr/>
      </p:pic>
      <p:sp>
        <p:nvSpPr>
          <p:cNvPr id="3" name="Text Placeholder 2"/>
          <p:cNvSpPr>
            <a:spLocks noGrp="1"/>
          </p:cNvSpPr>
          <p:nvPr>
            <p:ph type="body" sz="quarter" idx="11"/>
          </p:nvPr>
        </p:nvSpPr>
        <p:spPr>
          <a:xfrm>
            <a:off x="321469" y="501523"/>
            <a:ext cx="3396764" cy="393954"/>
          </a:xfrm>
        </p:spPr>
        <p:txBody>
          <a:bodyPr/>
          <a:lstStyle/>
          <a:p>
            <a:r>
              <a:rPr lang="en-US" dirty="0" smtClean="0"/>
              <a:t>Acknowledgements</a:t>
            </a:r>
            <a:endParaRPr lang="en-US" dirty="0"/>
          </a:p>
        </p:txBody>
      </p:sp>
      <p:sp>
        <p:nvSpPr>
          <p:cNvPr id="4" name="Text Placeholder 3"/>
          <p:cNvSpPr>
            <a:spLocks noGrp="1"/>
          </p:cNvSpPr>
          <p:nvPr>
            <p:ph type="body" sz="quarter" idx="12"/>
          </p:nvPr>
        </p:nvSpPr>
        <p:spPr>
          <a:xfrm>
            <a:off x="321468" y="2298700"/>
            <a:ext cx="8451471" cy="4221369"/>
          </a:xfrm>
        </p:spPr>
        <p:txBody>
          <a:bodyPr>
            <a:normAutofit/>
          </a:bodyPr>
          <a:lstStyle/>
          <a:p>
            <a:r>
              <a:rPr lang="en-US" dirty="0">
                <a:solidFill>
                  <a:schemeClr val="tx1"/>
                </a:solidFill>
              </a:rPr>
              <a:t>NPL would like to thank the MetEOC-2 project for funding this </a:t>
            </a:r>
            <a:r>
              <a:rPr lang="en-US" dirty="0" smtClean="0">
                <a:solidFill>
                  <a:schemeClr val="tx1"/>
                </a:solidFill>
              </a:rPr>
              <a:t>work</a:t>
            </a:r>
          </a:p>
          <a:p>
            <a:r>
              <a:rPr lang="en-US" dirty="0" smtClean="0">
                <a:solidFill>
                  <a:schemeClr val="tx1"/>
                </a:solidFill>
              </a:rPr>
              <a:t>U. of Arizona would like to thank NASA and USGS for funding this work</a:t>
            </a:r>
          </a:p>
          <a:p>
            <a:r>
              <a:rPr lang="en-US" dirty="0" smtClean="0">
                <a:solidFill>
                  <a:schemeClr val="tx1"/>
                </a:solidFill>
              </a:rPr>
              <a:t>We </a:t>
            </a:r>
            <a:r>
              <a:rPr lang="en-US" dirty="0">
                <a:solidFill>
                  <a:schemeClr val="tx1"/>
                </a:solidFill>
              </a:rPr>
              <a:t>would also like to thank the Bureau of Land Management (</a:t>
            </a:r>
            <a:r>
              <a:rPr lang="en-US" dirty="0" err="1">
                <a:solidFill>
                  <a:schemeClr val="tx1"/>
                </a:solidFill>
              </a:rPr>
              <a:t>BLM</a:t>
            </a:r>
            <a:r>
              <a:rPr lang="en-US" dirty="0">
                <a:solidFill>
                  <a:schemeClr val="tx1"/>
                </a:solidFill>
              </a:rPr>
              <a:t>), Tonopah, Nevada, </a:t>
            </a:r>
            <a:r>
              <a:rPr lang="en-US" dirty="0" smtClean="0">
                <a:solidFill>
                  <a:schemeClr val="tx1"/>
                </a:solidFill>
              </a:rPr>
              <a:t>office </a:t>
            </a:r>
            <a:r>
              <a:rPr lang="en-US" dirty="0">
                <a:solidFill>
                  <a:schemeClr val="tx1"/>
                </a:solidFill>
              </a:rPr>
              <a:t>for access to Railroad Valley, </a:t>
            </a:r>
            <a:r>
              <a:rPr lang="en-US" dirty="0" smtClean="0">
                <a:solidFill>
                  <a:schemeClr val="tx1"/>
                </a:solidFill>
              </a:rPr>
              <a:t>Nevada</a:t>
            </a:r>
          </a:p>
          <a:p>
            <a:r>
              <a:rPr lang="en-US" dirty="0" smtClean="0">
                <a:solidFill>
                  <a:schemeClr val="tx1"/>
                </a:solidFill>
              </a:rPr>
              <a:t>We </a:t>
            </a:r>
            <a:r>
              <a:rPr lang="en-US" dirty="0">
                <a:solidFill>
                  <a:schemeClr val="tx1"/>
                </a:solidFill>
              </a:rPr>
              <a:t>would also like to thank Brent Holben and AERONET for processing the Railroad Valley Cimel data</a:t>
            </a:r>
          </a:p>
          <a:p>
            <a:endParaRPr lang="en-US" dirty="0" smtClean="0">
              <a:solidFill>
                <a:schemeClr val="tx1"/>
              </a:solidFill>
            </a:endParaRPr>
          </a:p>
        </p:txBody>
      </p:sp>
    </p:spTree>
    <p:extLst>
      <p:ext uri="{BB962C8B-B14F-4D97-AF65-F5344CB8AC3E}">
        <p14:creationId xmlns:p14="http://schemas.microsoft.com/office/powerpoint/2010/main" val="315471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56" b="1856"/>
          <a:stretch>
            <a:fillRect/>
          </a:stretch>
        </p:blipFill>
        <p:spPr/>
      </p:pic>
      <p:sp>
        <p:nvSpPr>
          <p:cNvPr id="3" name="Text Placeholder 2"/>
          <p:cNvSpPr>
            <a:spLocks noGrp="1"/>
          </p:cNvSpPr>
          <p:nvPr>
            <p:ph type="body" sz="quarter" idx="11"/>
          </p:nvPr>
        </p:nvSpPr>
        <p:spPr>
          <a:xfrm>
            <a:off x="321469" y="501523"/>
            <a:ext cx="1210268" cy="393954"/>
          </a:xfrm>
        </p:spPr>
        <p:txBody>
          <a:bodyPr/>
          <a:lstStyle/>
          <a:p>
            <a:r>
              <a:rPr lang="en-US" dirty="0" smtClean="0"/>
              <a:t>Outline</a:t>
            </a:r>
            <a:endParaRPr lang="en-US" dirty="0"/>
          </a:p>
        </p:txBody>
      </p:sp>
      <p:sp>
        <p:nvSpPr>
          <p:cNvPr id="4" name="Text Placeholder 3"/>
          <p:cNvSpPr>
            <a:spLocks noGrp="1"/>
          </p:cNvSpPr>
          <p:nvPr>
            <p:ph type="body" sz="quarter" idx="12"/>
          </p:nvPr>
        </p:nvSpPr>
        <p:spPr>
          <a:xfrm>
            <a:off x="321469" y="1898522"/>
            <a:ext cx="8522350" cy="4366811"/>
          </a:xfrm>
        </p:spPr>
        <p:txBody>
          <a:bodyPr/>
          <a:lstStyle/>
          <a:p>
            <a:r>
              <a:rPr lang="en-US" dirty="0" smtClean="0">
                <a:solidFill>
                  <a:schemeClr val="tx1"/>
                </a:solidFill>
              </a:rPr>
              <a:t>RadCaTS concept</a:t>
            </a:r>
          </a:p>
          <a:p>
            <a:r>
              <a:rPr lang="en-US" dirty="0" smtClean="0">
                <a:solidFill>
                  <a:schemeClr val="tx1"/>
                </a:solidFill>
              </a:rPr>
              <a:t>Sample of current </a:t>
            </a:r>
            <a:r>
              <a:rPr lang="en-US" dirty="0">
                <a:solidFill>
                  <a:schemeClr val="tx1"/>
                </a:solidFill>
              </a:rPr>
              <a:t>results</a:t>
            </a:r>
          </a:p>
          <a:p>
            <a:r>
              <a:rPr lang="en-US" dirty="0" smtClean="0">
                <a:solidFill>
                  <a:schemeClr val="tx1"/>
                </a:solidFill>
              </a:rPr>
              <a:t>Involvement in the CEOS WGCV Radiometric Calibration Network (RadCalNet)</a:t>
            </a:r>
          </a:p>
          <a:p>
            <a:r>
              <a:rPr lang="en-US" dirty="0" smtClean="0">
                <a:solidFill>
                  <a:schemeClr val="tx1"/>
                </a:solidFill>
              </a:rPr>
              <a:t>Uncertainty in TOA product</a:t>
            </a:r>
          </a:p>
          <a:p>
            <a:pPr lvl="1"/>
            <a:r>
              <a:rPr lang="en-US" dirty="0" smtClean="0">
                <a:solidFill>
                  <a:schemeClr val="tx1"/>
                </a:solidFill>
              </a:rPr>
              <a:t>Previous U. Arizona work</a:t>
            </a:r>
          </a:p>
          <a:p>
            <a:pPr lvl="1"/>
            <a:r>
              <a:rPr lang="en-US" dirty="0" smtClean="0">
                <a:solidFill>
                  <a:schemeClr val="tx1"/>
                </a:solidFill>
              </a:rPr>
              <a:t>Current NPL work</a:t>
            </a:r>
          </a:p>
          <a:p>
            <a:r>
              <a:rPr lang="en-US" dirty="0" smtClean="0">
                <a:solidFill>
                  <a:schemeClr val="tx1"/>
                </a:solidFill>
              </a:rPr>
              <a:t>Summary and future work</a:t>
            </a:r>
          </a:p>
          <a:p>
            <a:endParaRPr lang="en-US" dirty="0"/>
          </a:p>
        </p:txBody>
      </p:sp>
    </p:spTree>
    <p:extLst>
      <p:ext uri="{BB962C8B-B14F-4D97-AF65-F5344CB8AC3E}">
        <p14:creationId xmlns:p14="http://schemas.microsoft.com/office/powerpoint/2010/main" val="182723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6" r="36"/>
          <a:stretch>
            <a:fillRect/>
          </a:stretch>
        </p:blipFill>
        <p:spPr/>
      </p:pic>
      <p:sp>
        <p:nvSpPr>
          <p:cNvPr id="3" name="Text Placeholder 2"/>
          <p:cNvSpPr>
            <a:spLocks noGrp="1"/>
          </p:cNvSpPr>
          <p:nvPr>
            <p:ph type="body" sz="quarter" idx="11"/>
          </p:nvPr>
        </p:nvSpPr>
        <p:spPr>
          <a:xfrm>
            <a:off x="321469" y="496586"/>
            <a:ext cx="1335109" cy="403828"/>
          </a:xfrm>
        </p:spPr>
        <p:txBody>
          <a:bodyPr/>
          <a:lstStyle/>
          <a:p>
            <a:r>
              <a:rPr lang="en-US" dirty="0" smtClean="0"/>
              <a:t>Thanks!</a:t>
            </a:r>
            <a:endParaRPr lang="en-US" dirty="0"/>
          </a:p>
        </p:txBody>
      </p:sp>
      <p:sp>
        <p:nvSpPr>
          <p:cNvPr id="4" name="Text Placeholder 3"/>
          <p:cNvSpPr>
            <a:spLocks noGrp="1"/>
          </p:cNvSpPr>
          <p:nvPr>
            <p:ph type="body" sz="quarter" idx="12"/>
          </p:nvPr>
        </p:nvSpPr>
        <p:spPr/>
        <p:txBody>
          <a:bodyPr/>
          <a:lstStyle/>
          <a:p>
            <a:r>
              <a:rPr lang="en-US" dirty="0" smtClean="0"/>
              <a:t>Questions?</a:t>
            </a:r>
            <a:endParaRPr lang="en-US" dirty="0"/>
          </a:p>
        </p:txBody>
      </p:sp>
      <p:pic>
        <p:nvPicPr>
          <p:cNvPr id="2" name="Picture 1"/>
          <p:cNvPicPr>
            <a:picLocks noChangeAspect="1"/>
          </p:cNvPicPr>
          <p:nvPr/>
        </p:nvPicPr>
        <p:blipFill>
          <a:blip r:embed="rId3"/>
          <a:stretch>
            <a:fillRect/>
          </a:stretch>
        </p:blipFill>
        <p:spPr>
          <a:xfrm>
            <a:off x="820595" y="2967403"/>
            <a:ext cx="1901031" cy="187644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0751" y="2967404"/>
            <a:ext cx="2256698" cy="187644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0387" y="3446380"/>
            <a:ext cx="3041355" cy="1287781"/>
          </a:xfrm>
          <a:prstGeom prst="rect">
            <a:avLst/>
          </a:prstGeom>
        </p:spPr>
      </p:pic>
    </p:spTree>
    <p:extLst>
      <p:ext uri="{BB962C8B-B14F-4D97-AF65-F5344CB8AC3E}">
        <p14:creationId xmlns:p14="http://schemas.microsoft.com/office/powerpoint/2010/main" val="242893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56" b="1856"/>
          <a:stretch>
            <a:fillRect/>
          </a:stretch>
        </p:blipFill>
        <p:spPr/>
      </p:pic>
      <p:sp>
        <p:nvSpPr>
          <p:cNvPr id="3" name="Text Placeholder 2"/>
          <p:cNvSpPr>
            <a:spLocks noGrp="1"/>
          </p:cNvSpPr>
          <p:nvPr>
            <p:ph type="body" sz="quarter" idx="11"/>
          </p:nvPr>
        </p:nvSpPr>
        <p:spPr>
          <a:xfrm>
            <a:off x="321469" y="501523"/>
            <a:ext cx="2989601" cy="393954"/>
          </a:xfrm>
        </p:spPr>
        <p:txBody>
          <a:bodyPr/>
          <a:lstStyle/>
          <a:p>
            <a:r>
              <a:rPr lang="en-US" dirty="0" smtClean="0"/>
              <a:t>RadCaTS Concept</a:t>
            </a:r>
            <a:endParaRPr lang="en-US" dirty="0"/>
          </a:p>
        </p:txBody>
      </p:sp>
      <p:sp>
        <p:nvSpPr>
          <p:cNvPr id="4" name="Text Placeholder 3"/>
          <p:cNvSpPr>
            <a:spLocks noGrp="1"/>
          </p:cNvSpPr>
          <p:nvPr>
            <p:ph type="body" sz="quarter" idx="12"/>
          </p:nvPr>
        </p:nvSpPr>
        <p:spPr>
          <a:xfrm>
            <a:off x="321469" y="1898522"/>
            <a:ext cx="8522350" cy="4667378"/>
          </a:xfrm>
        </p:spPr>
        <p:txBody>
          <a:bodyPr/>
          <a:lstStyle/>
          <a:p>
            <a:r>
              <a:rPr lang="en-US" dirty="0" smtClean="0">
                <a:solidFill>
                  <a:schemeClr val="tx1"/>
                </a:solidFill>
              </a:rPr>
              <a:t>U of Arizona has been transitioning from in situ measurements using on-site personnel to automated measurements</a:t>
            </a:r>
          </a:p>
          <a:p>
            <a:r>
              <a:rPr lang="en-US" dirty="0" smtClean="0">
                <a:solidFill>
                  <a:schemeClr val="tx1"/>
                </a:solidFill>
              </a:rPr>
              <a:t>More effective temporal coverage (e.g. satellite constellations)</a:t>
            </a:r>
          </a:p>
          <a:p>
            <a:r>
              <a:rPr lang="en-US" dirty="0" smtClean="0">
                <a:solidFill>
                  <a:schemeClr val="tx1"/>
                </a:solidFill>
              </a:rPr>
              <a:t>Method based on decades of earlier work</a:t>
            </a:r>
          </a:p>
          <a:p>
            <a:r>
              <a:rPr lang="en-US" dirty="0" smtClean="0">
                <a:solidFill>
                  <a:schemeClr val="tx1"/>
                </a:solidFill>
              </a:rPr>
              <a:t>Instrument transition</a:t>
            </a:r>
          </a:p>
          <a:p>
            <a:pPr lvl="1"/>
            <a:r>
              <a:rPr lang="en-US" dirty="0" smtClean="0">
                <a:solidFill>
                  <a:schemeClr val="tx1"/>
                </a:solidFill>
              </a:rPr>
              <a:t>Atmospheric: automated solar radiometer –&gt; Cimel</a:t>
            </a:r>
          </a:p>
          <a:p>
            <a:pPr lvl="1"/>
            <a:r>
              <a:rPr lang="en-US" dirty="0" smtClean="0">
                <a:solidFill>
                  <a:schemeClr val="tx1"/>
                </a:solidFill>
              </a:rPr>
              <a:t>Surface reflectance: ASD –&gt; ground-viewing radiometer (GVR)</a:t>
            </a:r>
          </a:p>
          <a:p>
            <a:r>
              <a:rPr lang="en-US" dirty="0" smtClean="0">
                <a:solidFill>
                  <a:schemeClr val="tx1"/>
                </a:solidFill>
              </a:rPr>
              <a:t>Goals:</a:t>
            </a:r>
          </a:p>
          <a:p>
            <a:pPr lvl="1"/>
            <a:r>
              <a:rPr lang="en-US" dirty="0" smtClean="0">
                <a:solidFill>
                  <a:schemeClr val="tx1"/>
                </a:solidFill>
              </a:rPr>
              <a:t>Maintain accuracy and precision at same level as reflectance-based approach</a:t>
            </a:r>
          </a:p>
          <a:p>
            <a:pPr lvl="1"/>
            <a:r>
              <a:rPr lang="en-US" dirty="0" smtClean="0">
                <a:solidFill>
                  <a:schemeClr val="tx1"/>
                </a:solidFill>
              </a:rPr>
              <a:t>Greatly increase number of collections throughout the year</a:t>
            </a:r>
          </a:p>
          <a:p>
            <a:pPr lvl="1"/>
            <a:r>
              <a:rPr lang="en-US" dirty="0" smtClean="0">
                <a:solidFill>
                  <a:schemeClr val="tx1"/>
                </a:solidFill>
              </a:rPr>
              <a:t>Daily uploading and processing for use in RadCalNet</a:t>
            </a:r>
          </a:p>
          <a:p>
            <a:endParaRPr lang="en-US" dirty="0" smtClean="0">
              <a:solidFill>
                <a:schemeClr val="tx1"/>
              </a:solidFill>
            </a:endParaRPr>
          </a:p>
          <a:p>
            <a:endParaRPr lang="en-US" dirty="0"/>
          </a:p>
        </p:txBody>
      </p:sp>
    </p:spTree>
    <p:extLst>
      <p:ext uri="{BB962C8B-B14F-4D97-AF65-F5344CB8AC3E}">
        <p14:creationId xmlns:p14="http://schemas.microsoft.com/office/powerpoint/2010/main" val="159814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484" b="3484"/>
          <a:stretch>
            <a:fillRect/>
          </a:stretch>
        </p:blipFill>
        <p:spPr/>
      </p:pic>
      <p:sp>
        <p:nvSpPr>
          <p:cNvPr id="3" name="Text Placeholder 2"/>
          <p:cNvSpPr>
            <a:spLocks noGrp="1"/>
          </p:cNvSpPr>
          <p:nvPr>
            <p:ph type="body" sz="quarter" idx="11"/>
          </p:nvPr>
        </p:nvSpPr>
        <p:spPr>
          <a:xfrm>
            <a:off x="321469" y="259662"/>
            <a:ext cx="3154710" cy="877676"/>
          </a:xfrm>
        </p:spPr>
        <p:txBody>
          <a:bodyPr/>
          <a:lstStyle/>
          <a:p>
            <a:r>
              <a:rPr lang="en-US" dirty="0" smtClean="0">
                <a:effectLst>
                  <a:outerShdw blurRad="38100" dist="38100" dir="2700000" algn="tl">
                    <a:srgbClr val="000000">
                      <a:alpha val="43137"/>
                    </a:srgbClr>
                  </a:outerShdw>
                </a:effectLst>
              </a:rPr>
              <a:t>RadCaTS layout at </a:t>
            </a:r>
          </a:p>
          <a:p>
            <a:r>
              <a:rPr lang="en-US" dirty="0" smtClean="0"/>
              <a:t>Railroad Valley</a:t>
            </a:r>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2"/>
          </p:nvPr>
        </p:nvSpPr>
        <p:spPr/>
        <p:txBody>
          <a:bodyPr/>
          <a:lstStyle/>
          <a:p>
            <a:r>
              <a:rPr lang="en-US" dirty="0" smtClean="0"/>
              <a:t>4 GVRs situated within 150 m of access road</a:t>
            </a:r>
          </a:p>
          <a:p>
            <a:r>
              <a:rPr lang="en-US" dirty="0" smtClean="0"/>
              <a:t>Previous studies to determine where and how many GVRs needed</a:t>
            </a:r>
          </a:p>
          <a:p>
            <a:r>
              <a:rPr lang="en-US" dirty="0" smtClean="0"/>
              <a:t>Currently 4 GVRs</a:t>
            </a:r>
          </a:p>
          <a:p>
            <a:r>
              <a:rPr lang="en-US" dirty="0" smtClean="0"/>
              <a:t>1-km site used for RadCaTS</a:t>
            </a:r>
          </a:p>
          <a:p>
            <a:r>
              <a:rPr lang="en-US" dirty="0" smtClean="0"/>
              <a:t>50×50-m site for RadCalNet</a:t>
            </a:r>
          </a:p>
          <a:p>
            <a:endParaRPr lang="en-US" dirty="0" smtClean="0"/>
          </a:p>
          <a:p>
            <a:endParaRPr lang="en-US" dirty="0" smtClean="0"/>
          </a:p>
          <a:p>
            <a:endParaRPr lang="en-US" dirty="0"/>
          </a:p>
        </p:txBody>
      </p:sp>
      <p:pic>
        <p:nvPicPr>
          <p:cNvPr id="2" name="Picture 1"/>
          <p:cNvPicPr>
            <a:picLocks noChangeAspect="1"/>
          </p:cNvPicPr>
          <p:nvPr/>
        </p:nvPicPr>
        <p:blipFill>
          <a:blip r:embed="rId3"/>
          <a:stretch>
            <a:fillRect/>
          </a:stretch>
        </p:blipFill>
        <p:spPr>
          <a:xfrm>
            <a:off x="1367345" y="3430903"/>
            <a:ext cx="2200847" cy="2871465"/>
          </a:xfrm>
          <a:prstGeom prst="rect">
            <a:avLst/>
          </a:prstGeom>
        </p:spPr>
      </p:pic>
      <p:pic>
        <p:nvPicPr>
          <p:cNvPr id="6" name="Picture 5"/>
          <p:cNvPicPr>
            <a:picLocks noChangeAspect="1"/>
          </p:cNvPicPr>
          <p:nvPr/>
        </p:nvPicPr>
        <p:blipFill>
          <a:blip r:embed="rId4"/>
          <a:stretch>
            <a:fillRect/>
          </a:stretch>
        </p:blipFill>
        <p:spPr>
          <a:xfrm>
            <a:off x="3827370" y="2399619"/>
            <a:ext cx="5275627" cy="4445681"/>
          </a:xfrm>
          <a:prstGeom prst="rect">
            <a:avLst/>
          </a:prstGeom>
        </p:spPr>
      </p:pic>
      <p:cxnSp>
        <p:nvCxnSpPr>
          <p:cNvPr id="8" name="Straight Connector 7"/>
          <p:cNvCxnSpPr/>
          <p:nvPr/>
        </p:nvCxnSpPr>
        <p:spPr>
          <a:xfrm>
            <a:off x="3448594" y="3867150"/>
            <a:ext cx="2475956" cy="82145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448594" y="4866635"/>
            <a:ext cx="2475956" cy="9150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8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484" b="3484"/>
          <a:stretch>
            <a:fillRect/>
          </a:stretch>
        </p:blipFill>
        <p:spPr/>
      </p:pic>
      <p:sp>
        <p:nvSpPr>
          <p:cNvPr id="3" name="Text Placeholder 2"/>
          <p:cNvSpPr>
            <a:spLocks noGrp="1"/>
          </p:cNvSpPr>
          <p:nvPr>
            <p:ph type="body" sz="quarter" idx="11"/>
          </p:nvPr>
        </p:nvSpPr>
        <p:spPr>
          <a:xfrm>
            <a:off x="321469" y="259662"/>
            <a:ext cx="2728311" cy="877676"/>
          </a:xfrm>
        </p:spPr>
        <p:txBody>
          <a:bodyPr/>
          <a:lstStyle/>
          <a:p>
            <a:r>
              <a:rPr lang="en-US" dirty="0" smtClean="0">
                <a:effectLst>
                  <a:outerShdw blurRad="38100" dist="38100" dir="2700000" algn="tl">
                    <a:srgbClr val="000000">
                      <a:alpha val="43137"/>
                    </a:srgbClr>
                  </a:outerShdw>
                </a:effectLst>
              </a:rPr>
              <a:t>RadCaTS</a:t>
            </a:r>
          </a:p>
          <a:p>
            <a:r>
              <a:rPr lang="en-US" dirty="0" smtClean="0">
                <a:effectLst>
                  <a:outerShdw blurRad="38100" dist="38100" dir="2700000" algn="tl">
                    <a:srgbClr val="000000">
                      <a:alpha val="43137"/>
                    </a:srgbClr>
                  </a:outerShdw>
                </a:effectLst>
              </a:rPr>
              <a:t>instrumentation</a:t>
            </a:r>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2"/>
          </p:nvPr>
        </p:nvSpPr>
        <p:spPr/>
        <p:txBody>
          <a:bodyPr/>
          <a:lstStyle/>
          <a:p>
            <a:r>
              <a:rPr lang="en-US" dirty="0"/>
              <a:t>On-site instrumentation</a:t>
            </a:r>
          </a:p>
          <a:p>
            <a:pPr lvl="1"/>
            <a:r>
              <a:rPr lang="en-US" dirty="0" smtClean="0"/>
              <a:t>Cimel </a:t>
            </a:r>
            <a:r>
              <a:rPr lang="en-US" dirty="0"/>
              <a:t>sun </a:t>
            </a:r>
            <a:r>
              <a:rPr lang="en-US" dirty="0" smtClean="0"/>
              <a:t>photometer (a)</a:t>
            </a:r>
          </a:p>
          <a:p>
            <a:pPr lvl="1"/>
            <a:r>
              <a:rPr lang="en-US" dirty="0"/>
              <a:t>Satellite </a:t>
            </a:r>
            <a:r>
              <a:rPr lang="en-US" dirty="0" smtClean="0"/>
              <a:t>communication uplink (b)</a:t>
            </a:r>
            <a:endParaRPr lang="en-US" dirty="0"/>
          </a:p>
          <a:p>
            <a:pPr lvl="1"/>
            <a:r>
              <a:rPr lang="en-US" dirty="0" smtClean="0"/>
              <a:t>4 </a:t>
            </a:r>
            <a:r>
              <a:rPr lang="en-US" dirty="0"/>
              <a:t>ground-viewing radiometers (GVRs</a:t>
            </a:r>
            <a:r>
              <a:rPr lang="en-US" dirty="0" smtClean="0"/>
              <a:t>) (c)</a:t>
            </a:r>
          </a:p>
          <a:p>
            <a:pPr lvl="1"/>
            <a:r>
              <a:rPr lang="en-US" dirty="0"/>
              <a:t>Meteorological </a:t>
            </a:r>
            <a:r>
              <a:rPr lang="en-US" dirty="0" smtClean="0"/>
              <a:t>station</a:t>
            </a:r>
            <a:endParaRPr lang="en-US" dirty="0"/>
          </a:p>
          <a:p>
            <a:endParaRPr lang="en-US" dirty="0" smtClean="0"/>
          </a:p>
          <a:p>
            <a:endParaRPr lang="en-US" dirty="0"/>
          </a:p>
        </p:txBody>
      </p:sp>
      <p:pic>
        <p:nvPicPr>
          <p:cNvPr id="5" name="Picture 4"/>
          <p:cNvPicPr>
            <a:picLocks noChangeAspect="1"/>
          </p:cNvPicPr>
          <p:nvPr/>
        </p:nvPicPr>
        <p:blipFill>
          <a:blip r:embed="rId3"/>
          <a:stretch>
            <a:fillRect/>
          </a:stretch>
        </p:blipFill>
        <p:spPr>
          <a:xfrm>
            <a:off x="524669" y="4082006"/>
            <a:ext cx="3850895" cy="2612146"/>
          </a:xfrm>
          <a:prstGeom prst="rect">
            <a:avLst/>
          </a:prstGeom>
        </p:spPr>
      </p:pic>
      <p:pic>
        <p:nvPicPr>
          <p:cNvPr id="7" name="Picture 6"/>
          <p:cNvPicPr>
            <a:picLocks noChangeAspect="1"/>
          </p:cNvPicPr>
          <p:nvPr/>
        </p:nvPicPr>
        <p:blipFill>
          <a:blip r:embed="rId4"/>
          <a:stretch>
            <a:fillRect/>
          </a:stretch>
        </p:blipFill>
        <p:spPr>
          <a:xfrm>
            <a:off x="5422302" y="4082006"/>
            <a:ext cx="3420152" cy="2609314"/>
          </a:xfrm>
          <a:prstGeom prst="rect">
            <a:avLst/>
          </a:prstGeom>
        </p:spPr>
      </p:pic>
      <p:pic>
        <p:nvPicPr>
          <p:cNvPr id="11" name="Picture 10"/>
          <p:cNvPicPr>
            <a:picLocks noChangeAspect="1"/>
          </p:cNvPicPr>
          <p:nvPr/>
        </p:nvPicPr>
        <p:blipFill>
          <a:blip r:embed="rId5"/>
          <a:stretch>
            <a:fillRect/>
          </a:stretch>
        </p:blipFill>
        <p:spPr>
          <a:xfrm>
            <a:off x="5422302" y="1480890"/>
            <a:ext cx="3421517" cy="2601116"/>
          </a:xfrm>
          <a:prstGeom prst="rect">
            <a:avLst/>
          </a:prstGeom>
        </p:spPr>
      </p:pic>
      <p:sp>
        <p:nvSpPr>
          <p:cNvPr id="12" name="TextBox 11"/>
          <p:cNvSpPr txBox="1"/>
          <p:nvPr/>
        </p:nvSpPr>
        <p:spPr>
          <a:xfrm>
            <a:off x="5562600" y="1530378"/>
            <a:ext cx="546100" cy="381000"/>
          </a:xfrm>
          <a:prstGeom prst="rect">
            <a:avLst/>
          </a:prstGeom>
          <a:noFill/>
        </p:spPr>
        <p:txBody>
          <a:bodyPr wrap="square" rtlCol="0">
            <a:spAutoFit/>
          </a:bodyPr>
          <a:lstStyle/>
          <a:p>
            <a:r>
              <a:rPr lang="en-US" dirty="0" smtClean="0">
                <a:latin typeface="Arial Unicode MS" panose="020B0604020202020204" pitchFamily="34" charset="-128"/>
              </a:rPr>
              <a:t>a</a:t>
            </a:r>
            <a:endParaRPr lang="en-US" dirty="0">
              <a:latin typeface="Arial Unicode MS" panose="020B0604020202020204" pitchFamily="34" charset="-128"/>
            </a:endParaRPr>
          </a:p>
        </p:txBody>
      </p:sp>
      <p:sp>
        <p:nvSpPr>
          <p:cNvPr id="13" name="TextBox 12"/>
          <p:cNvSpPr txBox="1"/>
          <p:nvPr/>
        </p:nvSpPr>
        <p:spPr>
          <a:xfrm>
            <a:off x="5607464" y="4165896"/>
            <a:ext cx="546100" cy="381000"/>
          </a:xfrm>
          <a:prstGeom prst="rect">
            <a:avLst/>
          </a:prstGeom>
          <a:noFill/>
        </p:spPr>
        <p:txBody>
          <a:bodyPr wrap="square" rtlCol="0">
            <a:spAutoFit/>
          </a:bodyPr>
          <a:lstStyle/>
          <a:p>
            <a:r>
              <a:rPr lang="en-US" dirty="0" smtClean="0">
                <a:solidFill>
                  <a:schemeClr val="bg1"/>
                </a:solidFill>
                <a:latin typeface="Arial Unicode MS" panose="020B0604020202020204" pitchFamily="34" charset="-128"/>
              </a:rPr>
              <a:t>b</a:t>
            </a:r>
            <a:endParaRPr lang="en-US" dirty="0">
              <a:solidFill>
                <a:schemeClr val="bg1"/>
              </a:solidFill>
              <a:latin typeface="Arial Unicode MS" panose="020B0604020202020204" pitchFamily="34" charset="-128"/>
            </a:endParaRPr>
          </a:p>
        </p:txBody>
      </p:sp>
      <p:sp>
        <p:nvSpPr>
          <p:cNvPr id="14" name="TextBox 13"/>
          <p:cNvSpPr txBox="1"/>
          <p:nvPr/>
        </p:nvSpPr>
        <p:spPr>
          <a:xfrm>
            <a:off x="692564" y="4097896"/>
            <a:ext cx="546100" cy="381000"/>
          </a:xfrm>
          <a:prstGeom prst="rect">
            <a:avLst/>
          </a:prstGeom>
          <a:noFill/>
        </p:spPr>
        <p:txBody>
          <a:bodyPr wrap="square" rtlCol="0">
            <a:spAutoFit/>
          </a:bodyPr>
          <a:lstStyle/>
          <a:p>
            <a:r>
              <a:rPr lang="en-US" dirty="0" smtClean="0">
                <a:latin typeface="Arial Unicode MS" panose="020B0604020202020204" pitchFamily="34" charset="-128"/>
              </a:rPr>
              <a:t>c</a:t>
            </a:r>
            <a:endParaRPr lang="en-US" dirty="0">
              <a:latin typeface="Arial Unicode MS" panose="020B0604020202020204" pitchFamily="34" charset="-128"/>
            </a:endParaRPr>
          </a:p>
        </p:txBody>
      </p:sp>
    </p:spTree>
    <p:extLst>
      <p:ext uri="{BB962C8B-B14F-4D97-AF65-F5344CB8AC3E}">
        <p14:creationId xmlns:p14="http://schemas.microsoft.com/office/powerpoint/2010/main" val="270805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56" b="1856"/>
          <a:stretch>
            <a:fillRect/>
          </a:stretch>
        </p:blipFill>
        <p:spPr/>
      </p:pic>
      <p:sp>
        <p:nvSpPr>
          <p:cNvPr id="3" name="Text Placeholder 2"/>
          <p:cNvSpPr>
            <a:spLocks noGrp="1"/>
          </p:cNvSpPr>
          <p:nvPr>
            <p:ph type="body" sz="quarter" idx="11"/>
          </p:nvPr>
        </p:nvSpPr>
        <p:spPr>
          <a:xfrm>
            <a:off x="321469" y="259662"/>
            <a:ext cx="2911053" cy="877676"/>
          </a:xfrm>
        </p:spPr>
        <p:txBody>
          <a:bodyPr/>
          <a:lstStyle/>
          <a:p>
            <a:r>
              <a:rPr lang="en-US" dirty="0" smtClean="0"/>
              <a:t>Example of</a:t>
            </a:r>
          </a:p>
          <a:p>
            <a:r>
              <a:rPr lang="en-US" dirty="0" smtClean="0"/>
              <a:t>RadCaTS Results</a:t>
            </a:r>
            <a:endParaRPr lang="en-US" dirty="0"/>
          </a:p>
        </p:txBody>
      </p:sp>
      <p:sp>
        <p:nvSpPr>
          <p:cNvPr id="4" name="Text Placeholder 3"/>
          <p:cNvSpPr>
            <a:spLocks noGrp="1"/>
          </p:cNvSpPr>
          <p:nvPr>
            <p:ph type="body" sz="quarter" idx="12"/>
          </p:nvPr>
        </p:nvSpPr>
        <p:spPr>
          <a:xfrm>
            <a:off x="321469" y="1898522"/>
            <a:ext cx="8522350" cy="4651568"/>
          </a:xfrm>
        </p:spPr>
        <p:txBody>
          <a:bodyPr/>
          <a:lstStyle/>
          <a:p>
            <a:r>
              <a:rPr lang="en-US" dirty="0" smtClean="0">
                <a:solidFill>
                  <a:schemeClr val="tx1"/>
                </a:solidFill>
              </a:rPr>
              <a:t>Landsat 8 OLI (2013–2016) and </a:t>
            </a:r>
            <a:r>
              <a:rPr lang="en-US" dirty="0">
                <a:solidFill>
                  <a:schemeClr val="tx1"/>
                </a:solidFill>
              </a:rPr>
              <a:t>Sentinel-2A </a:t>
            </a:r>
            <a:r>
              <a:rPr lang="en-US" dirty="0" smtClean="0">
                <a:solidFill>
                  <a:schemeClr val="tx1"/>
                </a:solidFill>
              </a:rPr>
              <a:t>MSI (2015–2016)</a:t>
            </a:r>
          </a:p>
          <a:p>
            <a:r>
              <a:rPr lang="en-US" dirty="0" smtClean="0">
                <a:solidFill>
                  <a:schemeClr val="tx1"/>
                </a:solidFill>
              </a:rPr>
              <a:t>Comparison of TOA reflectance products</a:t>
            </a:r>
          </a:p>
          <a:p>
            <a:r>
              <a:rPr lang="en-US" dirty="0" smtClean="0">
                <a:solidFill>
                  <a:schemeClr val="tx1"/>
                </a:solidFill>
              </a:rPr>
              <a:t>Uncertainty bars are the 1</a:t>
            </a:r>
            <a:r>
              <a:rPr lang="en-US" dirty="0" smtClean="0">
                <a:solidFill>
                  <a:schemeClr val="tx1"/>
                </a:solidFill>
                <a:latin typeface="Symbol" panose="05050102010706020507" pitchFamily="18" charset="2"/>
              </a:rPr>
              <a:t>s</a:t>
            </a:r>
            <a:r>
              <a:rPr lang="en-US" dirty="0" smtClean="0">
                <a:solidFill>
                  <a:schemeClr val="tx1"/>
                </a:solidFill>
              </a:rPr>
              <a:t> standard deviation of the measurements</a:t>
            </a:r>
          </a:p>
          <a:p>
            <a:endParaRPr lang="en-US" dirty="0"/>
          </a:p>
        </p:txBody>
      </p:sp>
      <p:pic>
        <p:nvPicPr>
          <p:cNvPr id="2" name="Picture 1"/>
          <p:cNvPicPr>
            <a:picLocks noChangeAspect="1"/>
          </p:cNvPicPr>
          <p:nvPr/>
        </p:nvPicPr>
        <p:blipFill>
          <a:blip r:embed="rId3"/>
          <a:stretch>
            <a:fillRect/>
          </a:stretch>
        </p:blipFill>
        <p:spPr>
          <a:xfrm>
            <a:off x="246139" y="3627558"/>
            <a:ext cx="4176573" cy="3032708"/>
          </a:xfrm>
          <a:prstGeom prst="rect">
            <a:avLst/>
          </a:prstGeom>
          <a:ln>
            <a:solidFill>
              <a:schemeClr val="accent1"/>
            </a:solidFill>
          </a:ln>
          <a:effectLst>
            <a:outerShdw blurRad="50800" dist="127000" dir="8100000" algn="tr" rotWithShape="0">
              <a:prstClr val="black">
                <a:alpha val="40000"/>
              </a:prstClr>
            </a:outerShdw>
          </a:effectLst>
        </p:spPr>
      </p:pic>
      <p:sp>
        <p:nvSpPr>
          <p:cNvPr id="5" name="TextBox 4"/>
          <p:cNvSpPr txBox="1"/>
          <p:nvPr/>
        </p:nvSpPr>
        <p:spPr>
          <a:xfrm>
            <a:off x="1869978" y="3204785"/>
            <a:ext cx="5404043" cy="369332"/>
          </a:xfrm>
          <a:prstGeom prst="rect">
            <a:avLst/>
          </a:prstGeom>
          <a:noFill/>
        </p:spPr>
        <p:txBody>
          <a:bodyPr wrap="none" rtlCol="0">
            <a:spAutoFit/>
          </a:bodyPr>
          <a:lstStyle/>
          <a:p>
            <a:r>
              <a:rPr lang="en-US" dirty="0" smtClean="0">
                <a:latin typeface="Arial Unicode MS" panose="020B0604020202020204" pitchFamily="34" charset="-128"/>
              </a:rPr>
              <a:t>VNIR									SWIR</a:t>
            </a:r>
            <a:endParaRPr lang="en-US" dirty="0">
              <a:latin typeface="Arial Unicode MS" panose="020B0604020202020204" pitchFamily="34" charset="-128"/>
            </a:endParaRPr>
          </a:p>
        </p:txBody>
      </p:sp>
      <p:pic>
        <p:nvPicPr>
          <p:cNvPr id="7" name="Picture 6"/>
          <p:cNvPicPr>
            <a:picLocks noChangeAspect="1"/>
          </p:cNvPicPr>
          <p:nvPr/>
        </p:nvPicPr>
        <p:blipFill>
          <a:blip r:embed="rId4"/>
          <a:stretch>
            <a:fillRect/>
          </a:stretch>
        </p:blipFill>
        <p:spPr>
          <a:xfrm>
            <a:off x="4667246" y="3627558"/>
            <a:ext cx="4176573" cy="3032708"/>
          </a:xfrm>
          <a:prstGeom prst="rect">
            <a:avLst/>
          </a:prstGeom>
          <a:ln>
            <a:solidFill>
              <a:schemeClr val="accent1"/>
            </a:solidFill>
          </a:ln>
          <a:effectLst>
            <a:outerShdw blurRad="50800" dist="127000" dir="8100000" algn="tr" rotWithShape="0">
              <a:prstClr val="black">
                <a:alpha val="40000"/>
              </a:prstClr>
            </a:outerShdw>
          </a:effectLst>
        </p:spPr>
      </p:pic>
    </p:spTree>
    <p:extLst>
      <p:ext uri="{BB962C8B-B14F-4D97-AF65-F5344CB8AC3E}">
        <p14:creationId xmlns:p14="http://schemas.microsoft.com/office/powerpoint/2010/main" val="398363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56" b="1856"/>
          <a:stretch>
            <a:fillRect/>
          </a:stretch>
        </p:blipFill>
        <p:spPr/>
      </p:pic>
      <p:sp>
        <p:nvSpPr>
          <p:cNvPr id="3" name="Text Placeholder 2"/>
          <p:cNvSpPr>
            <a:spLocks noGrp="1"/>
          </p:cNvSpPr>
          <p:nvPr>
            <p:ph type="body" sz="quarter" idx="11"/>
          </p:nvPr>
        </p:nvSpPr>
        <p:spPr>
          <a:xfrm>
            <a:off x="321469" y="501523"/>
            <a:ext cx="5480668" cy="393954"/>
          </a:xfrm>
        </p:spPr>
        <p:txBody>
          <a:bodyPr/>
          <a:lstStyle/>
          <a:p>
            <a:r>
              <a:rPr lang="en-US" dirty="0" smtClean="0"/>
              <a:t>Participation in CEOS RadCalNet</a:t>
            </a:r>
            <a:endParaRPr lang="en-US" dirty="0"/>
          </a:p>
        </p:txBody>
      </p:sp>
      <p:sp>
        <p:nvSpPr>
          <p:cNvPr id="4" name="Text Placeholder 3"/>
          <p:cNvSpPr>
            <a:spLocks noGrp="1"/>
          </p:cNvSpPr>
          <p:nvPr>
            <p:ph type="body" sz="quarter" idx="12"/>
          </p:nvPr>
        </p:nvSpPr>
        <p:spPr>
          <a:xfrm>
            <a:off x="321469" y="1898522"/>
            <a:ext cx="8522350" cy="4366811"/>
          </a:xfrm>
        </p:spPr>
        <p:txBody>
          <a:bodyPr/>
          <a:lstStyle/>
          <a:p>
            <a:r>
              <a:rPr lang="en-US" dirty="0" smtClean="0"/>
              <a:t>CEOS WGCV RadCalNet: shared vision of calibration site network</a:t>
            </a:r>
          </a:p>
          <a:p>
            <a:pPr lvl="1"/>
            <a:r>
              <a:rPr lang="en-US" dirty="0" smtClean="0"/>
              <a:t>Increase number of in situ measurements and space observations</a:t>
            </a:r>
          </a:p>
          <a:p>
            <a:pPr lvl="1"/>
            <a:r>
              <a:rPr lang="en-US" dirty="0" smtClean="0"/>
              <a:t>Ensure SI traceability</a:t>
            </a:r>
          </a:p>
          <a:p>
            <a:pPr lvl="1"/>
            <a:r>
              <a:rPr lang="en-US" dirty="0" smtClean="0"/>
              <a:t>Support Global Earth Observation System of Systems (</a:t>
            </a:r>
            <a:r>
              <a:rPr lang="en-US" dirty="0" err="1" smtClean="0"/>
              <a:t>GEOSS</a:t>
            </a:r>
            <a:r>
              <a:rPr lang="en-US" dirty="0" smtClean="0"/>
              <a:t>)</a:t>
            </a:r>
          </a:p>
          <a:p>
            <a:pPr lvl="1"/>
            <a:r>
              <a:rPr lang="en-US" dirty="0" smtClean="0"/>
              <a:t>Two-year prototyping phase: 2014–2016</a:t>
            </a:r>
          </a:p>
          <a:p>
            <a:r>
              <a:rPr lang="en-US" dirty="0" smtClean="0"/>
              <a:t>RadCaTS is currently 1 of 4 sites in RadCalNet</a:t>
            </a:r>
            <a:endParaRPr lang="en-US" dirty="0"/>
          </a:p>
        </p:txBody>
      </p:sp>
      <p:pic>
        <p:nvPicPr>
          <p:cNvPr id="2" name="Picture 1"/>
          <p:cNvPicPr>
            <a:picLocks noChangeAspect="1"/>
          </p:cNvPicPr>
          <p:nvPr/>
        </p:nvPicPr>
        <p:blipFill>
          <a:blip r:embed="rId3"/>
          <a:stretch>
            <a:fillRect/>
          </a:stretch>
        </p:blipFill>
        <p:spPr>
          <a:xfrm>
            <a:off x="1727458" y="4148555"/>
            <a:ext cx="5689083" cy="2605600"/>
          </a:xfrm>
          <a:prstGeom prst="rect">
            <a:avLst/>
          </a:prstGeom>
          <a:effectLst>
            <a:outerShdw blurRad="50800" dist="127000" dir="8100000" algn="tr" rotWithShape="0">
              <a:prstClr val="black">
                <a:alpha val="40000"/>
              </a:prstClr>
            </a:outerShdw>
          </a:effectLst>
        </p:spPr>
      </p:pic>
    </p:spTree>
    <p:extLst>
      <p:ext uri="{BB962C8B-B14F-4D97-AF65-F5344CB8AC3E}">
        <p14:creationId xmlns:p14="http://schemas.microsoft.com/office/powerpoint/2010/main" val="329152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56" b="1856"/>
          <a:stretch>
            <a:fillRect/>
          </a:stretch>
        </p:blipFill>
        <p:spPr/>
      </p:pic>
      <p:sp>
        <p:nvSpPr>
          <p:cNvPr id="3" name="Text Placeholder 2"/>
          <p:cNvSpPr>
            <a:spLocks noGrp="1"/>
          </p:cNvSpPr>
          <p:nvPr>
            <p:ph type="body" sz="quarter" idx="11"/>
          </p:nvPr>
        </p:nvSpPr>
        <p:spPr>
          <a:xfrm>
            <a:off x="321469" y="501523"/>
            <a:ext cx="7657546" cy="393954"/>
          </a:xfrm>
        </p:spPr>
        <p:txBody>
          <a:bodyPr/>
          <a:lstStyle/>
          <a:p>
            <a:r>
              <a:rPr lang="en-US" dirty="0" smtClean="0"/>
              <a:t>Preliminary Uncertainty Analysis of RadCaTS</a:t>
            </a:r>
            <a:endParaRPr lang="en-US" dirty="0"/>
          </a:p>
        </p:txBody>
      </p:sp>
      <p:sp>
        <p:nvSpPr>
          <p:cNvPr id="4" name="Text Placeholder 3"/>
          <p:cNvSpPr>
            <a:spLocks noGrp="1"/>
          </p:cNvSpPr>
          <p:nvPr>
            <p:ph type="body" sz="quarter" idx="12"/>
          </p:nvPr>
        </p:nvSpPr>
        <p:spPr>
          <a:xfrm>
            <a:off x="321469" y="1898522"/>
            <a:ext cx="8522350" cy="4366811"/>
          </a:xfrm>
        </p:spPr>
        <p:txBody>
          <a:bodyPr/>
          <a:lstStyle/>
          <a:p>
            <a:r>
              <a:rPr lang="en-US" dirty="0" smtClean="0">
                <a:solidFill>
                  <a:schemeClr val="tx1"/>
                </a:solidFill>
              </a:rPr>
              <a:t>Uncertainty analysis performed in 2015 by U. Arizona as part of Landsat work</a:t>
            </a:r>
          </a:p>
          <a:p>
            <a:r>
              <a:rPr lang="en-US" dirty="0" smtClean="0">
                <a:solidFill>
                  <a:schemeClr val="tx1"/>
                </a:solidFill>
              </a:rPr>
              <a:t>Main uncertainty sources:</a:t>
            </a:r>
          </a:p>
          <a:p>
            <a:pPr lvl="1"/>
            <a:r>
              <a:rPr lang="en-US" dirty="0" smtClean="0">
                <a:solidFill>
                  <a:schemeClr val="tx1"/>
                </a:solidFill>
              </a:rPr>
              <a:t>Radiometric calibration of GVRs</a:t>
            </a:r>
          </a:p>
          <a:p>
            <a:pPr lvl="1"/>
            <a:r>
              <a:rPr lang="en-US" dirty="0" smtClean="0">
                <a:solidFill>
                  <a:schemeClr val="tx1"/>
                </a:solidFill>
              </a:rPr>
              <a:t>Radiometric resolution of GVRs</a:t>
            </a:r>
          </a:p>
          <a:p>
            <a:pPr lvl="1"/>
            <a:r>
              <a:rPr lang="en-US" dirty="0" smtClean="0">
                <a:solidFill>
                  <a:schemeClr val="tx1"/>
                </a:solidFill>
              </a:rPr>
              <a:t>Exoatmospheric solar irradiance</a:t>
            </a:r>
          </a:p>
          <a:p>
            <a:pPr lvl="1"/>
            <a:r>
              <a:rPr lang="en-US" dirty="0" smtClean="0">
                <a:solidFill>
                  <a:schemeClr val="tx1"/>
                </a:solidFill>
              </a:rPr>
              <a:t>Atmospheric transmission</a:t>
            </a:r>
          </a:p>
          <a:p>
            <a:pPr lvl="1"/>
            <a:r>
              <a:rPr lang="en-US" dirty="0" smtClean="0">
                <a:solidFill>
                  <a:schemeClr val="tx1"/>
                </a:solidFill>
              </a:rPr>
              <a:t>Diffuse sky irradiance</a:t>
            </a:r>
          </a:p>
          <a:p>
            <a:pPr lvl="1"/>
            <a:r>
              <a:rPr lang="en-US" dirty="0" smtClean="0">
                <a:solidFill>
                  <a:schemeClr val="tx1"/>
                </a:solidFill>
              </a:rPr>
              <a:t>Surface reflectance retrieval</a:t>
            </a:r>
          </a:p>
          <a:p>
            <a:r>
              <a:rPr lang="en-US" dirty="0" smtClean="0">
                <a:solidFill>
                  <a:schemeClr val="tx1"/>
                </a:solidFill>
              </a:rPr>
              <a:t>Results of surface reflectance retrieval uncertainty: </a:t>
            </a:r>
            <a:r>
              <a:rPr lang="en-US" dirty="0" smtClean="0">
                <a:solidFill>
                  <a:srgbClr val="0070C0"/>
                </a:solidFill>
              </a:rPr>
              <a:t>2.9–4.0% (1</a:t>
            </a:r>
            <a:r>
              <a:rPr lang="en-US" dirty="0" smtClean="0">
                <a:solidFill>
                  <a:srgbClr val="0070C0"/>
                </a:solidFill>
                <a:latin typeface="Symbol" panose="05050102010706020507" pitchFamily="18" charset="2"/>
              </a:rPr>
              <a:t>s</a:t>
            </a:r>
            <a:r>
              <a:rPr lang="en-US" dirty="0" smtClean="0">
                <a:solidFill>
                  <a:srgbClr val="0070C0"/>
                </a:solidFill>
              </a:rPr>
              <a:t>)</a:t>
            </a:r>
          </a:p>
          <a:p>
            <a:r>
              <a:rPr lang="en-US" dirty="0" smtClean="0">
                <a:solidFill>
                  <a:schemeClr val="tx1"/>
                </a:solidFill>
              </a:rPr>
              <a:t>Results of TOA spectral radiance uncertainty: </a:t>
            </a:r>
            <a:r>
              <a:rPr lang="en-US" dirty="0" smtClean="0">
                <a:solidFill>
                  <a:srgbClr val="0070C0"/>
                </a:solidFill>
              </a:rPr>
              <a:t>3.1–4.1% </a:t>
            </a:r>
            <a:r>
              <a:rPr lang="en-US" dirty="0">
                <a:solidFill>
                  <a:srgbClr val="0070C0"/>
                </a:solidFill>
              </a:rPr>
              <a:t>(1</a:t>
            </a:r>
            <a:r>
              <a:rPr lang="en-US" dirty="0">
                <a:solidFill>
                  <a:srgbClr val="0070C0"/>
                </a:solidFill>
                <a:latin typeface="Symbol" panose="05050102010706020507" pitchFamily="18" charset="2"/>
              </a:rPr>
              <a:t>s</a:t>
            </a:r>
            <a:r>
              <a:rPr lang="en-US" dirty="0">
                <a:solidFill>
                  <a:srgbClr val="0070C0"/>
                </a:solidFill>
              </a:rPr>
              <a:t>)</a:t>
            </a:r>
          </a:p>
          <a:p>
            <a:pPr marL="0" indent="0">
              <a:buNone/>
            </a:pPr>
            <a:endParaRPr lang="en-US" dirty="0" smtClean="0">
              <a:solidFill>
                <a:schemeClr val="tx1"/>
              </a:solidFill>
            </a:endParaRPr>
          </a:p>
          <a:p>
            <a:endParaRPr lang="en-US" dirty="0"/>
          </a:p>
        </p:txBody>
      </p:sp>
    </p:spTree>
    <p:extLst>
      <p:ext uri="{BB962C8B-B14F-4D97-AF65-F5344CB8AC3E}">
        <p14:creationId xmlns:p14="http://schemas.microsoft.com/office/powerpoint/2010/main" val="348262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56" b="1856"/>
          <a:stretch>
            <a:fillRect/>
          </a:stretch>
        </p:blipFill>
        <p:spPr/>
      </p:pic>
      <p:sp>
        <p:nvSpPr>
          <p:cNvPr id="3" name="Text Placeholder 2"/>
          <p:cNvSpPr>
            <a:spLocks noGrp="1"/>
          </p:cNvSpPr>
          <p:nvPr>
            <p:ph type="body" sz="quarter" idx="11"/>
          </p:nvPr>
        </p:nvSpPr>
        <p:spPr>
          <a:xfrm>
            <a:off x="321469" y="501523"/>
            <a:ext cx="6944209" cy="393954"/>
          </a:xfrm>
        </p:spPr>
        <p:txBody>
          <a:bodyPr/>
          <a:lstStyle/>
          <a:p>
            <a:r>
              <a:rPr lang="en-US" dirty="0" smtClean="0"/>
              <a:t>Current Uncertainty Analysis of RadCaTS</a:t>
            </a:r>
            <a:endParaRPr lang="en-US" dirty="0"/>
          </a:p>
        </p:txBody>
      </p:sp>
      <p:sp>
        <p:nvSpPr>
          <p:cNvPr id="4" name="Text Placeholder 3"/>
          <p:cNvSpPr>
            <a:spLocks noGrp="1"/>
          </p:cNvSpPr>
          <p:nvPr>
            <p:ph type="body" sz="quarter" idx="12"/>
          </p:nvPr>
        </p:nvSpPr>
        <p:spPr>
          <a:xfrm>
            <a:off x="321469" y="1485900"/>
            <a:ext cx="8522350" cy="5226185"/>
          </a:xfrm>
        </p:spPr>
        <p:txBody>
          <a:bodyPr>
            <a:normAutofit/>
          </a:bodyPr>
          <a:lstStyle/>
          <a:p>
            <a:r>
              <a:rPr lang="en-US" dirty="0" smtClean="0">
                <a:solidFill>
                  <a:schemeClr val="tx1"/>
                </a:solidFill>
              </a:rPr>
              <a:t>Being performed by the National Physical Laboratory (NPL) in the UK</a:t>
            </a:r>
          </a:p>
          <a:p>
            <a:r>
              <a:rPr lang="en-US" dirty="0" smtClean="0">
                <a:solidFill>
                  <a:schemeClr val="tx1"/>
                </a:solidFill>
              </a:rPr>
              <a:t>Follows process outlined in NPL </a:t>
            </a:r>
            <a:r>
              <a:rPr lang="en-US" i="1" dirty="0" smtClean="0">
                <a:solidFill>
                  <a:schemeClr val="tx1"/>
                </a:solidFill>
              </a:rPr>
              <a:t>Uncertainty Analysis for Earth Observation</a:t>
            </a:r>
            <a:r>
              <a:rPr lang="en-US" dirty="0" smtClean="0">
                <a:solidFill>
                  <a:schemeClr val="tx1"/>
                </a:solidFill>
              </a:rPr>
              <a:t> </a:t>
            </a:r>
            <a:r>
              <a:rPr lang="en-US" dirty="0">
                <a:solidFill>
                  <a:schemeClr val="tx1"/>
                </a:solidFill>
              </a:rPr>
              <a:t>course </a:t>
            </a:r>
            <a:r>
              <a:rPr lang="en-US" dirty="0" smtClean="0">
                <a:solidFill>
                  <a:schemeClr val="tx1"/>
                </a:solidFill>
              </a:rPr>
              <a:t>(www.meteoc.org/training.html)</a:t>
            </a:r>
          </a:p>
          <a:p>
            <a:r>
              <a:rPr lang="en-US" dirty="0" smtClean="0">
                <a:solidFill>
                  <a:schemeClr val="tx1"/>
                </a:solidFill>
              </a:rPr>
              <a:t>Uncertainty budget includes:</a:t>
            </a:r>
          </a:p>
          <a:p>
            <a:pPr lvl="1"/>
            <a:r>
              <a:rPr lang="en-US" dirty="0" smtClean="0">
                <a:solidFill>
                  <a:schemeClr val="tx1"/>
                </a:solidFill>
              </a:rPr>
              <a:t>Instrumentation accuracy and repeatability</a:t>
            </a:r>
          </a:p>
          <a:p>
            <a:pPr lvl="1"/>
            <a:r>
              <a:rPr lang="en-US" dirty="0" smtClean="0">
                <a:solidFill>
                  <a:schemeClr val="tx1"/>
                </a:solidFill>
              </a:rPr>
              <a:t>Data sources (e.g. exoatmospheric solar irradiance models)</a:t>
            </a:r>
          </a:p>
          <a:p>
            <a:pPr lvl="1"/>
            <a:r>
              <a:rPr lang="en-US" dirty="0" smtClean="0">
                <a:solidFill>
                  <a:schemeClr val="tx1"/>
                </a:solidFill>
              </a:rPr>
              <a:t>Spatial homogeneity of the site, and spatial sampling using the GVRs</a:t>
            </a:r>
          </a:p>
          <a:p>
            <a:pPr lvl="1"/>
            <a:r>
              <a:rPr lang="en-US" dirty="0" smtClean="0">
                <a:solidFill>
                  <a:schemeClr val="tx1"/>
                </a:solidFill>
              </a:rPr>
              <a:t>Radiative transfer code (currently MODTRAN 5.3.2)</a:t>
            </a:r>
          </a:p>
          <a:p>
            <a:pPr lvl="1"/>
            <a:r>
              <a:rPr lang="en-US" dirty="0" smtClean="0">
                <a:solidFill>
                  <a:schemeClr val="tx1"/>
                </a:solidFill>
              </a:rPr>
              <a:t>Scaling of hyperspectral reference BRF data with multispectral GVR data</a:t>
            </a:r>
          </a:p>
          <a:p>
            <a:r>
              <a:rPr lang="en-US" dirty="0" smtClean="0">
                <a:solidFill>
                  <a:schemeClr val="tx1"/>
                </a:solidFill>
              </a:rPr>
              <a:t>Analysis performed using a combination of:</a:t>
            </a:r>
          </a:p>
          <a:p>
            <a:pPr lvl="1"/>
            <a:r>
              <a:rPr lang="en-US" dirty="0" smtClean="0">
                <a:solidFill>
                  <a:schemeClr val="tx1"/>
                </a:solidFill>
              </a:rPr>
              <a:t>Literature</a:t>
            </a:r>
          </a:p>
          <a:p>
            <a:pPr lvl="1"/>
            <a:r>
              <a:rPr lang="en-US" dirty="0" smtClean="0">
                <a:solidFill>
                  <a:schemeClr val="tx1"/>
                </a:solidFill>
              </a:rPr>
              <a:t>Laboratory results </a:t>
            </a:r>
          </a:p>
          <a:p>
            <a:pPr lvl="1"/>
            <a:r>
              <a:rPr lang="en-US" dirty="0" smtClean="0">
                <a:solidFill>
                  <a:schemeClr val="tx1"/>
                </a:solidFill>
              </a:rPr>
              <a:t>Monte Carlo analysis</a:t>
            </a:r>
          </a:p>
          <a:p>
            <a:pPr lvl="1"/>
            <a:r>
              <a:rPr lang="en-US" dirty="0" smtClean="0">
                <a:solidFill>
                  <a:schemeClr val="tx1"/>
                </a:solidFill>
              </a:rPr>
              <a:t>Image analysis of Railroad </a:t>
            </a:r>
            <a:r>
              <a:rPr lang="en-US" dirty="0" smtClean="0">
                <a:solidFill>
                  <a:schemeClr val="tx1"/>
                </a:solidFill>
              </a:rPr>
              <a:t>Valley</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960" y="5322867"/>
            <a:ext cx="4540871" cy="977675"/>
          </a:xfrm>
          <a:prstGeom prst="rect">
            <a:avLst/>
          </a:prstGeom>
        </p:spPr>
      </p:pic>
    </p:spTree>
    <p:extLst>
      <p:ext uri="{BB962C8B-B14F-4D97-AF65-F5344CB8AC3E}">
        <p14:creationId xmlns:p14="http://schemas.microsoft.com/office/powerpoint/2010/main" val="415871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4.3_TEMPLATE_Alt">
  <a:themeElements>
    <a:clrScheme name="BOUNDLESS 1">
      <a:dk1>
        <a:srgbClr val="282828"/>
      </a:dk1>
      <a:lt1>
        <a:srgbClr val="FFFFFF"/>
      </a:lt1>
      <a:dk2>
        <a:srgbClr val="0B193A"/>
      </a:dk2>
      <a:lt2>
        <a:srgbClr val="C5DACF"/>
      </a:lt2>
      <a:accent1>
        <a:srgbClr val="4B771D"/>
      </a:accent1>
      <a:accent2>
        <a:srgbClr val="74C9DB"/>
      </a:accent2>
      <a:accent3>
        <a:srgbClr val="0E5560"/>
      </a:accent3>
      <a:accent4>
        <a:srgbClr val="EC8D19"/>
      </a:accent4>
      <a:accent5>
        <a:srgbClr val="A7411E"/>
      </a:accent5>
      <a:accent6>
        <a:srgbClr val="A6B1B4"/>
      </a:accent6>
      <a:hlink>
        <a:srgbClr val="990018"/>
      </a:hlink>
      <a:folHlink>
        <a:srgbClr val="2B3E6D"/>
      </a:folHlink>
    </a:clrScheme>
    <a:fontScheme name="Office 2">
      <a:majorFont>
        <a:latin typeface="MiloOT-X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iloO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4.3_template_alt</Template>
  <TotalTime>3993</TotalTime>
  <Words>1223</Words>
  <Application>Microsoft Office PowerPoint</Application>
  <PresentationFormat>On-screen Show (4:3)</PresentationFormat>
  <Paragraphs>224</Paragraphs>
  <Slides>20</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Symbol</vt:lpstr>
      <vt:lpstr>Alte DIN 1451 Mittelschrift</vt:lpstr>
      <vt:lpstr>Arial</vt:lpstr>
      <vt:lpstr>Arial Unicode MS</vt:lpstr>
      <vt:lpstr>Calibri</vt:lpstr>
      <vt:lpstr>Times New Roman</vt:lpstr>
      <vt:lpstr>4.3_TEMPLATE_Alt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Czapla-Myers</dc:creator>
  <cp:lastModifiedBy>jscm</cp:lastModifiedBy>
  <cp:revision>302</cp:revision>
  <dcterms:created xsi:type="dcterms:W3CDTF">2015-03-23T05:47:03Z</dcterms:created>
  <dcterms:modified xsi:type="dcterms:W3CDTF">2016-04-12T17:18:23Z</dcterms:modified>
</cp:coreProperties>
</file>