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32"/>
  </p:notesMasterIdLst>
  <p:handoutMasterIdLst>
    <p:handoutMasterId r:id="rId33"/>
  </p:handoutMasterIdLst>
  <p:sldIdLst>
    <p:sldId id="269" r:id="rId2"/>
    <p:sldId id="328" r:id="rId3"/>
    <p:sldId id="258" r:id="rId4"/>
    <p:sldId id="319" r:id="rId5"/>
    <p:sldId id="320" r:id="rId6"/>
    <p:sldId id="318" r:id="rId7"/>
    <p:sldId id="264" r:id="rId8"/>
    <p:sldId id="306" r:id="rId9"/>
    <p:sldId id="305" r:id="rId10"/>
    <p:sldId id="304" r:id="rId11"/>
    <p:sldId id="309" r:id="rId12"/>
    <p:sldId id="317" r:id="rId13"/>
    <p:sldId id="283" r:id="rId14"/>
    <p:sldId id="321" r:id="rId15"/>
    <p:sldId id="316" r:id="rId16"/>
    <p:sldId id="322" r:id="rId17"/>
    <p:sldId id="286" r:id="rId18"/>
    <p:sldId id="295" r:id="rId19"/>
    <p:sldId id="323" r:id="rId20"/>
    <p:sldId id="312" r:id="rId21"/>
    <p:sldId id="310" r:id="rId22"/>
    <p:sldId id="311" r:id="rId23"/>
    <p:sldId id="313" r:id="rId24"/>
    <p:sldId id="314" r:id="rId25"/>
    <p:sldId id="324" r:id="rId26"/>
    <p:sldId id="297" r:id="rId27"/>
    <p:sldId id="326" r:id="rId28"/>
    <p:sldId id="327" r:id="rId29"/>
    <p:sldId id="298" r:id="rId30"/>
    <p:sldId id="308" r:id="rId31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30" autoAdjust="0"/>
    <p:restoredTop sz="99864" autoAdjust="0"/>
  </p:normalViewPr>
  <p:slideViewPr>
    <p:cSldViewPr snapToGrid="0">
      <p:cViewPr varScale="1">
        <p:scale>
          <a:sx n="98" d="100"/>
          <a:sy n="98" d="100"/>
        </p:scale>
        <p:origin x="-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20/7/16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should add a slide on the uncertainty we expect from the </a:t>
            </a:r>
            <a:r>
              <a:rPr lang="en-US" baseline="0" smtClean="0"/>
              <a:t>network measurements!!!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6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9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 smtClean="0"/>
              <a:t>Click to edit Master title style</a:t>
            </a:r>
            <a:endParaRPr lang="en-GB" dirty="0" smtClean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magellium.fr/action/documentation/RadCalNetProcessing/RadCalNet_File_Specs_v3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magellium.fr/action/sites/Baotou/documentation/Site%20documentation/QA4EO-WGCV-IVO-CSP-001_BT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368425"/>
            <a:ext cx="7905750" cy="431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err="1" smtClean="0"/>
              <a:t>RadCalNet</a:t>
            </a:r>
            <a:endParaRPr lang="en-US" sz="3600" dirty="0" smtClean="0"/>
          </a:p>
          <a:p>
            <a:pPr marL="0" indent="0" algn="ctr">
              <a:buNone/>
            </a:pPr>
            <a:r>
              <a:rPr lang="is-IS" sz="3600" dirty="0" smtClean="0"/>
              <a:t>Status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1800" dirty="0" smtClean="0"/>
              <a:t>M. Bouvet on behalf of the </a:t>
            </a:r>
            <a:r>
              <a:rPr lang="en-US" sz="1800" dirty="0" err="1" smtClean="0"/>
              <a:t>RadCalNet</a:t>
            </a:r>
            <a:r>
              <a:rPr lang="en-US" sz="1800" dirty="0" smtClean="0"/>
              <a:t> WG</a:t>
            </a:r>
            <a:endParaRPr lang="en-US" sz="1800" dirty="0"/>
          </a:p>
        </p:txBody>
      </p:sp>
      <p:pic>
        <p:nvPicPr>
          <p:cNvPr id="4" name="Picture 3" descr="RADCALNET-LOGO-SEU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3387637"/>
            <a:ext cx="1834388" cy="17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Baotou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14781"/>
            <a:ext cx="8293100" cy="4318000"/>
          </a:xfrm>
        </p:spPr>
        <p:txBody>
          <a:bodyPr/>
          <a:lstStyle/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/>
              <a:t>Surface type: Artificial </a:t>
            </a:r>
            <a:r>
              <a:rPr lang="en-US" altLang="zh-CN" sz="1800" dirty="0"/>
              <a:t>target (3 </a:t>
            </a:r>
            <a:r>
              <a:rPr lang="en-US" altLang="zh-CN" sz="1800" dirty="0" err="1"/>
              <a:t>colours</a:t>
            </a:r>
            <a:r>
              <a:rPr lang="en-US" altLang="zh-CN" sz="1800" dirty="0"/>
              <a:t>)</a:t>
            </a: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/>
              <a:t>Instrumentation: Three </a:t>
            </a:r>
            <a:r>
              <a:rPr lang="en-US" altLang="zh-CN" sz="1800" dirty="0"/>
              <a:t>automated </a:t>
            </a:r>
            <a:r>
              <a:rPr lang="en-US" altLang="zh-CN" sz="1800" smtClean="0"/>
              <a:t>spectrometers + </a:t>
            </a:r>
            <a:r>
              <a:rPr lang="en-US" altLang="zh-CN" sz="1800" dirty="0" smtClean="0"/>
              <a:t>(AERONET) sun photometer for </a:t>
            </a:r>
            <a:r>
              <a:rPr lang="en-US" altLang="zh-CN" sz="1800" dirty="0"/>
              <a:t>atmospheric </a:t>
            </a:r>
            <a:r>
              <a:rPr lang="en-US" altLang="zh-CN" sz="1800" dirty="0" smtClean="0"/>
              <a:t>measurements + </a:t>
            </a:r>
            <a:r>
              <a:rPr lang="en-US" altLang="zh-CN" sz="1800" dirty="0"/>
              <a:t>met </a:t>
            </a:r>
            <a:r>
              <a:rPr lang="en-US" altLang="zh-CN" sz="1800" dirty="0" smtClean="0"/>
              <a:t>station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/>
              <a:t>Data availability</a:t>
            </a:r>
            <a:r>
              <a:rPr lang="x-none" altLang="zh-CN" sz="1800" dirty="0"/>
              <a:t> at RadCalNet portal</a:t>
            </a:r>
            <a:r>
              <a:rPr lang="en-US" altLang="zh-CN" sz="1800" dirty="0" smtClean="0"/>
              <a:t>: March 2016 – Present</a:t>
            </a:r>
            <a:endParaRPr lang="en-US" altLang="zh-CN" sz="1800" dirty="0"/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107504" y="3798707"/>
            <a:ext cx="3783407" cy="2604077"/>
            <a:chOff x="107504" y="3798707"/>
            <a:chExt cx="3783407" cy="2604077"/>
          </a:xfrm>
        </p:grpSpPr>
        <p:grpSp>
          <p:nvGrpSpPr>
            <p:cNvPr id="23" name="组合 24"/>
            <p:cNvGrpSpPr/>
            <p:nvPr/>
          </p:nvGrpSpPr>
          <p:grpSpPr>
            <a:xfrm>
              <a:off x="107504" y="3798707"/>
              <a:ext cx="3783407" cy="2604077"/>
              <a:chOff x="2405172" y="3798707"/>
              <a:chExt cx="3898800" cy="2604077"/>
            </a:xfrm>
          </p:grpSpPr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3798707"/>
                <a:ext cx="3415590" cy="2326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9" name="直接箭头连接符 67"/>
              <p:cNvCxnSpPr/>
              <p:nvPr/>
            </p:nvCxnSpPr>
            <p:spPr bwMode="auto">
              <a:xfrm>
                <a:off x="3747257" y="5519900"/>
                <a:ext cx="838476" cy="735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文本框 37"/>
              <p:cNvSpPr txBox="1"/>
              <p:nvPr/>
            </p:nvSpPr>
            <p:spPr>
              <a:xfrm rot="311783">
                <a:off x="3823985" y="5525825"/>
                <a:ext cx="603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~96m</a:t>
                </a:r>
                <a:endParaRPr lang="zh-CN" altLang="en-US" sz="1400" b="1" dirty="0">
                  <a:solidFill>
                    <a:srgbClr val="FF000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1" name="文本框 37"/>
              <p:cNvSpPr txBox="1"/>
              <p:nvPr/>
            </p:nvSpPr>
            <p:spPr>
              <a:xfrm rot="311783">
                <a:off x="3737672" y="4700395"/>
                <a:ext cx="5713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Black gravel</a:t>
                </a:r>
                <a:endParaRPr lang="zh-CN" altLang="en-US" sz="900" dirty="0">
                  <a:solidFill>
                    <a:srgbClr val="FF000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文本框 37"/>
              <p:cNvSpPr txBox="1"/>
              <p:nvPr/>
            </p:nvSpPr>
            <p:spPr>
              <a:xfrm rot="311783">
                <a:off x="4158117" y="4728248"/>
                <a:ext cx="6562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White gravel</a:t>
                </a:r>
                <a:endParaRPr lang="zh-CN" altLang="en-US" sz="900" dirty="0">
                  <a:solidFill>
                    <a:srgbClr val="FF0000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3" name="文本框 37"/>
              <p:cNvSpPr txBox="1"/>
              <p:nvPr/>
            </p:nvSpPr>
            <p:spPr>
              <a:xfrm rot="311783">
                <a:off x="4158501" y="5136334"/>
                <a:ext cx="4694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 smtClean="0">
                    <a:solidFill>
                      <a:srgbClr val="FF0000"/>
                    </a:solidFill>
                    <a:cs typeface="Calibri" panose="020F0502020204030204" pitchFamily="34" charset="0"/>
                  </a:rPr>
                  <a:t>Gray gravel</a:t>
                </a:r>
                <a:endParaRPr lang="zh-CN" altLang="en-US" sz="900" dirty="0">
                  <a:solidFill>
                    <a:srgbClr val="FF0000"/>
                  </a:solidFill>
                  <a:cs typeface="Calibri" panose="020F0502020204030204" pitchFamily="34" charset="0"/>
                </a:endParaRPr>
              </a:p>
            </p:txBody>
          </p:sp>
          <p:cxnSp>
            <p:nvCxnSpPr>
              <p:cNvPr id="34" name="直接箭头连接符 39"/>
              <p:cNvCxnSpPr/>
              <p:nvPr/>
            </p:nvCxnSpPr>
            <p:spPr bwMode="auto">
              <a:xfrm flipV="1">
                <a:off x="3203850" y="4581128"/>
                <a:ext cx="216022" cy="43204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1">
                      <a:blip r:embed="rId3"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文本框 17"/>
              <p:cNvSpPr txBox="1"/>
              <p:nvPr/>
            </p:nvSpPr>
            <p:spPr>
              <a:xfrm>
                <a:off x="2627785" y="4222249"/>
                <a:ext cx="17060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>
                    <a:solidFill>
                      <a:schemeClr val="bg1"/>
                    </a:solidFill>
                    <a:cs typeface="Calibri" panose="020F0502020204030204" pitchFamily="34" charset="0"/>
                  </a:rPr>
                  <a:t>The Location of </a:t>
                </a:r>
                <a:r>
                  <a:rPr lang="en-US" altLang="zh-CN" sz="1000" b="1" dirty="0" err="1" smtClean="0">
                    <a:solidFill>
                      <a:schemeClr val="bg1"/>
                    </a:solidFill>
                    <a:cs typeface="Calibri" panose="020F0502020204030204" pitchFamily="34" charset="0"/>
                  </a:rPr>
                  <a:t>Cimel</a:t>
                </a:r>
                <a:r>
                  <a:rPr lang="en-US" altLang="zh-CN" sz="1000" b="1" dirty="0" smtClean="0">
                    <a:solidFill>
                      <a:schemeClr val="bg1"/>
                    </a:solidFill>
                    <a:cs typeface="Calibri" panose="020F0502020204030204" pitchFamily="34" charset="0"/>
                  </a:rPr>
                  <a:t> CE318</a:t>
                </a:r>
              </a:p>
              <a:p>
                <a:r>
                  <a:rPr lang="en-US" altLang="zh-CN" sz="1000" b="1" dirty="0" smtClean="0">
                    <a:solidFill>
                      <a:schemeClr val="bg1"/>
                    </a:solidFill>
                    <a:cs typeface="Calibri" panose="020F0502020204030204" pitchFamily="34" charset="0"/>
                  </a:rPr>
                  <a:t>   (One of  AERONET sites )</a:t>
                </a:r>
                <a:endParaRPr lang="zh-CN" altLang="en-US" sz="1000" b="1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405172" y="6141174"/>
                <a:ext cx="389880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prstClr val="black"/>
                    </a:solidFill>
                    <a:latin typeface="Arial"/>
                    <a:ea typeface="黑体"/>
                  </a:rPr>
                  <a:t>Aerial image </a:t>
                </a:r>
                <a:r>
                  <a:rPr lang="en-US" altLang="zh-CN" sz="1100" b="1" dirty="0" smtClean="0">
                    <a:solidFill>
                      <a:prstClr val="black"/>
                    </a:solidFill>
                    <a:latin typeface="Arial"/>
                    <a:ea typeface="黑体"/>
                  </a:rPr>
                  <a:t>acquired in Baotou site October 17, 2015</a:t>
                </a:r>
                <a:endParaRPr lang="zh-CN" altLang="en-US" sz="1100" b="1" dirty="0">
                  <a:solidFill>
                    <a:prstClr val="black"/>
                  </a:solidFill>
                  <a:latin typeface="Arial"/>
                  <a:ea typeface="黑体"/>
                </a:endParaRPr>
              </a:p>
            </p:txBody>
          </p:sp>
        </p:grpSp>
        <p:sp>
          <p:nvSpPr>
            <p:cNvPr id="25" name="文本框 17"/>
            <p:cNvSpPr txBox="1"/>
            <p:nvPr/>
          </p:nvSpPr>
          <p:spPr>
            <a:xfrm>
              <a:off x="1619672" y="4005064"/>
              <a:ext cx="18179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Knife-edge target</a:t>
              </a:r>
              <a:endParaRPr lang="zh-CN" altLang="en-US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直接箭头连接符 48"/>
            <p:cNvCxnSpPr/>
            <p:nvPr/>
          </p:nvCxnSpPr>
          <p:spPr bwMode="auto">
            <a:xfrm flipH="1" flipV="1">
              <a:off x="2627784" y="4509120"/>
              <a:ext cx="114120" cy="65749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流程图: 联系 14"/>
            <p:cNvSpPr/>
            <p:nvPr/>
          </p:nvSpPr>
          <p:spPr>
            <a:xfrm>
              <a:off x="870537" y="4976467"/>
              <a:ext cx="58113" cy="73418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0"/>
          <p:cNvGrpSpPr/>
          <p:nvPr/>
        </p:nvGrpSpPr>
        <p:grpSpPr>
          <a:xfrm>
            <a:off x="3747256" y="4193536"/>
            <a:ext cx="5396744" cy="2253459"/>
            <a:chOff x="329527" y="2834816"/>
            <a:chExt cx="8079617" cy="3986303"/>
          </a:xfrm>
        </p:grpSpPr>
        <p:pic>
          <p:nvPicPr>
            <p:cNvPr id="38" name="图片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92374" y="3280997"/>
              <a:ext cx="3375212" cy="2531409"/>
            </a:xfrm>
            <a:prstGeom prst="rect">
              <a:avLst/>
            </a:prstGeom>
          </p:spPr>
        </p:pic>
        <p:pic>
          <p:nvPicPr>
            <p:cNvPr id="39" name="图片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44877" y="3256717"/>
              <a:ext cx="3375212" cy="2531410"/>
            </a:xfrm>
            <a:prstGeom prst="rect">
              <a:avLst/>
            </a:prstGeom>
          </p:spPr>
        </p:pic>
        <p:pic>
          <p:nvPicPr>
            <p:cNvPr id="40" name="图片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4" r="28142"/>
            <a:stretch/>
          </p:blipFill>
          <p:spPr>
            <a:xfrm>
              <a:off x="5613831" y="2859094"/>
              <a:ext cx="2632365" cy="3375213"/>
            </a:xfrm>
            <a:prstGeom prst="rect">
              <a:avLst/>
            </a:prstGeom>
          </p:spPr>
        </p:pic>
        <p:sp>
          <p:nvSpPr>
            <p:cNvPr id="41" name="文本框 9"/>
            <p:cNvSpPr txBox="1"/>
            <p:nvPr/>
          </p:nvSpPr>
          <p:spPr>
            <a:xfrm>
              <a:off x="661406" y="6303549"/>
              <a:ext cx="4361092" cy="43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>
                  <a:solidFill>
                    <a:prstClr val="black"/>
                  </a:solidFill>
                  <a:latin typeface="Arial"/>
                  <a:ea typeface="黑体"/>
                </a:rPr>
                <a:t>Stationary system in black and white targets</a:t>
              </a:r>
              <a:endParaRPr lang="zh-CN" altLang="en-US" sz="1100" b="1" dirty="0">
                <a:solidFill>
                  <a:prstClr val="black"/>
                </a:solidFill>
                <a:latin typeface="Arial"/>
                <a:ea typeface="黑体"/>
              </a:endParaRPr>
            </a:p>
          </p:txBody>
        </p:sp>
        <p:sp>
          <p:nvSpPr>
            <p:cNvPr id="42" name="文本框 32"/>
            <p:cNvSpPr txBox="1"/>
            <p:nvPr/>
          </p:nvSpPr>
          <p:spPr>
            <a:xfrm>
              <a:off x="5022498" y="6384684"/>
              <a:ext cx="3386646" cy="436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smtClean="0">
                  <a:solidFill>
                    <a:prstClr val="black"/>
                  </a:solidFill>
                  <a:latin typeface="Arial"/>
                  <a:ea typeface="黑体"/>
                </a:rPr>
                <a:t>    Rotatory </a:t>
              </a:r>
              <a:r>
                <a:rPr lang="en-US" altLang="zh-CN" sz="1100" b="1" dirty="0">
                  <a:solidFill>
                    <a:prstClr val="black"/>
                  </a:solidFill>
                  <a:latin typeface="Arial"/>
                  <a:ea typeface="黑体"/>
                </a:rPr>
                <a:t>system in gray targets</a:t>
              </a:r>
              <a:endParaRPr lang="zh-CN" altLang="en-US" sz="1100" b="1" dirty="0">
                <a:solidFill>
                  <a:prstClr val="black"/>
                </a:solidFill>
                <a:latin typeface="Arial"/>
                <a:ea typeface="黑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60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t_No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3999" cy="5689600"/>
          </a:xfrm>
          <a:prstGeom prst="rect">
            <a:avLst/>
          </a:prstGeom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Gobabeb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14781"/>
            <a:ext cx="8293100" cy="4318000"/>
          </a:xfrm>
        </p:spPr>
        <p:txBody>
          <a:bodyPr/>
          <a:lstStyle/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Surface type: gravel plain</a:t>
            </a:r>
            <a:endParaRPr lang="en-US" altLang="zh-CN" sz="1800" dirty="0">
              <a:solidFill>
                <a:srgbClr val="FFFFFF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Instrumentation: CIMEL 12 bands + fish eye camera + </a:t>
            </a:r>
            <a:r>
              <a:rPr lang="en-US" altLang="zh-CN" sz="1800" dirty="0">
                <a:solidFill>
                  <a:srgbClr val="FFFFFF"/>
                </a:solidFill>
              </a:rPr>
              <a:t>met </a:t>
            </a:r>
            <a:r>
              <a:rPr lang="en-US" altLang="zh-CN" sz="1800" dirty="0" smtClean="0">
                <a:solidFill>
                  <a:srgbClr val="FFFFFF"/>
                </a:solidFill>
              </a:rPr>
              <a:t>station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Current status: mast available - photometer calibrated and </a:t>
            </a:r>
            <a:r>
              <a:rPr lang="en-US" altLang="zh-CN" sz="1800" dirty="0" err="1" smtClean="0">
                <a:solidFill>
                  <a:srgbClr val="FFFFFF"/>
                </a:solidFill>
              </a:rPr>
              <a:t>characterised</a:t>
            </a:r>
            <a:r>
              <a:rPr lang="en-US" altLang="zh-CN" sz="1800" dirty="0" smtClean="0">
                <a:solidFill>
                  <a:srgbClr val="FFFFFF"/>
                </a:solidFill>
              </a:rPr>
              <a:t> – dry run test in UK during summer followed by installation in Namibia in Oct.</a:t>
            </a: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Data availability:  Expected from end 2016</a:t>
            </a:r>
          </a:p>
          <a:p>
            <a:pPr marL="808038" lvl="1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808038" lvl="1" indent="0">
              <a:buNone/>
            </a:pPr>
            <a:endParaRPr lang="en-GB" dirty="0" smtClean="0">
              <a:solidFill>
                <a:srgbClr val="FFFFFF"/>
              </a:solidFill>
            </a:endParaRPr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4637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57130" cy="5702300"/>
          </a:xfrm>
          <a:prstGeom prst="rect">
            <a:avLst/>
          </a:prstGeom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Gobabeb</a:t>
            </a:r>
            <a:endParaRPr lang="en-GB" dirty="0"/>
          </a:p>
        </p:txBody>
      </p:sp>
      <p:pic>
        <p:nvPicPr>
          <p:cNvPr id="3" name="Picture 2" descr="IMG_0738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44" y="1155700"/>
            <a:ext cx="4798256" cy="3200400"/>
          </a:xfrm>
          <a:prstGeom prst="rect">
            <a:avLst/>
          </a:prstGeom>
        </p:spPr>
      </p:pic>
      <p:pic>
        <p:nvPicPr>
          <p:cNvPr id="5" name="Picture 4" descr="zoom_sol_sit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8216900"/>
            <a:ext cx="2709333" cy="1524000"/>
          </a:xfrm>
          <a:prstGeom prst="rect">
            <a:avLst/>
          </a:prstGeom>
        </p:spPr>
      </p:pic>
      <p:pic>
        <p:nvPicPr>
          <p:cNvPr id="9" name="Picture 8" descr="Screen Shot 2016-07-19 at 15.44.34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82" y="4381500"/>
            <a:ext cx="3200918" cy="247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5943600"/>
            <a:ext cx="6296540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NPL/CNES Site characterisation campaign Dec. 2015</a:t>
            </a:r>
          </a:p>
          <a:p>
            <a:r>
              <a:rPr lang="en-US" dirty="0" smtClean="0"/>
              <a:t>=&gt; See </a:t>
            </a:r>
            <a:r>
              <a:rPr lang="en-US" dirty="0" err="1"/>
              <a:t>A</a:t>
            </a:r>
            <a:r>
              <a:rPr lang="en-US" dirty="0" err="1" smtClean="0"/>
              <a:t>imé’s</a:t>
            </a:r>
            <a:r>
              <a:rPr lang="en-US" dirty="0" smtClean="0"/>
              <a:t>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9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The sites</a:t>
            </a:r>
            <a:endParaRPr lang="en-GB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04800" y="1492581"/>
            <a:ext cx="8293100" cy="55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lvl="1" indent="-342900">
              <a:buFont typeface="Arial"/>
              <a:buChar char="•"/>
            </a:pPr>
            <a:r>
              <a:rPr lang="en-GB" sz="1800" dirty="0" smtClean="0"/>
              <a:t>Since </a:t>
            </a:r>
            <a:r>
              <a:rPr lang="en-GB" sz="1800" dirty="0"/>
              <a:t>the beginning of the </a:t>
            </a:r>
            <a:r>
              <a:rPr lang="en-GB" sz="1800" dirty="0" err="1" smtClean="0"/>
              <a:t>RadCalNet</a:t>
            </a:r>
            <a:r>
              <a:rPr lang="en-GB" sz="1800" dirty="0" smtClean="0"/>
              <a:t> WG activities, significant have been efforts dedicated to:</a:t>
            </a:r>
          </a:p>
          <a:p>
            <a:pPr lvl="1">
              <a:buFont typeface="Wingdings" charset="2"/>
              <a:buChar char="ü"/>
            </a:pPr>
            <a:r>
              <a:rPr lang="en-GB" sz="1800" u="sng" dirty="0" smtClean="0"/>
              <a:t>Operationally</a:t>
            </a:r>
            <a:r>
              <a:rPr lang="en-GB" sz="1800" dirty="0" smtClean="0"/>
              <a:t> running </a:t>
            </a:r>
            <a:r>
              <a:rPr lang="en-GB" sz="1800" dirty="0"/>
              <a:t>t</a:t>
            </a:r>
            <a:r>
              <a:rPr lang="en-GB" sz="1800" dirty="0" smtClean="0"/>
              <a:t>he sites </a:t>
            </a:r>
          </a:p>
          <a:p>
            <a:pPr lvl="1">
              <a:buFont typeface="Wingdings" charset="2"/>
              <a:buChar char="ü"/>
            </a:pPr>
            <a:r>
              <a:rPr lang="en-GB" sz="1800" dirty="0" smtClean="0"/>
              <a:t>Providing site documentation =&gt; </a:t>
            </a:r>
            <a:r>
              <a:rPr lang="en-GB" sz="1800" dirty="0" err="1" smtClean="0"/>
              <a:t>RadCalNet</a:t>
            </a:r>
            <a:r>
              <a:rPr lang="en-GB" sz="1800" dirty="0" smtClean="0"/>
              <a:t> </a:t>
            </a:r>
            <a:r>
              <a:rPr lang="en-GB" sz="1800" dirty="0" err="1" smtClean="0"/>
              <a:t>Quesionnaire</a:t>
            </a:r>
            <a:endParaRPr lang="en-GB" sz="1800" dirty="0" smtClean="0"/>
          </a:p>
          <a:p>
            <a:pPr lvl="1">
              <a:buFont typeface="Wingdings" charset="2"/>
              <a:buChar char="ü"/>
            </a:pPr>
            <a:r>
              <a:rPr lang="en-GB" sz="1800" dirty="0"/>
              <a:t>Defining measurement </a:t>
            </a:r>
            <a:r>
              <a:rPr lang="en-GB" sz="1800" u="sng" dirty="0"/>
              <a:t>uncertainties</a:t>
            </a:r>
            <a:endParaRPr lang="en-GB" sz="1800" dirty="0"/>
          </a:p>
          <a:p>
            <a:pPr lvl="1">
              <a:buFont typeface="Wingdings" charset="2"/>
              <a:buChar char="ü"/>
            </a:pPr>
            <a:r>
              <a:rPr lang="en-GB" sz="1800" dirty="0" smtClean="0"/>
              <a:t>Feeding surface and atmosphere data to the </a:t>
            </a:r>
            <a:r>
              <a:rPr lang="en-GB" sz="1800" dirty="0" err="1" smtClean="0"/>
              <a:t>RadCalNet</a:t>
            </a:r>
            <a:r>
              <a:rPr lang="en-GB" sz="1800" dirty="0" smtClean="0"/>
              <a:t> processing ‘system’</a:t>
            </a:r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193336"/>
            <a:ext cx="2739815" cy="2461468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8011" y="4416093"/>
            <a:ext cx="2475820" cy="2012949"/>
          </a:xfrm>
          <a:prstGeom prst="rect">
            <a:avLst/>
          </a:prstGeom>
          <a:effectLst/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7783" y="4499570"/>
            <a:ext cx="2468476" cy="1851357"/>
          </a:xfrm>
          <a:prstGeom prst="rect">
            <a:avLst/>
          </a:prstGeom>
          <a:effectLst/>
        </p:spPr>
      </p:pic>
      <p:pic>
        <p:nvPicPr>
          <p:cNvPr id="2" name="Picture 1" descr="PT50-4-NC Extend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191000"/>
            <a:ext cx="1693863" cy="2463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38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76200" y="2692400"/>
            <a:ext cx="8966200" cy="2260600"/>
            <a:chOff x="177800" y="2692400"/>
            <a:chExt cx="8966200" cy="2260600"/>
          </a:xfrm>
        </p:grpSpPr>
        <p:sp>
          <p:nvSpPr>
            <p:cNvPr id="35" name="Rectangle 34"/>
            <p:cNvSpPr/>
            <p:nvPr/>
          </p:nvSpPr>
          <p:spPr>
            <a:xfrm>
              <a:off x="177800" y="2692400"/>
              <a:ext cx="8966200" cy="22606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RADCALNET-LOGO-COMPLE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900" y="4532506"/>
              <a:ext cx="1562100" cy="374774"/>
            </a:xfrm>
            <a:prstGeom prst="rect">
              <a:avLst/>
            </a:prstGeom>
          </p:spPr>
        </p:pic>
      </p:grpSp>
      <p:sp>
        <p:nvSpPr>
          <p:cNvPr id="75" name="Can 74"/>
          <p:cNvSpPr/>
          <p:nvPr/>
        </p:nvSpPr>
        <p:spPr>
          <a:xfrm flipH="1">
            <a:off x="6108700" y="3365500"/>
            <a:ext cx="647700" cy="685800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209799"/>
            <a:ext cx="6105525" cy="769441"/>
          </a:xfrm>
        </p:spPr>
        <p:txBody>
          <a:bodyPr/>
          <a:lstStyle/>
          <a:p>
            <a:r>
              <a:rPr lang="en-GB" dirty="0" smtClean="0"/>
              <a:t>The data circulation</a:t>
            </a:r>
            <a:r>
              <a:rPr lang="is-IS" dirty="0" smtClean="0"/>
              <a:t>… today in practice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flipH="1">
            <a:off x="241300" y="1625600"/>
            <a:ext cx="713758" cy="284655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Site </a:t>
            </a:r>
            <a:r>
              <a:rPr lang="en-US" sz="1200" dirty="0"/>
              <a:t>X</a:t>
            </a:r>
          </a:p>
        </p:txBody>
      </p:sp>
      <p:cxnSp>
        <p:nvCxnSpPr>
          <p:cNvPr id="56" name="Straight Arrow Connector 55"/>
          <p:cNvCxnSpPr>
            <a:stCxn id="74" idx="3"/>
            <a:endCxn id="62" idx="1"/>
          </p:cNvCxnSpPr>
          <p:nvPr/>
        </p:nvCxnSpPr>
        <p:spPr>
          <a:xfrm rot="5400000">
            <a:off x="3267307" y="-397107"/>
            <a:ext cx="666283" cy="585469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Striped Right Arrow 83"/>
          <p:cNvSpPr/>
          <p:nvPr/>
        </p:nvSpPr>
        <p:spPr>
          <a:xfrm>
            <a:off x="7175500" y="2895600"/>
            <a:ext cx="1866900" cy="16129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RadCalNet</a:t>
            </a:r>
            <a:r>
              <a:rPr lang="en-US" sz="1200" dirty="0" smtClean="0"/>
              <a:t> portal</a:t>
            </a:r>
            <a:endParaRPr lang="en-US" sz="1200" dirty="0"/>
          </a:p>
        </p:txBody>
      </p:sp>
      <p:sp>
        <p:nvSpPr>
          <p:cNvPr id="3" name="Cloud 2"/>
          <p:cNvSpPr/>
          <p:nvPr/>
        </p:nvSpPr>
        <p:spPr>
          <a:xfrm>
            <a:off x="3238500" y="1270000"/>
            <a:ext cx="1574800" cy="990600"/>
          </a:xfrm>
          <a:prstGeom prst="cloud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Calibration</a:t>
            </a:r>
          </a:p>
          <a:p>
            <a:pPr algn="ctr"/>
            <a:r>
              <a:rPr lang="en-US" sz="1200" dirty="0" smtClean="0"/>
              <a:t>&amp; QC</a:t>
            </a:r>
          </a:p>
          <a:p>
            <a:pPr algn="ctr"/>
            <a:r>
              <a:rPr lang="en-US" sz="1200" dirty="0" smtClean="0"/>
              <a:t>&amp; Processing</a:t>
            </a:r>
          </a:p>
        </p:txBody>
      </p:sp>
      <p:sp>
        <p:nvSpPr>
          <p:cNvPr id="36" name="Can 35"/>
          <p:cNvSpPr/>
          <p:nvPr/>
        </p:nvSpPr>
        <p:spPr>
          <a:xfrm flipH="1">
            <a:off x="1396997" y="1447800"/>
            <a:ext cx="1460502" cy="622300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Raw measurements</a:t>
            </a:r>
            <a:endParaRPr lang="en-US" sz="1200" dirty="0"/>
          </a:p>
        </p:txBody>
      </p:sp>
      <p:cxnSp>
        <p:nvCxnSpPr>
          <p:cNvPr id="39" name="Straight Arrow Connector 38"/>
          <p:cNvCxnSpPr>
            <a:stCxn id="36" idx="2"/>
            <a:endCxn id="3" idx="2"/>
          </p:cNvCxnSpPr>
          <p:nvPr/>
        </p:nvCxnSpPr>
        <p:spPr>
          <a:xfrm>
            <a:off x="2857499" y="1758950"/>
            <a:ext cx="385886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" idx="1"/>
            <a:endCxn id="36" idx="4"/>
          </p:cNvCxnSpPr>
          <p:nvPr/>
        </p:nvCxnSpPr>
        <p:spPr>
          <a:xfrm flipV="1">
            <a:off x="955058" y="1758950"/>
            <a:ext cx="441939" cy="8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3" idx="0"/>
            <a:endCxn id="74" idx="4"/>
          </p:cNvCxnSpPr>
          <p:nvPr/>
        </p:nvCxnSpPr>
        <p:spPr>
          <a:xfrm flipV="1">
            <a:off x="4811988" y="1758951"/>
            <a:ext cx="661707" cy="63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Can 73"/>
          <p:cNvSpPr/>
          <p:nvPr/>
        </p:nvSpPr>
        <p:spPr>
          <a:xfrm flipH="1">
            <a:off x="5473695" y="1320800"/>
            <a:ext cx="2108204" cy="876301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Surface reflectance and atmosphere products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RadCalNet</a:t>
            </a:r>
            <a:r>
              <a:rPr lang="en-US" sz="1200" dirty="0"/>
              <a:t> specific)</a:t>
            </a:r>
          </a:p>
        </p:txBody>
      </p:sp>
      <p:cxnSp>
        <p:nvCxnSpPr>
          <p:cNvPr id="92" name="Straight Arrow Connector 58"/>
          <p:cNvCxnSpPr>
            <a:stCxn id="111" idx="1"/>
            <a:endCxn id="73" idx="3"/>
          </p:cNvCxnSpPr>
          <p:nvPr/>
        </p:nvCxnSpPr>
        <p:spPr>
          <a:xfrm rot="16200000" flipV="1">
            <a:off x="3546668" y="2378271"/>
            <a:ext cx="602861" cy="528319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an 61"/>
          <p:cNvSpPr/>
          <p:nvPr/>
        </p:nvSpPr>
        <p:spPr>
          <a:xfrm flipH="1">
            <a:off x="431799" y="2863384"/>
            <a:ext cx="482600" cy="381855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6" name="Can 65"/>
          <p:cNvSpPr/>
          <p:nvPr/>
        </p:nvSpPr>
        <p:spPr>
          <a:xfrm flipH="1">
            <a:off x="507999" y="3879384"/>
            <a:ext cx="482600" cy="381855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6" name="Striped Right Arrow 75"/>
          <p:cNvSpPr/>
          <p:nvPr/>
        </p:nvSpPr>
        <p:spPr>
          <a:xfrm>
            <a:off x="1447800" y="3162300"/>
            <a:ext cx="774700" cy="121832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FTP</a:t>
            </a:r>
            <a:endParaRPr lang="en-US" sz="1200" dirty="0"/>
          </a:p>
        </p:txBody>
      </p:sp>
      <p:sp>
        <p:nvSpPr>
          <p:cNvPr id="77" name="Striped Right Arrow 76"/>
          <p:cNvSpPr/>
          <p:nvPr/>
        </p:nvSpPr>
        <p:spPr>
          <a:xfrm>
            <a:off x="3911600" y="3162300"/>
            <a:ext cx="850900" cy="121832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FTP</a:t>
            </a:r>
            <a:endParaRPr lang="en-US" sz="1200" dirty="0"/>
          </a:p>
        </p:txBody>
      </p:sp>
      <p:sp>
        <p:nvSpPr>
          <p:cNvPr id="51" name="Cloud 50"/>
          <p:cNvSpPr/>
          <p:nvPr/>
        </p:nvSpPr>
        <p:spPr>
          <a:xfrm>
            <a:off x="2178050" y="3200400"/>
            <a:ext cx="1714500" cy="1219200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RadCalNet</a:t>
            </a:r>
            <a:r>
              <a:rPr lang="en-US" sz="1200" dirty="0" smtClean="0"/>
              <a:t> </a:t>
            </a:r>
          </a:p>
          <a:p>
            <a:pPr algn="ctr"/>
            <a:r>
              <a:rPr lang="en-US" sz="1200" dirty="0" smtClean="0"/>
              <a:t>Processing</a:t>
            </a:r>
          </a:p>
          <a:p>
            <a:pPr algn="ctr"/>
            <a:r>
              <a:rPr lang="en-US" sz="1200" dirty="0" smtClean="0"/>
              <a:t>&amp; </a:t>
            </a:r>
          </a:p>
          <a:p>
            <a:pPr algn="ctr"/>
            <a:r>
              <a:rPr lang="en-US" sz="1200" dirty="0" smtClean="0"/>
              <a:t>QC</a:t>
            </a:r>
          </a:p>
        </p:txBody>
      </p:sp>
      <p:sp>
        <p:nvSpPr>
          <p:cNvPr id="93" name="Can 92"/>
          <p:cNvSpPr/>
          <p:nvPr/>
        </p:nvSpPr>
        <p:spPr>
          <a:xfrm flipH="1">
            <a:off x="4635500" y="2895600"/>
            <a:ext cx="1270000" cy="1612900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Hyperspectral TOA reflectance @ 30 </a:t>
            </a:r>
            <a:r>
              <a:rPr lang="en-US" sz="1200" dirty="0" err="1" smtClean="0"/>
              <a:t>mn</a:t>
            </a:r>
            <a:r>
              <a:rPr lang="en-US" sz="1200" dirty="0" smtClean="0"/>
              <a:t> interval for nadir view</a:t>
            </a:r>
            <a:endParaRPr lang="en-US" sz="1200" dirty="0"/>
          </a:p>
        </p:txBody>
      </p:sp>
      <p:sp>
        <p:nvSpPr>
          <p:cNvPr id="61" name="Can 60"/>
          <p:cNvSpPr/>
          <p:nvPr/>
        </p:nvSpPr>
        <p:spPr>
          <a:xfrm flipH="1">
            <a:off x="584199" y="3015784"/>
            <a:ext cx="482600" cy="381855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3" name="Can 62"/>
          <p:cNvSpPr/>
          <p:nvPr/>
        </p:nvSpPr>
        <p:spPr>
          <a:xfrm flipH="1">
            <a:off x="736599" y="3168184"/>
            <a:ext cx="482600" cy="381855"/>
          </a:xfrm>
          <a:prstGeom prst="can">
            <a:avLst/>
          </a:prstGeom>
          <a:solidFill>
            <a:srgbClr val="FF66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1" name="Can 70"/>
          <p:cNvSpPr/>
          <p:nvPr/>
        </p:nvSpPr>
        <p:spPr>
          <a:xfrm flipH="1">
            <a:off x="660399" y="4031784"/>
            <a:ext cx="482600" cy="381855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2" name="Can 71"/>
          <p:cNvSpPr/>
          <p:nvPr/>
        </p:nvSpPr>
        <p:spPr>
          <a:xfrm flipH="1">
            <a:off x="812799" y="4184184"/>
            <a:ext cx="482600" cy="381855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3" name="Can 72"/>
          <p:cNvSpPr/>
          <p:nvPr/>
        </p:nvSpPr>
        <p:spPr>
          <a:xfrm flipH="1">
            <a:off x="965199" y="4336584"/>
            <a:ext cx="482600" cy="381855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5" name="Can 94"/>
          <p:cNvSpPr/>
          <p:nvPr/>
        </p:nvSpPr>
        <p:spPr>
          <a:xfrm flipH="1">
            <a:off x="6261100" y="3517900"/>
            <a:ext cx="647700" cy="685800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6" name="Can 95"/>
          <p:cNvSpPr/>
          <p:nvPr/>
        </p:nvSpPr>
        <p:spPr>
          <a:xfrm flipH="1">
            <a:off x="6413500" y="3670300"/>
            <a:ext cx="647700" cy="685800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97" name="Can 96"/>
          <p:cNvSpPr/>
          <p:nvPr/>
        </p:nvSpPr>
        <p:spPr>
          <a:xfrm flipH="1">
            <a:off x="6565900" y="3822700"/>
            <a:ext cx="647700" cy="685800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5" name="Rectangle 104"/>
          <p:cNvSpPr/>
          <p:nvPr/>
        </p:nvSpPr>
        <p:spPr>
          <a:xfrm flipH="1">
            <a:off x="203200" y="5689600"/>
            <a:ext cx="713758" cy="284655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Site Y</a:t>
            </a:r>
            <a:endParaRPr lang="en-US" sz="1200" dirty="0"/>
          </a:p>
        </p:txBody>
      </p:sp>
      <p:sp>
        <p:nvSpPr>
          <p:cNvPr id="106" name="Cloud 105"/>
          <p:cNvSpPr/>
          <p:nvPr/>
        </p:nvSpPr>
        <p:spPr>
          <a:xfrm>
            <a:off x="3200400" y="5334000"/>
            <a:ext cx="1574800" cy="990600"/>
          </a:xfrm>
          <a:prstGeom prst="cloud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Calibration</a:t>
            </a:r>
          </a:p>
          <a:p>
            <a:pPr algn="ctr"/>
            <a:r>
              <a:rPr lang="en-US" sz="1200" dirty="0" smtClean="0"/>
              <a:t>&amp; QC</a:t>
            </a:r>
          </a:p>
          <a:p>
            <a:pPr algn="ctr"/>
            <a:r>
              <a:rPr lang="en-US" sz="1200" dirty="0" smtClean="0"/>
              <a:t>&amp; Processing</a:t>
            </a:r>
          </a:p>
        </p:txBody>
      </p:sp>
      <p:sp>
        <p:nvSpPr>
          <p:cNvPr id="107" name="Can 106"/>
          <p:cNvSpPr/>
          <p:nvPr/>
        </p:nvSpPr>
        <p:spPr>
          <a:xfrm flipH="1">
            <a:off x="1358897" y="5511800"/>
            <a:ext cx="1460502" cy="622300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Raw measurements</a:t>
            </a:r>
            <a:endParaRPr lang="en-US" sz="1200" dirty="0"/>
          </a:p>
        </p:txBody>
      </p:sp>
      <p:cxnSp>
        <p:nvCxnSpPr>
          <p:cNvPr id="108" name="Straight Arrow Connector 107"/>
          <p:cNvCxnSpPr>
            <a:stCxn id="107" idx="2"/>
            <a:endCxn id="106" idx="2"/>
          </p:cNvCxnSpPr>
          <p:nvPr/>
        </p:nvCxnSpPr>
        <p:spPr>
          <a:xfrm>
            <a:off x="2819399" y="5822950"/>
            <a:ext cx="385886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105" idx="1"/>
            <a:endCxn id="107" idx="4"/>
          </p:cNvCxnSpPr>
          <p:nvPr/>
        </p:nvCxnSpPr>
        <p:spPr>
          <a:xfrm flipV="1">
            <a:off x="916958" y="5822950"/>
            <a:ext cx="441939" cy="8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106" idx="0"/>
            <a:endCxn id="111" idx="4"/>
          </p:cNvCxnSpPr>
          <p:nvPr/>
        </p:nvCxnSpPr>
        <p:spPr>
          <a:xfrm>
            <a:off x="4773888" y="5829300"/>
            <a:ext cx="66170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Can 110"/>
          <p:cNvSpPr/>
          <p:nvPr/>
        </p:nvSpPr>
        <p:spPr>
          <a:xfrm flipH="1">
            <a:off x="5435595" y="5321300"/>
            <a:ext cx="2108204" cy="1016000"/>
          </a:xfrm>
          <a:prstGeom prst="can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</a:t>
            </a:r>
            <a:r>
              <a:rPr lang="en-US" sz="1200" dirty="0" smtClean="0"/>
              <a:t>urface reflectance and atmosphere products</a:t>
            </a:r>
          </a:p>
          <a:p>
            <a:pPr algn="ctr"/>
            <a:r>
              <a:rPr lang="en-US" sz="1200" dirty="0" smtClean="0"/>
              <a:t>(</a:t>
            </a:r>
            <a:r>
              <a:rPr lang="en-US" sz="1200" dirty="0" err="1"/>
              <a:t>RadCalNet</a:t>
            </a:r>
            <a:r>
              <a:rPr lang="en-US" sz="1200" dirty="0"/>
              <a:t> </a:t>
            </a:r>
            <a:r>
              <a:rPr lang="en-US" sz="1200" dirty="0" smtClean="0"/>
              <a:t>specific)</a:t>
            </a:r>
            <a:endParaRPr lang="en-US" sz="1200" dirty="0"/>
          </a:p>
        </p:txBody>
      </p:sp>
      <p:pic>
        <p:nvPicPr>
          <p:cNvPr id="6" name="Picture 5" descr="Screen Shot 2015-11-05 at 11.08.50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" b="13541"/>
          <a:stretch/>
        </p:blipFill>
        <p:spPr>
          <a:xfrm>
            <a:off x="3181350" y="3987800"/>
            <a:ext cx="784479" cy="6762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2794000"/>
            <a:ext cx="1244600" cy="719102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0" y="4140200"/>
            <a:ext cx="1244600" cy="719102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2667000"/>
            <a:ext cx="1244600" cy="719102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24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utter" charset="0"/>
              </a:rPr>
              <a:t>Data </a:t>
            </a:r>
            <a:r>
              <a:rPr lang="fr-FR" dirty="0" err="1" smtClean="0">
                <a:latin typeface="Butter" charset="0"/>
              </a:rPr>
              <a:t>currently</a:t>
            </a:r>
            <a:r>
              <a:rPr lang="fr-FR" dirty="0" smtClean="0">
                <a:latin typeface="Butter" charset="0"/>
              </a:rPr>
              <a:t> </a:t>
            </a:r>
            <a:r>
              <a:rPr lang="fr-FR" dirty="0" err="1" smtClean="0">
                <a:latin typeface="Butter" charset="0"/>
              </a:rPr>
              <a:t>available</a:t>
            </a:r>
            <a:endParaRPr lang="en-US" dirty="0">
              <a:latin typeface="Butter" charset="0"/>
            </a:endParaRPr>
          </a:p>
        </p:txBody>
      </p:sp>
      <p:sp>
        <p:nvSpPr>
          <p:cNvPr id="2048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Verdana" charset="0"/>
              </a:rPr>
              <a:t>All in version 00_00</a:t>
            </a:r>
          </a:p>
          <a:p>
            <a:endParaRPr lang="fr-FR">
              <a:latin typeface="Verdana" charset="0"/>
            </a:endParaRPr>
          </a:p>
          <a:p>
            <a:r>
              <a:rPr lang="fr-FR">
                <a:latin typeface="Verdana" charset="0"/>
              </a:rPr>
              <a:t>La Crau : 95 I 2015; 58 I 2016</a:t>
            </a:r>
          </a:p>
          <a:p>
            <a:r>
              <a:rPr lang="fr-FR">
                <a:latin typeface="Verdana" charset="0"/>
              </a:rPr>
              <a:t>RRVP   :</a:t>
            </a:r>
          </a:p>
          <a:p>
            <a:r>
              <a:rPr lang="fr-FR">
                <a:latin typeface="Verdana" charset="0"/>
              </a:rPr>
              <a:t>Baotou :</a:t>
            </a:r>
            <a:endParaRPr lang="en-US">
              <a:latin typeface="Verdana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4294967295"/>
          </p:nvPr>
        </p:nvSpPr>
        <p:spPr>
          <a:xfrm>
            <a:off x="0" y="6350000"/>
            <a:ext cx="1403350" cy="174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18/07/2016</a:t>
            </a:r>
          </a:p>
        </p:txBody>
      </p:sp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93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RadCalNet</a:t>
            </a:r>
            <a:r>
              <a:rPr lang="en-GB" dirty="0"/>
              <a:t> processing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92100" y="1536701"/>
            <a:ext cx="5448300" cy="838199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Hosted by NASA/GSFC and based on </a:t>
            </a:r>
            <a:r>
              <a:rPr lang="en-US" sz="1800" dirty="0" err="1" smtClean="0"/>
              <a:t>Modtran</a:t>
            </a:r>
            <a:r>
              <a:rPr lang="en-US" sz="1800" dirty="0" smtClean="0"/>
              <a:t> 5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Parameterisation</a:t>
            </a:r>
            <a:r>
              <a:rPr lang="en-US" sz="1800" dirty="0" smtClean="0"/>
              <a:t> of the code will be fully documented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Key assumptions of the </a:t>
            </a:r>
            <a:r>
              <a:rPr lang="en-US" sz="1800" dirty="0" err="1" smtClean="0"/>
              <a:t>RadCalNet</a:t>
            </a:r>
            <a:r>
              <a:rPr lang="en-US" sz="1800" dirty="0" smtClean="0"/>
              <a:t> processing:</a:t>
            </a:r>
          </a:p>
          <a:p>
            <a:pPr marL="1169988" lvl="1" indent="-285750">
              <a:buFont typeface="Arial"/>
              <a:buChar char="•"/>
            </a:pPr>
            <a:r>
              <a:rPr lang="en-US" sz="1800" dirty="0" err="1" smtClean="0"/>
              <a:t>Lambertian</a:t>
            </a:r>
            <a:r>
              <a:rPr lang="en-US" sz="1800" dirty="0" smtClean="0"/>
              <a:t> surface</a:t>
            </a:r>
          </a:p>
          <a:p>
            <a:pPr marL="1169988" lvl="1" indent="-285750">
              <a:buFont typeface="Arial"/>
              <a:buChar char="•"/>
            </a:pPr>
            <a:r>
              <a:rPr lang="en-US" sz="1800" dirty="0" smtClean="0"/>
              <a:t>Aerosol optical properties based on pre-defined types</a:t>
            </a:r>
          </a:p>
          <a:p>
            <a:pPr marL="1169988" lvl="1" indent="-285750">
              <a:buFont typeface="Arial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re</a:t>
            </a:r>
            <a:r>
              <a:rPr lang="en-US" sz="1800" dirty="0"/>
              <a:t>-defined </a:t>
            </a:r>
            <a:r>
              <a:rPr lang="en-US" sz="1800" dirty="0" smtClean="0"/>
              <a:t>atmospheric profiles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QC mostly inherited from site .input files</a:t>
            </a:r>
          </a:p>
          <a:p>
            <a:pPr marL="1169988" lvl="1" indent="-285750">
              <a:buFont typeface="Arial"/>
              <a:buChar char="•"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creen Shot 2015-11-05 at 10.46.52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232876"/>
            <a:ext cx="1612900" cy="747188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842000" y="2501900"/>
            <a:ext cx="2413000" cy="1841500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RadCalNet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Processing</a:t>
            </a:r>
            <a:endParaRPr lang="en-US" dirty="0"/>
          </a:p>
          <a:p>
            <a:pPr algn="ctr"/>
            <a:r>
              <a:rPr lang="en-US" dirty="0"/>
              <a:t>&amp; </a:t>
            </a:r>
            <a:endParaRPr lang="en-US" dirty="0" smtClean="0"/>
          </a:p>
          <a:p>
            <a:pPr algn="ctr"/>
            <a:r>
              <a:rPr lang="en-US" dirty="0" smtClean="0"/>
              <a:t>QC</a:t>
            </a:r>
          </a:p>
        </p:txBody>
      </p:sp>
    </p:spTree>
    <p:extLst>
      <p:ext uri="{BB962C8B-B14F-4D97-AF65-F5344CB8AC3E}">
        <p14:creationId xmlns:p14="http://schemas.microsoft.com/office/powerpoint/2010/main" val="352470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RadCalNet</a:t>
            </a:r>
            <a:r>
              <a:rPr lang="en-GB" dirty="0"/>
              <a:t> processing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66700" y="1193801"/>
            <a:ext cx="8648700" cy="838199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On-going work by K. </a:t>
            </a:r>
            <a:r>
              <a:rPr lang="en-US" sz="1800" dirty="0" err="1" smtClean="0"/>
              <a:t>Thome</a:t>
            </a:r>
            <a:r>
              <a:rPr lang="en-US" sz="1800" dirty="0" smtClean="0"/>
              <a:t> / B. </a:t>
            </a:r>
            <a:r>
              <a:rPr lang="en-US" sz="1800" dirty="0" err="1" smtClean="0"/>
              <a:t>Wenny</a:t>
            </a:r>
            <a:r>
              <a:rPr lang="en-US" sz="1800" dirty="0" smtClean="0"/>
              <a:t> to </a:t>
            </a:r>
            <a:r>
              <a:rPr lang="en-US" sz="1800" b="1" dirty="0" smtClean="0"/>
              <a:t>propagate the surface / atmosphere uncertainties to TOA uncertainties</a:t>
            </a:r>
            <a:r>
              <a:rPr lang="en-US" sz="1800" dirty="0" smtClean="0"/>
              <a:t> via pre-computed LUT from </a:t>
            </a:r>
            <a:r>
              <a:rPr lang="en-US" sz="1800" dirty="0" err="1" smtClean="0"/>
              <a:t>Montecarlo</a:t>
            </a:r>
            <a:r>
              <a:rPr lang="en-US" sz="1800" dirty="0" smtClean="0"/>
              <a:t> MODTRAN runs</a:t>
            </a:r>
          </a:p>
        </p:txBody>
      </p:sp>
      <p:sp>
        <p:nvSpPr>
          <p:cNvPr id="12" name="Cloud 11"/>
          <p:cNvSpPr/>
          <p:nvPr/>
        </p:nvSpPr>
        <p:spPr>
          <a:xfrm>
            <a:off x="3691049" y="3361463"/>
            <a:ext cx="2413000" cy="1841500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RadCalNet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Processing</a:t>
            </a:r>
            <a:endParaRPr lang="en-US" dirty="0"/>
          </a:p>
        </p:txBody>
      </p:sp>
      <p:pic>
        <p:nvPicPr>
          <p:cNvPr id="14" name="Picture 13" descr="Screen Shot 2016-07-19 at 16.32.49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489200"/>
            <a:ext cx="1777169" cy="119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Screen Shot 2016-07-19 at 16.29.1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874587"/>
            <a:ext cx="2032002" cy="589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creen Shot 2016-07-19 at 16.29.04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068547"/>
            <a:ext cx="2032000" cy="70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Screen Shot 2016-07-19 at 16.28.52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312286"/>
            <a:ext cx="2032000" cy="636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0700" y="3695700"/>
            <a:ext cx="241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reflectance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342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measurements</a:t>
            </a:r>
            <a:endParaRPr lang="en-US" dirty="0"/>
          </a:p>
        </p:txBody>
      </p:sp>
      <p:pic>
        <p:nvPicPr>
          <p:cNvPr id="27" name="Picture 26" descr="Screen Shot 2016-07-19 at 16.27.53 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67" y="3441700"/>
            <a:ext cx="2763533" cy="1651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26526" y="5029200"/>
            <a:ext cx="20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reflectance</a:t>
            </a:r>
            <a:endParaRPr lang="en-US" dirty="0"/>
          </a:p>
        </p:txBody>
      </p:sp>
      <p:sp>
        <p:nvSpPr>
          <p:cNvPr id="44" name="Right Arrow 43"/>
          <p:cNvSpPr/>
          <p:nvPr/>
        </p:nvSpPr>
        <p:spPr>
          <a:xfrm>
            <a:off x="3022600" y="4000500"/>
            <a:ext cx="6731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6146800" y="3911600"/>
            <a:ext cx="673100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379076"/>
            <a:ext cx="6105525" cy="430887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portal</a:t>
            </a:r>
            <a:endParaRPr lang="en-US" dirty="0"/>
          </a:p>
        </p:txBody>
      </p:sp>
      <p:pic>
        <p:nvPicPr>
          <p:cNvPr id="4" name="Picture 3" descr="Screen Shot 2016-07-19 at 16.42.51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239486"/>
            <a:ext cx="8051800" cy="5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5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portal</a:t>
            </a:r>
            <a:endParaRPr lang="en-US" dirty="0"/>
          </a:p>
        </p:txBody>
      </p:sp>
      <p:pic>
        <p:nvPicPr>
          <p:cNvPr id="5" name="Picture 4" descr="Screen Shot 2016-07-19 at 16.45.41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6" y="1179174"/>
            <a:ext cx="5035045" cy="5678826"/>
          </a:xfrm>
          <a:prstGeom prst="rect">
            <a:avLst/>
          </a:prstGeom>
        </p:spPr>
      </p:pic>
      <p:pic>
        <p:nvPicPr>
          <p:cNvPr id="6" name="Picture 5" descr="Screen Shot 2016-07-19 at 16.47.3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72" y="1179174"/>
            <a:ext cx="5308313" cy="5678826"/>
          </a:xfrm>
          <a:prstGeom prst="rect">
            <a:avLst/>
          </a:prstGeom>
        </p:spPr>
      </p:pic>
      <p:pic>
        <p:nvPicPr>
          <p:cNvPr id="7" name="Picture 6" descr="Screen Shot 2016-07-19 at 16.47.42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99" y="1179174"/>
            <a:ext cx="5029043" cy="5678826"/>
          </a:xfrm>
          <a:prstGeom prst="rect">
            <a:avLst/>
          </a:prstGeom>
        </p:spPr>
      </p:pic>
      <p:pic>
        <p:nvPicPr>
          <p:cNvPr id="8" name="Picture 7" descr="Screen Shot 2016-07-19 at 16.47.57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33" y="1179174"/>
            <a:ext cx="5041822" cy="56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22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78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2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209799"/>
            <a:ext cx="5940425" cy="769441"/>
          </a:xfrm>
        </p:spPr>
        <p:txBody>
          <a:bodyPr/>
          <a:lstStyle/>
          <a:p>
            <a:r>
              <a:rPr lang="en-GB" dirty="0" smtClean="0"/>
              <a:t>Documentation for users: </a:t>
            </a:r>
            <a:r>
              <a:rPr lang="en-GB" dirty="0" err="1" smtClean="0"/>
              <a:t>RadCalNet</a:t>
            </a:r>
            <a:r>
              <a:rPr lang="en-GB" dirty="0" smtClean="0"/>
              <a:t> data processing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9988269"/>
              </p:ext>
            </p:extLst>
          </p:nvPr>
        </p:nvGraphicFramePr>
        <p:xfrm>
          <a:off x="0" y="1190627"/>
          <a:ext cx="9144000" cy="1522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1282700"/>
                <a:gridCol w="1841500"/>
                <a:gridCol w="2095500"/>
              </a:tblGrid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Document</a:t>
                      </a:r>
                      <a:r>
                        <a:rPr lang="en-US" sz="1200" baseline="0" dirty="0" smtClean="0"/>
                        <a:t> title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Lead</a:t>
                      </a:r>
                      <a:r>
                        <a:rPr lang="en-US" sz="1200" baseline="0" dirty="0" smtClean="0"/>
                        <a:t> a</a:t>
                      </a:r>
                      <a:r>
                        <a:rPr lang="en-US" sz="1200" dirty="0" smtClean="0"/>
                        <a:t>uthor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Due 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Status</a:t>
                      </a:r>
                      <a:endParaRPr lang="en-US" sz="1200" dirty="0"/>
                    </a:p>
                  </a:txBody>
                  <a:tcPr/>
                </a:tc>
              </a:tr>
              <a:tr h="40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hlinkClick r:id="rId2"/>
                        </a:rPr>
                        <a:t>RadCalNet data format</a:t>
                      </a:r>
                      <a:endParaRPr lang="en-US" sz="1200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Brian</a:t>
                      </a:r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Next </a:t>
                      </a:r>
                      <a:r>
                        <a:rPr lang="en-US" sz="1200" dirty="0" err="1" smtClean="0"/>
                        <a:t>teleconf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Done – V4 available on RadCalNet site (but</a:t>
                      </a:r>
                      <a:r>
                        <a:rPr lang="en-US" sz="1200" baseline="0" dirty="0" smtClean="0"/>
                        <a:t> V3 still visible on homepage) </a:t>
                      </a:r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RadCalNet</a:t>
                      </a:r>
                      <a:r>
                        <a:rPr lang="en-US" sz="1200" dirty="0" smtClean="0"/>
                        <a:t> processing and uncertainties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Brian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June 2016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err="1" smtClean="0"/>
                        <a:t>teleconf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88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209799"/>
            <a:ext cx="6105525" cy="769441"/>
          </a:xfrm>
        </p:spPr>
        <p:txBody>
          <a:bodyPr/>
          <a:lstStyle/>
          <a:p>
            <a:r>
              <a:rPr lang="en-GB" dirty="0" smtClean="0"/>
              <a:t>Documentation for users: site questionnaires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057127"/>
              </p:ext>
            </p:extLst>
          </p:nvPr>
        </p:nvGraphicFramePr>
        <p:xfrm>
          <a:off x="0" y="1190627"/>
          <a:ext cx="9144000" cy="5710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1282700"/>
                <a:gridCol w="1841500"/>
                <a:gridCol w="2095500"/>
              </a:tblGrid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Document</a:t>
                      </a:r>
                      <a:r>
                        <a:rPr lang="en-US" sz="1200" baseline="0" dirty="0" smtClean="0"/>
                        <a:t> title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Lead</a:t>
                      </a:r>
                      <a:r>
                        <a:rPr lang="en-US" sz="1200" baseline="0" dirty="0" smtClean="0"/>
                        <a:t> a</a:t>
                      </a:r>
                      <a:r>
                        <a:rPr lang="en-US" sz="1200" dirty="0" smtClean="0"/>
                        <a:t>uthor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Due 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Status</a:t>
                      </a:r>
                      <a:endParaRPr lang="en-US" sz="1200" dirty="0"/>
                    </a:p>
                  </a:txBody>
                  <a:tcPr/>
                </a:tc>
              </a:tr>
              <a:tr h="2947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CEOS</a:t>
                      </a:r>
                      <a:r>
                        <a:rPr lang="en-US" sz="1200" baseline="0" dirty="0" smtClean="0"/>
                        <a:t> site questionnaire – Template</a:t>
                      </a:r>
                      <a:endParaRPr lang="en-US" sz="1200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Marc</a:t>
                      </a:r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Meeting Dec. 2015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V1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available on portal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hlinkClick r:id="rId2"/>
                        </a:rPr>
                        <a:t>CEOS</a:t>
                      </a:r>
                      <a:r>
                        <a:rPr lang="en-US" sz="1200" baseline="0" dirty="0" smtClean="0">
                          <a:hlinkClick r:id="rId2"/>
                        </a:rPr>
                        <a:t> site questionnaire - Baotou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Linling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Next </a:t>
                      </a:r>
                      <a:r>
                        <a:rPr lang="en-US" sz="1200" dirty="0" err="1" smtClean="0"/>
                        <a:t>teleconf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Draft available on </a:t>
                      </a:r>
                      <a:r>
                        <a:rPr lang="en-US" sz="1200" dirty="0" err="1" smtClean="0"/>
                        <a:t>RadCalNet</a:t>
                      </a:r>
                      <a:r>
                        <a:rPr lang="en-US" sz="1200" dirty="0" smtClean="0"/>
                        <a:t> portal</a:t>
                      </a:r>
                      <a:r>
                        <a:rPr lang="en-US" sz="1200" baseline="0" dirty="0" smtClean="0"/>
                        <a:t> but with wrong template</a:t>
                      </a:r>
                      <a:r>
                        <a:rPr lang="en-US" sz="1200" dirty="0" smtClean="0"/>
                        <a:t> =&gt; to</a:t>
                      </a:r>
                      <a:r>
                        <a:rPr lang="en-US" sz="1200" baseline="0" dirty="0" smtClean="0"/>
                        <a:t> be reviewed by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WG after template is updated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CEOS</a:t>
                      </a:r>
                      <a:r>
                        <a:rPr lang="en-US" sz="1200" baseline="0" dirty="0" smtClean="0"/>
                        <a:t> site questionnaire - La </a:t>
                      </a:r>
                      <a:r>
                        <a:rPr lang="en-US" sz="1200" baseline="0" dirty="0" err="1" smtClean="0"/>
                        <a:t>Crau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Aimé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Next </a:t>
                      </a:r>
                      <a:r>
                        <a:rPr lang="en-US" sz="1200" dirty="0" err="1" smtClean="0"/>
                        <a:t>teleconf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Old </a:t>
                      </a:r>
                      <a:r>
                        <a:rPr lang="en-US" sz="1200" dirty="0" err="1" smtClean="0"/>
                        <a:t>Landnet</a:t>
                      </a:r>
                      <a:r>
                        <a:rPr lang="en-US" sz="1200" dirty="0" smtClean="0"/>
                        <a:t> questionnaire</a:t>
                      </a:r>
                      <a:r>
                        <a:rPr lang="en-US" sz="1200" baseline="0" dirty="0" smtClean="0"/>
                        <a:t> available on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portal</a:t>
                      </a:r>
                      <a:r>
                        <a:rPr lang="en-US" sz="1200" dirty="0" smtClean="0"/>
                        <a:t>=&gt; to</a:t>
                      </a:r>
                      <a:r>
                        <a:rPr lang="en-US" sz="1200" baseline="0" dirty="0" smtClean="0"/>
                        <a:t> be updated and reviewed by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WG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CEOS</a:t>
                      </a:r>
                      <a:r>
                        <a:rPr lang="en-US" sz="1200" baseline="0" dirty="0" smtClean="0"/>
                        <a:t> site questionnaire – Railroad Valley Playa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Jeff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Next </a:t>
                      </a:r>
                      <a:r>
                        <a:rPr lang="en-US" sz="1200" dirty="0" err="1" smtClean="0"/>
                        <a:t>teleconf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Old </a:t>
                      </a:r>
                      <a:r>
                        <a:rPr lang="en-US" sz="1200" dirty="0" err="1" smtClean="0"/>
                        <a:t>Landnet</a:t>
                      </a:r>
                      <a:r>
                        <a:rPr lang="en-US" sz="1200" dirty="0" smtClean="0"/>
                        <a:t> questionnaire</a:t>
                      </a:r>
                      <a:r>
                        <a:rPr lang="en-US" sz="1200" baseline="0" dirty="0" smtClean="0"/>
                        <a:t> available on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portal</a:t>
                      </a:r>
                      <a:r>
                        <a:rPr lang="en-US" sz="1200" dirty="0" smtClean="0"/>
                        <a:t>=&gt; to</a:t>
                      </a:r>
                      <a:r>
                        <a:rPr lang="en-US" sz="1200" baseline="0" dirty="0" smtClean="0"/>
                        <a:t> be updated and reviewed by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WG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CEOS</a:t>
                      </a:r>
                      <a:r>
                        <a:rPr lang="en-US" sz="1200" baseline="0" dirty="0" smtClean="0"/>
                        <a:t> site questionnaire – Gobabeb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 / Aga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Next </a:t>
                      </a:r>
                      <a:r>
                        <a:rPr lang="en-US" sz="1200" dirty="0" err="1" smtClean="0"/>
                        <a:t>teleconf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Draft available on </a:t>
                      </a:r>
                      <a:r>
                        <a:rPr lang="en-US" sz="1200" dirty="0" err="1" smtClean="0"/>
                        <a:t>RadCalNet</a:t>
                      </a:r>
                      <a:r>
                        <a:rPr lang="en-US" sz="1200" dirty="0" smtClean="0"/>
                        <a:t> portal =&gt; to</a:t>
                      </a:r>
                      <a:r>
                        <a:rPr lang="en-US" sz="1200" baseline="0" dirty="0" smtClean="0"/>
                        <a:t> be reviewed by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WG. Will be updated after installation of instrument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42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209799"/>
            <a:ext cx="5940425" cy="769441"/>
          </a:xfrm>
        </p:spPr>
        <p:txBody>
          <a:bodyPr/>
          <a:lstStyle/>
          <a:p>
            <a:r>
              <a:rPr lang="en-GB" dirty="0" smtClean="0"/>
              <a:t>Documentation for users: site measurement uncertainty description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188860"/>
              </p:ext>
            </p:extLst>
          </p:nvPr>
        </p:nvGraphicFramePr>
        <p:xfrm>
          <a:off x="0" y="1190627"/>
          <a:ext cx="9144000" cy="1798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1282700"/>
                <a:gridCol w="1841500"/>
                <a:gridCol w="2095500"/>
              </a:tblGrid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Document</a:t>
                      </a:r>
                      <a:r>
                        <a:rPr lang="en-US" sz="1200" baseline="0" dirty="0" smtClean="0"/>
                        <a:t> title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Lead</a:t>
                      </a:r>
                      <a:r>
                        <a:rPr lang="en-US" sz="1200" baseline="0" dirty="0" smtClean="0"/>
                        <a:t> a</a:t>
                      </a:r>
                      <a:r>
                        <a:rPr lang="en-US" sz="1200" dirty="0" smtClean="0"/>
                        <a:t>uthor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Due 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Status</a:t>
                      </a:r>
                      <a:endParaRPr lang="en-US" sz="1200" dirty="0"/>
                    </a:p>
                  </a:txBody>
                  <a:tcPr/>
                </a:tc>
              </a:tr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Paper on measurement uncertainties</a:t>
                      </a:r>
                      <a:r>
                        <a:rPr lang="en-US" sz="1200" baseline="0" dirty="0" smtClean="0"/>
                        <a:t> - Baotou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Linling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Meeting </a:t>
                      </a:r>
                      <a:r>
                        <a:rPr lang="en-US" sz="1200" baseline="0" dirty="0" smtClean="0"/>
                        <a:t>Jul.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947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Paper on measurement uncertainties</a:t>
                      </a:r>
                      <a:r>
                        <a:rPr lang="en-US" sz="1200" baseline="0" dirty="0" smtClean="0"/>
                        <a:t> - La </a:t>
                      </a:r>
                      <a:r>
                        <a:rPr lang="en-US" sz="1200" baseline="0" dirty="0" err="1" smtClean="0"/>
                        <a:t>Crau</a:t>
                      </a:r>
                      <a:endParaRPr lang="en-US" sz="1200" dirty="0" smtClean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Aimé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Meeting </a:t>
                      </a:r>
                      <a:r>
                        <a:rPr lang="en-US" sz="1200" baseline="0" dirty="0" smtClean="0"/>
                        <a:t>Jul.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045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Paper on measurement uncertainties</a:t>
                      </a:r>
                      <a:r>
                        <a:rPr lang="en-US" sz="1200" baseline="0" dirty="0" smtClean="0"/>
                        <a:t>  – Railroad Valley Playa</a:t>
                      </a:r>
                      <a:endParaRPr lang="en-US" sz="1200" dirty="0" smtClean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Jeff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Meeting </a:t>
                      </a:r>
                      <a:r>
                        <a:rPr lang="en-US" sz="1200" baseline="0" dirty="0" smtClean="0"/>
                        <a:t>Jul.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947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Paper on measurement uncertainties</a:t>
                      </a:r>
                      <a:r>
                        <a:rPr lang="en-US" sz="1200" baseline="0" dirty="0" smtClean="0"/>
                        <a:t>  – Gobabeb</a:t>
                      </a:r>
                      <a:endParaRPr lang="en-US" sz="1200" dirty="0" smtClean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 / Aga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Meeting </a:t>
                      </a:r>
                      <a:r>
                        <a:rPr lang="en-US" sz="1200" baseline="0" dirty="0" smtClean="0"/>
                        <a:t>Jul.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730250" y="3666553"/>
            <a:ext cx="7905750" cy="148964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First version of measurement uncertainty documents should contain: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Traceability </a:t>
            </a:r>
            <a:r>
              <a:rPr lang="en-GB" sz="1800" dirty="0" smtClean="0"/>
              <a:t>diagrams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/>
              <a:t>M</a:t>
            </a:r>
            <a:r>
              <a:rPr lang="en-GB" sz="1800" dirty="0" smtClean="0"/>
              <a:t>easurement equations </a:t>
            </a:r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Uncertainty tables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3041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209799"/>
            <a:ext cx="5953125" cy="769441"/>
          </a:xfrm>
        </p:spPr>
        <p:txBody>
          <a:bodyPr/>
          <a:lstStyle/>
          <a:p>
            <a:r>
              <a:rPr lang="en-GB" dirty="0" smtClean="0"/>
              <a:t>Documentation for users: general documentation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467687"/>
              </p:ext>
            </p:extLst>
          </p:nvPr>
        </p:nvGraphicFramePr>
        <p:xfrm>
          <a:off x="0" y="1190627"/>
          <a:ext cx="9144000" cy="225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1282700"/>
                <a:gridCol w="1841500"/>
                <a:gridCol w="2095500"/>
              </a:tblGrid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Document</a:t>
                      </a:r>
                      <a:r>
                        <a:rPr lang="en-US" sz="1200" baseline="0" dirty="0" smtClean="0"/>
                        <a:t> title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Lead</a:t>
                      </a:r>
                      <a:r>
                        <a:rPr lang="en-US" sz="1200" baseline="0" dirty="0" smtClean="0"/>
                        <a:t> a</a:t>
                      </a:r>
                      <a:r>
                        <a:rPr lang="en-US" sz="1200" dirty="0" smtClean="0"/>
                        <a:t>uthor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Due 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Status</a:t>
                      </a:r>
                      <a:endParaRPr lang="en-US" sz="1200" dirty="0"/>
                    </a:p>
                  </a:txBody>
                  <a:tcPr/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RadCalNet data policy </a:t>
                      </a:r>
                      <a:endParaRPr lang="en-US" sz="1000" dirty="0" smtClean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All</a:t>
                      </a:r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Meeting Dec. 2015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Done – Available on RadCalNet site 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RadCalNet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quick start guide</a:t>
                      </a:r>
                      <a:endParaRPr lang="en-US" sz="1000" dirty="0" smtClean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Marc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Meeting</a:t>
                      </a:r>
                      <a:r>
                        <a:rPr lang="en-US" sz="1200" baseline="0" dirty="0" smtClean="0"/>
                        <a:t> Jul. 2016</a:t>
                      </a:r>
                      <a:endParaRPr lang="en-US" sz="1200" dirty="0" smtClean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Draft available</a:t>
                      </a:r>
                      <a:r>
                        <a:rPr lang="en-US" sz="1200" baseline="0" dirty="0" smtClean="0"/>
                        <a:t> – To be reviewed by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WG</a:t>
                      </a:r>
                      <a:endParaRPr lang="en-US" sz="1200" dirty="0" smtClean="0"/>
                    </a:p>
                  </a:txBody>
                  <a:tcPr>
                    <a:solidFill>
                      <a:srgbClr val="FDC82F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RadCalNet Reference Paper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Marc + all?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Meeting </a:t>
                      </a:r>
                      <a:r>
                        <a:rPr lang="en-US" sz="1200" baseline="0" dirty="0" smtClean="0"/>
                        <a:t>Jul.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Tech Note / Paper: Landsat-8</a:t>
                      </a:r>
                      <a:r>
                        <a:rPr lang="en-US" sz="1200" baseline="0" dirty="0" smtClean="0"/>
                        <a:t> and Spot-5 (and S2?) vs. RadCalNet 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All?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Meeting </a:t>
                      </a:r>
                      <a:r>
                        <a:rPr lang="en-US" sz="1200" baseline="0" smtClean="0"/>
                        <a:t>Jul.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679450" y="4022153"/>
            <a:ext cx="7905750" cy="148964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Data policy in short: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Publically available (after registration)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Free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Acknowledgment of </a:t>
            </a:r>
            <a:r>
              <a:rPr lang="en-US" sz="1800" dirty="0" err="1" smtClean="0"/>
              <a:t>RadCalNet</a:t>
            </a:r>
            <a:r>
              <a:rPr lang="en-US" sz="1800" dirty="0" smtClean="0"/>
              <a:t> and site owners when used: </a:t>
            </a:r>
            <a:r>
              <a:rPr lang="en-GB" sz="1800" dirty="0"/>
              <a:t>“</a:t>
            </a:r>
            <a:r>
              <a:rPr lang="en-GB" sz="1800" i="1" dirty="0"/>
              <a:t>Calibration data for this ‘work’ came from the CEOS WGCV </a:t>
            </a:r>
            <a:r>
              <a:rPr lang="en-GB" sz="1800" i="1" dirty="0" err="1"/>
              <a:t>RadCalNet</a:t>
            </a:r>
            <a:r>
              <a:rPr lang="en-GB" sz="1800" i="1" dirty="0"/>
              <a:t> service  </a:t>
            </a:r>
            <a:r>
              <a:rPr lang="en-GB" sz="1800" i="1" dirty="0" smtClean="0"/>
              <a:t>(</a:t>
            </a:r>
            <a:r>
              <a:rPr lang="en-GB" sz="1800" i="1" dirty="0" err="1" smtClean="0"/>
              <a:t>www.radcalnet.org</a:t>
            </a:r>
            <a:r>
              <a:rPr lang="en-GB" sz="1800" i="1" dirty="0" smtClean="0"/>
              <a:t>) </a:t>
            </a:r>
            <a:r>
              <a:rPr lang="en-GB" sz="1800" i="1" dirty="0"/>
              <a:t>and in particular from site X and Y.”</a:t>
            </a:r>
            <a:r>
              <a:rPr lang="en-US" sz="1800" dirty="0"/>
              <a:t>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75757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209799"/>
            <a:ext cx="5953125" cy="769441"/>
          </a:xfrm>
        </p:spPr>
        <p:txBody>
          <a:bodyPr/>
          <a:lstStyle/>
          <a:p>
            <a:r>
              <a:rPr lang="en-GB" dirty="0" smtClean="0"/>
              <a:t>Documentation for candidate site owners: general documentation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354632"/>
              </p:ext>
            </p:extLst>
          </p:nvPr>
        </p:nvGraphicFramePr>
        <p:xfrm>
          <a:off x="0" y="1190627"/>
          <a:ext cx="9144000" cy="306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1282700"/>
                <a:gridCol w="1841500"/>
                <a:gridCol w="2095500"/>
              </a:tblGrid>
              <a:tr h="29478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Document</a:t>
                      </a:r>
                      <a:r>
                        <a:rPr lang="en-US" sz="1200" baseline="0" dirty="0" smtClean="0"/>
                        <a:t> title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Lead</a:t>
                      </a:r>
                      <a:r>
                        <a:rPr lang="en-US" sz="1200" baseline="0" dirty="0" smtClean="0"/>
                        <a:t> a</a:t>
                      </a:r>
                      <a:r>
                        <a:rPr lang="en-US" sz="1200" dirty="0" smtClean="0"/>
                        <a:t>uthor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Due date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Status</a:t>
                      </a:r>
                      <a:endParaRPr lang="en-US" sz="1200" dirty="0"/>
                    </a:p>
                  </a:txBody>
                  <a:tcPr/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 Document 1: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membership criteria</a:t>
                      </a:r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All</a:t>
                      </a:r>
                      <a:endParaRPr 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Meeting Dec. 2015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Done – Available on RadCalNet site 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 Document</a:t>
                      </a:r>
                      <a:r>
                        <a:rPr lang="en-GB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data provision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End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Practice Guide 1: 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selection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End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Practice Guide 3: 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characterisation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End 2016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Draft</a:t>
                      </a:r>
                      <a:r>
                        <a:rPr lang="en-US" sz="1200" baseline="0" dirty="0" smtClean="0"/>
                        <a:t> available and distributed for review by </a:t>
                      </a:r>
                      <a:r>
                        <a:rPr lang="en-US" sz="1200" baseline="0" dirty="0" err="1" smtClean="0"/>
                        <a:t>RadCalNet</a:t>
                      </a:r>
                      <a:r>
                        <a:rPr lang="en-US" sz="1200" baseline="0" dirty="0" smtClean="0"/>
                        <a:t> WG</a:t>
                      </a:r>
                      <a:endParaRPr lang="en-US" sz="1200" dirty="0"/>
                    </a:p>
                  </a:txBody>
                  <a:tcPr>
                    <a:solidFill>
                      <a:srgbClr val="FDC82F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Practice Guide 3: 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instrumentation and data processing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End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04295">
                <a:tc>
                  <a:txBody>
                    <a:bodyPr/>
                    <a:lstStyle/>
                    <a:p>
                      <a:pPr algn="ctr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Practice Guide 4: 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quality assurance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Emma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End 2016</a:t>
                      </a:r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46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6" y="286000"/>
            <a:ext cx="6969124" cy="615552"/>
          </a:xfrm>
        </p:spPr>
        <p:txBody>
          <a:bodyPr/>
          <a:lstStyle/>
          <a:p>
            <a:r>
              <a:rPr lang="en-GB" dirty="0" err="1" smtClean="0"/>
              <a:t>RadCalNet</a:t>
            </a:r>
            <a:r>
              <a:rPr lang="en-GB" dirty="0" smtClean="0"/>
              <a:t> membership for new sites</a:t>
            </a:r>
            <a:br>
              <a:rPr lang="en-GB" dirty="0" smtClean="0"/>
            </a:br>
            <a:endParaRPr lang="en-US" dirty="0"/>
          </a:p>
        </p:txBody>
      </p:sp>
      <p:pic>
        <p:nvPicPr>
          <p:cNvPr id="4" name="Picture 3" descr="Screen Shot 2016-07-15 at 10.09.25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3" y="1042078"/>
            <a:ext cx="4030817" cy="5701622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6-07-15 at 10.09.0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29379"/>
            <a:ext cx="4025900" cy="5701621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10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28756"/>
            <a:ext cx="6731000" cy="144655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TOA intercomparison of </a:t>
            </a:r>
            <a:r>
              <a:rPr lang="en-GB" dirty="0" err="1" smtClean="0"/>
              <a:t>RadCalNet</a:t>
            </a:r>
            <a:r>
              <a:rPr lang="en-GB" dirty="0" smtClean="0"/>
              <a:t> TOA simulation </a:t>
            </a:r>
            <a:r>
              <a:rPr lang="en-GB" dirty="0"/>
              <a:t>using </a:t>
            </a:r>
            <a:r>
              <a:rPr lang="en-GB" dirty="0" smtClean="0"/>
              <a:t>space sensors as transfer radiometers between sites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15950" y="1418653"/>
            <a:ext cx="7905750" cy="148964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 smtClean="0"/>
              <a:t>Objective: identify </a:t>
            </a:r>
            <a:r>
              <a:rPr lang="en-US" sz="1800" dirty="0"/>
              <a:t>site-to-site differences </a:t>
            </a:r>
            <a:r>
              <a:rPr lang="en-US" sz="1800" dirty="0" smtClean="0"/>
              <a:t>in TOA predictions using </a:t>
            </a:r>
            <a:r>
              <a:rPr lang="en-US" sz="1800" dirty="0"/>
              <a:t>the space sensors as transfer radiometers </a:t>
            </a:r>
            <a:endParaRPr lang="en-US" sz="1800" dirty="0" smtClean="0"/>
          </a:p>
          <a:p>
            <a:pPr marL="884238" lvl="1" indent="0">
              <a:buNone/>
            </a:pPr>
            <a:endParaRPr lang="en-US" sz="1800" dirty="0"/>
          </a:p>
          <a:p>
            <a:pPr>
              <a:buFont typeface="Arial"/>
              <a:buChar char="•"/>
            </a:pPr>
            <a:endParaRPr lang="en-US" sz="1800" dirty="0" smtClean="0"/>
          </a:p>
          <a:p>
            <a:pPr>
              <a:buFont typeface="Arial"/>
              <a:buChar char="•"/>
            </a:pPr>
            <a:r>
              <a:rPr lang="en-US" sz="1800" dirty="0" smtClean="0"/>
              <a:t>Plan:</a:t>
            </a:r>
          </a:p>
          <a:p>
            <a:pPr>
              <a:buFont typeface="Arial"/>
              <a:buChar char="•"/>
            </a:pPr>
            <a:r>
              <a:rPr lang="en-US" sz="1800" dirty="0" err="1" smtClean="0"/>
              <a:t>Intercompare</a:t>
            </a:r>
            <a:r>
              <a:rPr lang="en-US" sz="1800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Remote sensing TOA data: Landsat-8 / SPOT-5 / Sentinel-2 / + ???</a:t>
            </a:r>
          </a:p>
          <a:p>
            <a:pPr lvl="1">
              <a:buFont typeface="Wingdings" charset="2"/>
              <a:buChar char="ü"/>
            </a:pPr>
            <a:r>
              <a:rPr lang="en-US" sz="1800" dirty="0" smtClean="0"/>
              <a:t>TOA simulations over the sites (both from </a:t>
            </a:r>
            <a:r>
              <a:rPr lang="en-US" sz="1800" dirty="0" err="1" smtClean="0"/>
              <a:t>RadCalNet</a:t>
            </a:r>
            <a:r>
              <a:rPr lang="en-US" sz="1800" dirty="0" smtClean="0"/>
              <a:t> and from site owners using their own TOA simulation tools)</a:t>
            </a:r>
          </a:p>
          <a:p>
            <a:pPr lvl="1">
              <a:buFont typeface="Wingdings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5554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66" y="5195962"/>
            <a:ext cx="2954734" cy="1662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521"/>
            <a:ext cx="6731000" cy="1107996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BOA intercomparison of </a:t>
            </a:r>
            <a:r>
              <a:rPr lang="en-GB" dirty="0" err="1" smtClean="0"/>
              <a:t>RadCalNet</a:t>
            </a:r>
            <a:r>
              <a:rPr lang="en-GB" dirty="0"/>
              <a:t> </a:t>
            </a:r>
            <a:r>
              <a:rPr lang="en-GB" dirty="0" smtClean="0"/>
              <a:t>surface reflectance </a:t>
            </a:r>
            <a:r>
              <a:rPr lang="en-GB" dirty="0"/>
              <a:t>using </a:t>
            </a:r>
            <a:r>
              <a:rPr lang="en-GB" dirty="0" smtClean="0"/>
              <a:t>portable transfer radiometers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15950" y="1418653"/>
            <a:ext cx="7905750" cy="148964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 smtClean="0"/>
              <a:t>Objective: identify </a:t>
            </a:r>
            <a:r>
              <a:rPr lang="en-US" dirty="0"/>
              <a:t>site-to-site radiometric differences at surface radiance (reflectance) </a:t>
            </a:r>
            <a:r>
              <a:rPr lang="en-US" dirty="0" smtClean="0"/>
              <a:t>level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Plan</a:t>
            </a:r>
          </a:p>
          <a:p>
            <a:pPr marL="1169988" lvl="1" indent="-285750">
              <a:buFont typeface="Wingdings" charset="2"/>
              <a:buChar char="ü"/>
            </a:pPr>
            <a:r>
              <a:rPr lang="en-US" dirty="0"/>
              <a:t>First </a:t>
            </a:r>
            <a:r>
              <a:rPr lang="en-US" dirty="0" smtClean="0"/>
              <a:t>the </a:t>
            </a:r>
            <a:r>
              <a:rPr lang="en-US" dirty="0" err="1" smtClean="0"/>
              <a:t>UoA</a:t>
            </a:r>
            <a:r>
              <a:rPr lang="en-US" dirty="0" smtClean="0"/>
              <a:t> and NPL transfer </a:t>
            </a:r>
            <a:r>
              <a:rPr lang="en-US" dirty="0"/>
              <a:t>radiometers will be calibrated and </a:t>
            </a:r>
            <a:r>
              <a:rPr lang="en-US" dirty="0" smtClean="0"/>
              <a:t>compared before end 2016</a:t>
            </a:r>
          </a:p>
          <a:p>
            <a:pPr marL="1169988" lvl="1" indent="-285750">
              <a:buFont typeface="Wingdings" charset="2"/>
              <a:buChar char="ü"/>
            </a:pPr>
            <a:r>
              <a:rPr lang="en-US" dirty="0" smtClean="0"/>
              <a:t>Transfer radiometers will be operated at sites (blindly by site owners and/or with E. </a:t>
            </a:r>
            <a:r>
              <a:rPr lang="en-US" dirty="0" err="1" smtClean="0"/>
              <a:t>Wooliams</a:t>
            </a:r>
            <a:r>
              <a:rPr lang="en-US" dirty="0" smtClean="0"/>
              <a:t>) early 2017</a:t>
            </a:r>
            <a:endParaRPr lang="en-US" dirty="0"/>
          </a:p>
        </p:txBody>
      </p:sp>
      <p:pic>
        <p:nvPicPr>
          <p:cNvPr id="4" name="Picture 3" descr="Screen Shot 2016-07-19 at 17.21.0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3311033" cy="1276350"/>
          </a:xfrm>
          <a:prstGeom prst="rect">
            <a:avLst/>
          </a:prstGeom>
        </p:spPr>
      </p:pic>
      <p:pic>
        <p:nvPicPr>
          <p:cNvPr id="5" name="Picture 4" descr="Screen Shot 2016-07-19 at 17.23.14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187174" cy="1270000"/>
          </a:xfrm>
          <a:prstGeom prst="rect">
            <a:avLst/>
          </a:prstGeom>
        </p:spPr>
      </p:pic>
      <p:pic>
        <p:nvPicPr>
          <p:cNvPr id="6" name="Picture 5" descr="Screen Shot 2016-07-19 at 17.23.26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0" y="4629150"/>
            <a:ext cx="1390650" cy="6707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b="8430"/>
          <a:stretch/>
        </p:blipFill>
        <p:spPr>
          <a:xfrm>
            <a:off x="7705937" y="4851400"/>
            <a:ext cx="1438063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3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73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095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9700" y="4611231"/>
            <a:ext cx="7734300" cy="2031325"/>
          </a:xfrm>
          <a:prstGeom prst="rect">
            <a:avLst/>
          </a:prstGeom>
          <a:solidFill>
            <a:srgbClr val="D5D6D2"/>
          </a:solidFill>
        </p:spPr>
        <p:txBody>
          <a:bodyPr wrap="square">
            <a:spAutoFit/>
          </a:bodyPr>
          <a:lstStyle/>
          <a:p>
            <a:r>
              <a:rPr lang="en-GB" sz="1400" i="1" dirty="0" smtClean="0"/>
              <a:t>Governance of </a:t>
            </a:r>
            <a:r>
              <a:rPr lang="en-GB" sz="1400" i="1" dirty="0" err="1"/>
              <a:t>RadCalNet</a:t>
            </a:r>
            <a:r>
              <a:rPr lang="en-GB" sz="1400" i="1" dirty="0"/>
              <a:t> </a:t>
            </a:r>
            <a:r>
              <a:rPr lang="en-GB" sz="1400" i="1" dirty="0" smtClean="0"/>
              <a:t>will be at </a:t>
            </a:r>
            <a:r>
              <a:rPr lang="en-GB" sz="1400" i="1" dirty="0"/>
              <a:t>the WGCV. </a:t>
            </a:r>
            <a:r>
              <a:rPr lang="en-GB" sz="1400" i="1" dirty="0" err="1"/>
              <a:t>RadCalNet</a:t>
            </a:r>
            <a:r>
              <a:rPr lang="en-GB" sz="1400" i="1" dirty="0"/>
              <a:t> should be run by WGCV and be on their agenda. WGCV would do this through a committee of 3-5 people from both </a:t>
            </a:r>
            <a:r>
              <a:rPr lang="en-GB" sz="1400" i="1" dirty="0" err="1"/>
              <a:t>RadCalNet</a:t>
            </a:r>
            <a:r>
              <a:rPr lang="en-GB" sz="1400" i="1" dirty="0"/>
              <a:t> WG and some people from WGCV. These people would be appointed by WGCV and would be the arbitrator for </a:t>
            </a:r>
            <a:r>
              <a:rPr lang="en-GB" sz="1400" i="1" dirty="0" err="1"/>
              <a:t>RadCalNet</a:t>
            </a:r>
            <a:r>
              <a:rPr lang="en-GB" sz="1400" i="1" dirty="0"/>
              <a:t> membership and monitoring. That governance </a:t>
            </a:r>
            <a:r>
              <a:rPr lang="en-GB" sz="1400" i="1" dirty="0" smtClean="0"/>
              <a:t>process should be </a:t>
            </a:r>
            <a:r>
              <a:rPr lang="en-GB" sz="1400" i="1" dirty="0"/>
              <a:t>in place before </a:t>
            </a:r>
            <a:r>
              <a:rPr lang="en-GB" sz="1400" i="1" dirty="0" err="1"/>
              <a:t>RadCalNet</a:t>
            </a:r>
            <a:r>
              <a:rPr lang="en-GB" sz="1400" i="1" dirty="0"/>
              <a:t> becomes fully public</a:t>
            </a:r>
            <a:r>
              <a:rPr lang="en-GB" sz="1400" i="1" dirty="0" smtClean="0"/>
              <a:t>.</a:t>
            </a:r>
            <a:endParaRPr lang="en-US" sz="1400" i="1" dirty="0"/>
          </a:p>
          <a:p>
            <a:r>
              <a:rPr lang="en-GB" sz="1400" i="1" dirty="0"/>
              <a:t>Note that there will also be a technical </a:t>
            </a:r>
            <a:r>
              <a:rPr lang="en-GB" sz="1400" i="1" dirty="0" err="1"/>
              <a:t>RadCalNet</a:t>
            </a:r>
            <a:r>
              <a:rPr lang="en-GB" sz="1400" i="1" dirty="0"/>
              <a:t> WG under IVOS, for technical aspects of the discussion. This would be the work on the sites, the SI-traceability, discussion of comparisons and uncertainties etc.</a:t>
            </a:r>
            <a:endParaRPr lang="en-US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3035300" y="1600200"/>
            <a:ext cx="2324100" cy="2794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7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379075"/>
            <a:ext cx="6105525" cy="430887"/>
          </a:xfrm>
        </p:spPr>
        <p:txBody>
          <a:bodyPr/>
          <a:lstStyle/>
          <a:p>
            <a:r>
              <a:rPr lang="en-GB" dirty="0" smtClean="0"/>
              <a:t>Planning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5950" y="1482153"/>
            <a:ext cx="7905750" cy="4318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/>
              <a:buChar char="•"/>
            </a:pPr>
            <a:r>
              <a:rPr lang="en-US" sz="1800" dirty="0" smtClean="0"/>
              <a:t>Beta </a:t>
            </a:r>
            <a:r>
              <a:rPr lang="en-US" sz="1800" dirty="0"/>
              <a:t>testing from September </a:t>
            </a:r>
            <a:r>
              <a:rPr lang="en-US" sz="1800" dirty="0" smtClean="0"/>
              <a:t>2016 to Q1 2017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Gobabeb </a:t>
            </a:r>
            <a:r>
              <a:rPr lang="en-US" sz="1800" dirty="0"/>
              <a:t>site running by end of 2016</a:t>
            </a:r>
          </a:p>
          <a:p>
            <a:pPr>
              <a:buFont typeface="Arial"/>
              <a:buChar char="•"/>
            </a:pPr>
            <a:r>
              <a:rPr lang="en-US" sz="1800" dirty="0"/>
              <a:t>Start intercomparison of sites using the portable transfer radiometer in early 2017</a:t>
            </a:r>
          </a:p>
          <a:p>
            <a:pPr>
              <a:buFont typeface="Arial"/>
              <a:buChar char="•"/>
            </a:pPr>
            <a:r>
              <a:rPr lang="en-US" sz="1800" dirty="0" smtClean="0"/>
              <a:t>Beta tester mini-WS in March 2017 (next </a:t>
            </a:r>
            <a:r>
              <a:rPr lang="en-US" sz="1800" dirty="0" err="1" smtClean="0"/>
              <a:t>RadCalNet</a:t>
            </a:r>
            <a:r>
              <a:rPr lang="en-US" sz="1800" dirty="0" smtClean="0"/>
              <a:t> WG meeting)</a:t>
            </a:r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 err="1" smtClean="0"/>
              <a:t>RadCalNet</a:t>
            </a:r>
            <a:r>
              <a:rPr lang="en-US" sz="1800" dirty="0" smtClean="0"/>
              <a:t> goes public by Q2 2017</a:t>
            </a:r>
          </a:p>
          <a:p>
            <a:pPr>
              <a:buFont typeface="Arial"/>
              <a:buChar char="•"/>
            </a:pPr>
            <a:endParaRPr lang="en-US" sz="1800" dirty="0" smtClean="0"/>
          </a:p>
          <a:p>
            <a:pPr lvl="1">
              <a:buFont typeface="Arial"/>
              <a:buChar char="•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5151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343025"/>
            <a:ext cx="8324850" cy="276627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GB" dirty="0" smtClean="0"/>
              <a:t>The sites</a:t>
            </a:r>
          </a:p>
          <a:p>
            <a:pPr>
              <a:buFont typeface="Arial"/>
              <a:buChar char="•"/>
            </a:pPr>
            <a:r>
              <a:rPr lang="en-GB" dirty="0" smtClean="0"/>
              <a:t>The data circulation</a:t>
            </a:r>
          </a:p>
          <a:p>
            <a:pPr>
              <a:buFont typeface="Arial"/>
              <a:buChar char="•"/>
            </a:pPr>
            <a:r>
              <a:rPr lang="en-GB" dirty="0" smtClean="0"/>
              <a:t>The data processing</a:t>
            </a:r>
          </a:p>
          <a:p>
            <a:pPr>
              <a:buFont typeface="Arial"/>
              <a:buChar char="•"/>
            </a:pPr>
            <a:r>
              <a:rPr lang="en-GB" dirty="0" smtClean="0"/>
              <a:t>The portal</a:t>
            </a:r>
          </a:p>
          <a:p>
            <a:pPr>
              <a:buFont typeface="Arial"/>
              <a:buChar char="•"/>
            </a:pPr>
            <a:r>
              <a:rPr lang="en-GB" dirty="0" smtClean="0"/>
              <a:t>The documentation</a:t>
            </a:r>
          </a:p>
          <a:p>
            <a:pPr>
              <a:buFont typeface="Arial"/>
              <a:buChar char="•"/>
            </a:pPr>
            <a:r>
              <a:rPr lang="en-GB" dirty="0" smtClean="0"/>
              <a:t>Site intercomparison</a:t>
            </a:r>
            <a:endParaRPr lang="en-GB" dirty="0"/>
          </a:p>
          <a:p>
            <a:pPr>
              <a:buFont typeface="Arial"/>
              <a:buChar char="•"/>
            </a:pPr>
            <a:r>
              <a:rPr lang="en-GB" dirty="0" err="1" smtClean="0"/>
              <a:t>RadCalNet</a:t>
            </a:r>
            <a:r>
              <a:rPr lang="en-GB" dirty="0" smtClean="0"/>
              <a:t> WG and the WGCV</a:t>
            </a:r>
          </a:p>
          <a:p>
            <a:pPr>
              <a:buFont typeface="Arial"/>
              <a:buChar char="•"/>
            </a:pPr>
            <a:r>
              <a:rPr lang="en-GB" dirty="0" smtClean="0"/>
              <a:t>The planning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329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14475" y="1568701"/>
            <a:ext cx="6105525" cy="769441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</a:rPr>
              <a:t>Questions?</a:t>
            </a:r>
            <a:endParaRPr lang="en-US" sz="44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RADCALNET-LOGO-SEU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3130375"/>
            <a:ext cx="3117088" cy="29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7-19 at 16.32.49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86" y="4305300"/>
            <a:ext cx="3478713" cy="2336800"/>
          </a:xfrm>
          <a:prstGeom prst="rect">
            <a:avLst/>
          </a:prstGeom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6105525" cy="430887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 </a:t>
            </a:r>
            <a:r>
              <a:rPr lang="en-GB" dirty="0" smtClean="0"/>
              <a:t>input data 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350" y="2092325"/>
            <a:ext cx="7905750" cy="4318000"/>
          </a:xfrm>
        </p:spPr>
        <p:txBody>
          <a:bodyPr/>
          <a:lstStyle/>
          <a:p>
            <a:pPr>
              <a:buFont typeface="Arial"/>
              <a:buChar char="•"/>
            </a:pPr>
            <a:endParaRPr lang="en-GB" dirty="0" smtClean="0"/>
          </a:p>
          <a:p>
            <a:pPr lvl="1">
              <a:buFont typeface="Wingdings" charset="2"/>
              <a:buChar char="ü"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750" y="1254125"/>
            <a:ext cx="46672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dirty="0" smtClean="0"/>
              <a:t>The </a:t>
            </a:r>
            <a:r>
              <a:rPr lang="en-GB" u="sng" dirty="0" smtClean="0"/>
              <a:t>surface reflectance</a:t>
            </a:r>
            <a:r>
              <a:rPr lang="en-GB" dirty="0" smtClean="0"/>
              <a:t>:</a:t>
            </a:r>
          </a:p>
          <a:p>
            <a:pPr>
              <a:buFont typeface="Arial"/>
              <a:buChar char="•"/>
            </a:pPr>
            <a:r>
              <a:rPr lang="en-US" dirty="0" smtClean="0"/>
              <a:t>30 minute intervals</a:t>
            </a:r>
          </a:p>
          <a:p>
            <a:pPr>
              <a:buFont typeface="Arial"/>
              <a:buChar char="•"/>
            </a:pPr>
            <a:r>
              <a:rPr lang="en-US" dirty="0" smtClean="0"/>
              <a:t>9 am to 3 pm local standard time</a:t>
            </a:r>
          </a:p>
          <a:p>
            <a:pPr>
              <a:buFont typeface="Arial"/>
              <a:buChar char="•"/>
            </a:pPr>
            <a:r>
              <a:rPr lang="en-US" dirty="0" smtClean="0"/>
              <a:t>Nadir view only</a:t>
            </a:r>
          </a:p>
          <a:p>
            <a:pPr>
              <a:buFont typeface="Arial"/>
              <a:buChar char="•"/>
            </a:pPr>
            <a:r>
              <a:rPr lang="en-US" dirty="0" smtClean="0"/>
              <a:t>10 nm intervals from 400 nm to 2500 nm </a:t>
            </a:r>
            <a:r>
              <a:rPr lang="en-US" dirty="0"/>
              <a:t>(</a:t>
            </a:r>
            <a:r>
              <a:rPr lang="en-US" dirty="0" smtClean="0"/>
              <a:t>=goal</a:t>
            </a:r>
            <a:r>
              <a:rPr lang="en-US" dirty="0"/>
              <a:t>) or at least between 400 nm and 1000 </a:t>
            </a:r>
            <a:r>
              <a:rPr lang="en-US" dirty="0" smtClean="0"/>
              <a:t>nm + </a:t>
            </a:r>
            <a:r>
              <a:rPr lang="en-US" u="sng" dirty="0" smtClean="0"/>
              <a:t>uncertainty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 marL="0" indent="0">
              <a:buFont typeface="Verdana" pitchFamily="34" charset="0"/>
              <a:buNone/>
            </a:pPr>
            <a:endParaRPr lang="en-GB" dirty="0" smtClean="0"/>
          </a:p>
          <a:p>
            <a:pPr lvl="1">
              <a:buFont typeface="Wingdings" charset="2"/>
              <a:buChar char="ü"/>
            </a:pPr>
            <a:endParaRPr lang="en-GB" dirty="0" smtClean="0"/>
          </a:p>
          <a:p>
            <a:pPr marL="0" indent="0">
              <a:buFont typeface="Verdana" pitchFamily="34" charset="0"/>
              <a:buNone/>
            </a:pPr>
            <a:endParaRPr lang="en-GB" dirty="0" smtClean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34950" y="3971925"/>
            <a:ext cx="65341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201957" y="6488668"/>
            <a:ext cx="504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Nadir surface reflectance with uncertainty</a:t>
            </a:r>
            <a:endParaRPr lang="en-US" dirty="0"/>
          </a:p>
        </p:txBody>
      </p:sp>
      <p:pic>
        <p:nvPicPr>
          <p:cNvPr id="3" name="Picture 2" descr="Screen Shot 2016-07-19 at 16.32.22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7" y="4115089"/>
            <a:ext cx="4085523" cy="24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6105525" cy="430887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 </a:t>
            </a:r>
            <a:r>
              <a:rPr lang="en-GB" dirty="0" smtClean="0"/>
              <a:t>input data 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350" y="2092325"/>
            <a:ext cx="7905750" cy="4318000"/>
          </a:xfrm>
        </p:spPr>
        <p:txBody>
          <a:bodyPr/>
          <a:lstStyle/>
          <a:p>
            <a:pPr>
              <a:buFont typeface="Arial"/>
              <a:buChar char="•"/>
            </a:pPr>
            <a:endParaRPr lang="en-GB" dirty="0" smtClean="0"/>
          </a:p>
          <a:p>
            <a:pPr lvl="1">
              <a:buFont typeface="Wingdings" charset="2"/>
              <a:buChar char="ü"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3550" y="1228725"/>
            <a:ext cx="65341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dirty="0" smtClean="0"/>
              <a:t>Concomitant atmosphere data for the TOA propagation:</a:t>
            </a:r>
          </a:p>
          <a:p>
            <a:pPr>
              <a:buFont typeface="Arial"/>
              <a:buChar char="•"/>
            </a:pPr>
            <a:r>
              <a:rPr lang="en-US" dirty="0" smtClean="0"/>
              <a:t>Pressure </a:t>
            </a:r>
            <a:r>
              <a:rPr lang="en-US" dirty="0"/>
              <a:t>+ </a:t>
            </a:r>
            <a:r>
              <a:rPr lang="en-US" u="sng" dirty="0"/>
              <a:t>uncertainty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Temperature </a:t>
            </a:r>
            <a:r>
              <a:rPr lang="en-US" dirty="0"/>
              <a:t>+ </a:t>
            </a:r>
            <a:r>
              <a:rPr lang="en-US" u="sng" dirty="0"/>
              <a:t>uncertainty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Total column water </a:t>
            </a:r>
            <a:r>
              <a:rPr lang="en-US" dirty="0" err="1" smtClean="0"/>
              <a:t>vapour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u="sng" dirty="0"/>
              <a:t>uncertainty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Total column ozone </a:t>
            </a:r>
            <a:r>
              <a:rPr lang="en-US" dirty="0"/>
              <a:t>+ </a:t>
            </a:r>
            <a:r>
              <a:rPr lang="en-US" u="sng" dirty="0"/>
              <a:t>uncertainty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Aerosol optical thickness </a:t>
            </a:r>
            <a:r>
              <a:rPr lang="en-US" dirty="0"/>
              <a:t>+ </a:t>
            </a:r>
            <a:r>
              <a:rPr lang="en-US" u="sng" dirty="0"/>
              <a:t>uncertainty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Aerosol Angstrom exponent </a:t>
            </a:r>
            <a:r>
              <a:rPr lang="en-US" dirty="0"/>
              <a:t>+ </a:t>
            </a:r>
            <a:r>
              <a:rPr lang="en-US" u="sng" dirty="0"/>
              <a:t>uncertainty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Aerosol Type (following MODTRAN options)</a:t>
            </a:r>
            <a:endParaRPr lang="en-US" dirty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 marL="0" indent="0">
              <a:buFont typeface="Verdana" pitchFamily="34" charset="0"/>
              <a:buNone/>
            </a:pPr>
            <a:endParaRPr lang="en-GB" dirty="0" smtClean="0"/>
          </a:p>
          <a:p>
            <a:pPr lvl="1">
              <a:buFont typeface="Wingdings" charset="2"/>
              <a:buChar char="ü"/>
            </a:pPr>
            <a:endParaRPr lang="en-GB" dirty="0" smtClean="0"/>
          </a:p>
          <a:p>
            <a:pPr marL="0" indent="0">
              <a:buFont typeface="Verdana" pitchFamily="34" charset="0"/>
              <a:buNone/>
            </a:pPr>
            <a:endParaRPr lang="en-GB" dirty="0" smtClean="0"/>
          </a:p>
          <a:p>
            <a:pPr>
              <a:buFont typeface="Arial"/>
              <a:buChar char="•"/>
            </a:pPr>
            <a:endParaRPr lang="en-GB" dirty="0"/>
          </a:p>
        </p:txBody>
      </p:sp>
      <p:pic>
        <p:nvPicPr>
          <p:cNvPr id="3" name="Picture 2" descr="Screen Shot 2016-07-19 at 16.29.1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540"/>
            <a:ext cx="5707742" cy="1656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Screen Shot 2016-07-19 at 16.29.0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508462"/>
            <a:ext cx="5707743" cy="1978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Shot 2016-07-19 at 16.28.52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57" y="4051299"/>
            <a:ext cx="5707743" cy="1787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97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6105525" cy="430887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 </a:t>
            </a:r>
            <a:r>
              <a:rPr lang="en-GB" dirty="0" smtClean="0"/>
              <a:t>output </a:t>
            </a:r>
            <a:r>
              <a:rPr lang="en-GB" dirty="0"/>
              <a:t>data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1216025"/>
            <a:ext cx="7905750" cy="43180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TOA reflectance:</a:t>
            </a:r>
          </a:p>
          <a:p>
            <a:pPr>
              <a:buFont typeface="Arial"/>
              <a:buChar char="•"/>
            </a:pPr>
            <a:r>
              <a:rPr lang="en-US" dirty="0"/>
              <a:t>30 minute intervals</a:t>
            </a:r>
          </a:p>
          <a:p>
            <a:pPr>
              <a:buFont typeface="Arial"/>
              <a:buChar char="•"/>
            </a:pPr>
            <a:r>
              <a:rPr lang="en-US" dirty="0"/>
              <a:t>9 am to 3 pm local standard time</a:t>
            </a:r>
          </a:p>
          <a:p>
            <a:pPr>
              <a:buFont typeface="Arial"/>
              <a:buChar char="•"/>
            </a:pPr>
            <a:r>
              <a:rPr lang="en-US" dirty="0"/>
              <a:t>Nadir </a:t>
            </a:r>
            <a:r>
              <a:rPr lang="en-US" dirty="0" smtClean="0"/>
              <a:t>view only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10-nm intervals </a:t>
            </a:r>
            <a:r>
              <a:rPr lang="en-US" dirty="0" smtClean="0"/>
              <a:t>at least between 400 nm and 1000 nm and possibly can beyond (up to 2500 nm)</a:t>
            </a:r>
          </a:p>
          <a:p>
            <a:pPr>
              <a:buFont typeface="Arial"/>
              <a:buChar char="•"/>
            </a:pPr>
            <a:r>
              <a:rPr lang="en-US" dirty="0" smtClean="0"/>
              <a:t>Aiming for a timeliness (input data and and TOA reflectance available 2 weeks after measurements at site.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GB" dirty="0" smtClean="0"/>
          </a:p>
          <a:p>
            <a:pPr>
              <a:buFont typeface="Arial"/>
              <a:buChar char="•"/>
            </a:pPr>
            <a:endParaRPr lang="en-GB" dirty="0"/>
          </a:p>
        </p:txBody>
      </p:sp>
      <p:pic>
        <p:nvPicPr>
          <p:cNvPr id="4" name="Picture 3" descr="Screen Shot 2016-07-19 at 16.27.07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4" y="3911600"/>
            <a:ext cx="4343959" cy="2781300"/>
          </a:xfrm>
          <a:prstGeom prst="rect">
            <a:avLst/>
          </a:prstGeom>
        </p:spPr>
      </p:pic>
      <p:pic>
        <p:nvPicPr>
          <p:cNvPr id="5" name="Picture 4" descr="Screen Shot 2016-07-19 at 16.27.5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00" y="4229100"/>
            <a:ext cx="3741399" cy="223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0800" y="6337300"/>
            <a:ext cx="397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reflectance with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7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The sites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2381"/>
            <a:ext cx="8293100" cy="4318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GB" dirty="0" smtClean="0"/>
              <a:t>Currently 3 instrumented are providing data to </a:t>
            </a:r>
            <a:r>
              <a:rPr lang="en-GB" dirty="0" err="1" smtClean="0"/>
              <a:t>RadCalNet</a:t>
            </a:r>
            <a:r>
              <a:rPr lang="en-GB" dirty="0" smtClean="0"/>
              <a:t>: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Baotou (China)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La </a:t>
            </a:r>
            <a:r>
              <a:rPr lang="en-GB" dirty="0" err="1" smtClean="0"/>
              <a:t>Crau</a:t>
            </a:r>
            <a:r>
              <a:rPr lang="en-GB" dirty="0" smtClean="0"/>
              <a:t> (France)</a:t>
            </a:r>
          </a:p>
          <a:p>
            <a:pPr lvl="1">
              <a:buFont typeface="Wingdings" charset="2"/>
              <a:buChar char="ü"/>
            </a:pPr>
            <a:r>
              <a:rPr lang="en-GB" dirty="0" smtClean="0"/>
              <a:t>Railroad Valley Playa (US)</a:t>
            </a:r>
          </a:p>
          <a:p>
            <a:pPr lvl="1">
              <a:buFont typeface="Wingdings" charset="2"/>
              <a:buChar char="ü"/>
            </a:pPr>
            <a:r>
              <a:rPr lang="en-GB" dirty="0" smtClean="0">
                <a:solidFill>
                  <a:srgbClr val="FF6600"/>
                </a:solidFill>
              </a:rPr>
              <a:t>Gobabeb (Namibia)</a:t>
            </a:r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sz="1400" dirty="0" smtClean="0"/>
          </a:p>
          <a:p>
            <a:pPr marL="808038" lvl="1" indent="0">
              <a:buNone/>
            </a:pPr>
            <a:endParaRPr lang="en-GB" sz="1400" dirty="0"/>
          </a:p>
          <a:p>
            <a:pPr marL="808038" lvl="1" indent="0">
              <a:buNone/>
            </a:pPr>
            <a:endParaRPr lang="en-GB" sz="1400" dirty="0" smtClean="0"/>
          </a:p>
          <a:p>
            <a:pPr marL="808038" lvl="1" indent="0">
              <a:buNone/>
            </a:pPr>
            <a:endParaRPr lang="en-GB" sz="1400" dirty="0"/>
          </a:p>
          <a:p>
            <a:pPr marL="808038" lvl="1" indent="0">
              <a:buNone/>
            </a:pPr>
            <a:endParaRPr lang="en-GB" sz="1400" dirty="0" smtClean="0"/>
          </a:p>
          <a:p>
            <a:pPr marL="808038" lvl="1" indent="0">
              <a:buNone/>
            </a:pPr>
            <a:endParaRPr lang="en-GB" sz="1400" dirty="0"/>
          </a:p>
          <a:p>
            <a:pPr marL="808038" lvl="1" indent="0">
              <a:buNone/>
            </a:pPr>
            <a:endParaRPr lang="en-GB" sz="1400" dirty="0"/>
          </a:p>
          <a:p>
            <a:pPr marL="808038" lvl="1" indent="0">
              <a:buNone/>
            </a:pPr>
            <a:endParaRPr lang="en-GB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73" y="2982262"/>
            <a:ext cx="2858384" cy="18984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45" descr="IMG_74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987410"/>
            <a:ext cx="2857555" cy="190603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4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001" y="4552338"/>
            <a:ext cx="595642" cy="60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4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653" y="4685415"/>
            <a:ext cx="598585" cy="59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4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0445" y="4877517"/>
            <a:ext cx="607256" cy="60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Screen Shot 2014-01-20 at 10.51.10 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52" y="2988441"/>
            <a:ext cx="2832848" cy="1879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Screen Shot 2015-11-10 at 17.04.12 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5069059"/>
            <a:ext cx="3441700" cy="17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9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Railroad Valley Playa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14781"/>
            <a:ext cx="8293100" cy="4318000"/>
          </a:xfrm>
        </p:spPr>
        <p:txBody>
          <a:bodyPr/>
          <a:lstStyle/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17500" y="1403681"/>
            <a:ext cx="82931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 algn="just">
              <a:buFont typeface="Arial"/>
              <a:buChar char="•"/>
            </a:pPr>
            <a:r>
              <a:rPr lang="en-US" altLang="zh-CN" sz="1800" dirty="0"/>
              <a:t>Surface type: dry lakebed</a:t>
            </a: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/>
              <a:t>4 radiometers (GVRs) </a:t>
            </a:r>
            <a:r>
              <a:rPr lang="en-US" altLang="zh-CN" sz="1800" dirty="0"/>
              <a:t>+ </a:t>
            </a:r>
            <a:r>
              <a:rPr lang="en-US" altLang="zh-CN" sz="1800" dirty="0" smtClean="0"/>
              <a:t>AERONET sun photometer  + met station</a:t>
            </a:r>
          </a:p>
          <a:p>
            <a:pPr marL="285750" indent="-285750" algn="just">
              <a:buFont typeface="Arial"/>
              <a:buChar char="•"/>
            </a:pPr>
            <a:r>
              <a:rPr lang="x-none" altLang="zh-CN" sz="1800" dirty="0" smtClean="0"/>
              <a:t>Data availability at RadCalNet portal: Sept 2014 - Present</a:t>
            </a:r>
            <a:endParaRPr lang="en-GB" dirty="0" smtClean="0"/>
          </a:p>
          <a:p>
            <a:pPr marL="1093788" lvl="1" indent="-285750">
              <a:buFont typeface="Arial"/>
              <a:buChar char="•"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</p:txBody>
      </p:sp>
      <p:pic>
        <p:nvPicPr>
          <p:cNvPr id="4" name="Picture 3" descr="Screen Shot 2015-11-13 at 09.06.36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0" y="3366355"/>
            <a:ext cx="3940840" cy="3301145"/>
          </a:xfrm>
          <a:prstGeom prst="rect">
            <a:avLst/>
          </a:prstGeom>
        </p:spPr>
      </p:pic>
      <p:pic>
        <p:nvPicPr>
          <p:cNvPr id="5" name="Picture 4" descr="Screen Shot 2015-11-13 at 09.07.36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86" y="3188555"/>
            <a:ext cx="3574418" cy="3301145"/>
          </a:xfrm>
          <a:prstGeom prst="rect">
            <a:avLst/>
          </a:prstGeom>
        </p:spPr>
      </p:pic>
      <p:pic>
        <p:nvPicPr>
          <p:cNvPr id="6" name="Picture 5" descr="Screen Shot 2015-11-13 at 09.08.29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76" y="2959099"/>
            <a:ext cx="1764124" cy="21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79076"/>
            <a:ext cx="5889625" cy="430887"/>
          </a:xfrm>
        </p:spPr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Crau</a:t>
            </a:r>
            <a:endParaRPr lang="en-GB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14781"/>
            <a:ext cx="8293100" cy="4318000"/>
          </a:xfrm>
        </p:spPr>
        <p:txBody>
          <a:bodyPr/>
          <a:lstStyle/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/>
          </a:p>
          <a:p>
            <a:pPr marL="808038" lvl="1" indent="0">
              <a:buNone/>
            </a:pPr>
            <a:endParaRPr lang="en-GB" dirty="0" smtClean="0"/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14300" y="1289381"/>
            <a:ext cx="52705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 algn="just">
              <a:buFont typeface="Arial"/>
              <a:buChar char="•"/>
            </a:pPr>
            <a:r>
              <a:rPr lang="en-US" altLang="zh-CN" sz="1800" dirty="0"/>
              <a:t>Surface type: pebbles and low vegetation</a:t>
            </a:r>
          </a:p>
          <a:p>
            <a:pPr marL="285750" indent="-285750" algn="just">
              <a:buFont typeface="Arial"/>
              <a:buChar char="•"/>
            </a:pPr>
            <a:r>
              <a:rPr lang="en-US" altLang="zh-CN" sz="1800" dirty="0" smtClean="0"/>
              <a:t>Instrument: CIMEL photometer (12 bands) </a:t>
            </a:r>
            <a:endParaRPr lang="en-US" altLang="zh-CN" sz="1800" dirty="0"/>
          </a:p>
          <a:p>
            <a:pPr marL="285750" indent="-285750" algn="just">
              <a:buFont typeface="Arial"/>
              <a:buChar char="•"/>
            </a:pPr>
            <a:r>
              <a:rPr lang="x-none" altLang="zh-CN" sz="1800" dirty="0" smtClean="0"/>
              <a:t>Data availability </a:t>
            </a:r>
            <a:r>
              <a:rPr lang="x-none" altLang="zh-CN" sz="1800" dirty="0"/>
              <a:t>at RadCalNet portal: </a:t>
            </a:r>
            <a:r>
              <a:rPr lang="x-none" altLang="zh-CN" sz="1800" dirty="0" smtClean="0"/>
              <a:t>Feb 2015 - Present</a:t>
            </a:r>
            <a:endParaRPr lang="en-GB" dirty="0" smtClean="0"/>
          </a:p>
          <a:p>
            <a:pPr marL="1093788" lvl="1" indent="-285750">
              <a:buFont typeface="Arial"/>
              <a:buChar char="•"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  <a:p>
            <a:pPr marL="808038" lvl="1" indent="0">
              <a:buFont typeface="Verdana" pitchFamily="34" charset="0"/>
              <a:buNone/>
            </a:pPr>
            <a:endParaRPr lang="en-GB" dirty="0" smtClean="0"/>
          </a:p>
        </p:txBody>
      </p:sp>
      <p:pic>
        <p:nvPicPr>
          <p:cNvPr id="2" name="Picture 1" descr="LaCra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806427"/>
            <a:ext cx="4556552" cy="2575997"/>
          </a:xfrm>
          <a:prstGeom prst="rect">
            <a:avLst/>
          </a:prstGeom>
        </p:spPr>
      </p:pic>
      <p:pic>
        <p:nvPicPr>
          <p:cNvPr id="3" name="Picture 2" descr="Screen Shot 2015-11-13 at 09.04.16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"/>
          <a:stretch/>
        </p:blipFill>
        <p:spPr>
          <a:xfrm>
            <a:off x="5412963" y="1358900"/>
            <a:ext cx="3515136" cy="49911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0515" y="4042117"/>
            <a:ext cx="2475820" cy="20129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46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Presentation.potx</Template>
  <TotalTime>2218</TotalTime>
  <Words>1492</Words>
  <Application>Microsoft Macintosh PowerPoint</Application>
  <PresentationFormat>On-screen Show (4:3)</PresentationFormat>
  <Paragraphs>325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ESA Presentation</vt:lpstr>
      <vt:lpstr>PowerPoint Presentation</vt:lpstr>
      <vt:lpstr>PowerPoint Presentation</vt:lpstr>
      <vt:lpstr>Outline</vt:lpstr>
      <vt:lpstr>RadCalNet input data </vt:lpstr>
      <vt:lpstr>RadCalNet input data </vt:lpstr>
      <vt:lpstr>RadCalNet output data </vt:lpstr>
      <vt:lpstr>The sites</vt:lpstr>
      <vt:lpstr>Railroad Valley Playa</vt:lpstr>
      <vt:lpstr>La Crau</vt:lpstr>
      <vt:lpstr>Baotou</vt:lpstr>
      <vt:lpstr>Gobabeb</vt:lpstr>
      <vt:lpstr>Gobabeb</vt:lpstr>
      <vt:lpstr>The sites</vt:lpstr>
      <vt:lpstr>The data circulation… today in practice </vt:lpstr>
      <vt:lpstr>Data currently available</vt:lpstr>
      <vt:lpstr>The RadCalNet processing</vt:lpstr>
      <vt:lpstr>The RadCalNet processing</vt:lpstr>
      <vt:lpstr>The portal</vt:lpstr>
      <vt:lpstr>The portal</vt:lpstr>
      <vt:lpstr>Documentation for users: RadCalNet data processing</vt:lpstr>
      <vt:lpstr>Documentation for users: site questionnaires</vt:lpstr>
      <vt:lpstr>Documentation for users: site measurement uncertainty description</vt:lpstr>
      <vt:lpstr>Documentation for users: general documentation</vt:lpstr>
      <vt:lpstr>Documentation for candidate site owners: general documentation</vt:lpstr>
      <vt:lpstr>RadCalNet membership for new sites </vt:lpstr>
      <vt:lpstr>The TOA intercomparison of RadCalNet TOA simulation using space sensors as transfer radiometers between sites</vt:lpstr>
      <vt:lpstr>The BOA intercomparison of RadCalNet surface reflectance using portable transfer radiometers</vt:lpstr>
      <vt:lpstr>PowerPoint Presentation</vt:lpstr>
      <vt:lpstr>Planning</vt:lpstr>
      <vt:lpstr>Questions?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/>
  <cp:lastModifiedBy>Marc Bouvet</cp:lastModifiedBy>
  <cp:revision>441</cp:revision>
  <cp:lastPrinted>2008-08-26T16:26:23Z</cp:lastPrinted>
  <dcterms:created xsi:type="dcterms:W3CDTF">2009-03-03T09:28:14Z</dcterms:created>
  <dcterms:modified xsi:type="dcterms:W3CDTF">2016-07-20T01:18:15Z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</Properties>
</file>