
<file path=[Content_Types].xml><?xml version="1.0" encoding="utf-8"?>
<Types xmlns="http://schemas.openxmlformats.org/package/2006/content-types">
  <Default Extension="png" ContentType="image/png"/>
  <Default Extension="bin" ContentType="application/vnd.openxmlformats-officedocument.oleObject"/>
  <Default Extension="mov" ContentType="video/unknown"/>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gif" ContentType="image/gif"/>
  <Default Extension="vml" ContentType="application/vnd.openxmlformats-officedocument.vmlDrawing"/>
  <Default Extension="mp4" ContentType="video/unknown"/>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4"/>
  </p:sldMasterIdLst>
  <p:notesMasterIdLst>
    <p:notesMasterId r:id="rId36"/>
  </p:notesMasterIdLst>
  <p:handoutMasterIdLst>
    <p:handoutMasterId r:id="rId37"/>
  </p:handoutMasterIdLst>
  <p:sldIdLst>
    <p:sldId id="256" r:id="rId5"/>
    <p:sldId id="336" r:id="rId6"/>
    <p:sldId id="343" r:id="rId7"/>
    <p:sldId id="345" r:id="rId8"/>
    <p:sldId id="349" r:id="rId9"/>
    <p:sldId id="350" r:id="rId10"/>
    <p:sldId id="346" r:id="rId11"/>
    <p:sldId id="347" r:id="rId12"/>
    <p:sldId id="335" r:id="rId13"/>
    <p:sldId id="338" r:id="rId14"/>
    <p:sldId id="352" r:id="rId15"/>
    <p:sldId id="306" r:id="rId16"/>
    <p:sldId id="310" r:id="rId17"/>
    <p:sldId id="287" r:id="rId18"/>
    <p:sldId id="311" r:id="rId19"/>
    <p:sldId id="325" r:id="rId20"/>
    <p:sldId id="339" r:id="rId21"/>
    <p:sldId id="353" r:id="rId22"/>
    <p:sldId id="354" r:id="rId23"/>
    <p:sldId id="355" r:id="rId24"/>
    <p:sldId id="356" r:id="rId25"/>
    <p:sldId id="357" r:id="rId26"/>
    <p:sldId id="358" r:id="rId27"/>
    <p:sldId id="359" r:id="rId28"/>
    <p:sldId id="360" r:id="rId29"/>
    <p:sldId id="361" r:id="rId30"/>
    <p:sldId id="362" r:id="rId31"/>
    <p:sldId id="363" r:id="rId32"/>
    <p:sldId id="364" r:id="rId33"/>
    <p:sldId id="365" r:id="rId34"/>
    <p:sldId id="340" r:id="rId35"/>
  </p:sldIdLst>
  <p:sldSz cx="9144000" cy="6858000" type="screen4x3"/>
  <p:notesSz cx="6797675" cy="9928225"/>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7222"/>
    <a:srgbClr val="FDC82F"/>
    <a:srgbClr val="00FF00"/>
    <a:srgbClr val="822433"/>
    <a:srgbClr val="FF66FF"/>
    <a:srgbClr val="D0103A"/>
    <a:srgbClr val="008542"/>
    <a:srgbClr val="0098DB"/>
    <a:srgbClr val="00549F"/>
    <a:srgbClr val="0033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010" autoAdjust="0"/>
    <p:restoredTop sz="75407" autoAdjust="0"/>
  </p:normalViewPr>
  <p:slideViewPr>
    <p:cSldViewPr snapToGrid="0">
      <p:cViewPr>
        <p:scale>
          <a:sx n="100" d="100"/>
          <a:sy n="100" d="100"/>
        </p:scale>
        <p:origin x="-984" y="222"/>
      </p:cViewPr>
      <p:guideLst>
        <p:guide orient="horz" pos="2160"/>
        <p:guide pos="2880"/>
      </p:guideLst>
    </p:cSldViewPr>
  </p:slideViewPr>
  <p:notesTextViewPr>
    <p:cViewPr>
      <p:scale>
        <a:sx n="100" d="100"/>
        <a:sy n="100" d="100"/>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1"/>
            <a:ext cx="2945557" cy="496073"/>
          </a:xfrm>
          <a:prstGeom prst="rect">
            <a:avLst/>
          </a:prstGeom>
          <a:noFill/>
          <a:ln w="9525">
            <a:noFill/>
            <a:miter lim="800000"/>
            <a:headEnd/>
            <a:tailEnd/>
          </a:ln>
        </p:spPr>
        <p:txBody>
          <a:bodyPr vert="horz" wrap="square" lIns="92596" tIns="46298" rIns="92596" bIns="46298" numCol="1" anchor="t" anchorCtr="0" compatLnSpc="1">
            <a:prstTxWarp prst="textNoShape">
              <a:avLst/>
            </a:prstTxWarp>
          </a:bodyPr>
          <a:lstStyle>
            <a:lvl1pPr defTabSz="924026">
              <a:defRPr sz="11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3850582" y="1"/>
            <a:ext cx="2945557" cy="496073"/>
          </a:xfrm>
          <a:prstGeom prst="rect">
            <a:avLst/>
          </a:prstGeom>
          <a:noFill/>
          <a:ln w="9525">
            <a:noFill/>
            <a:miter lim="800000"/>
            <a:headEnd/>
            <a:tailEnd/>
          </a:ln>
        </p:spPr>
        <p:txBody>
          <a:bodyPr vert="horz" wrap="square" lIns="92596" tIns="46298" rIns="92596" bIns="46298" numCol="1" anchor="t" anchorCtr="0" compatLnSpc="1">
            <a:prstTxWarp prst="textNoShape">
              <a:avLst/>
            </a:prstTxWarp>
          </a:bodyPr>
          <a:lstStyle>
            <a:lvl1pPr algn="r" defTabSz="924026">
              <a:defRPr sz="11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0" y="9430460"/>
            <a:ext cx="2945557" cy="496073"/>
          </a:xfrm>
          <a:prstGeom prst="rect">
            <a:avLst/>
          </a:prstGeom>
          <a:noFill/>
          <a:ln w="9525">
            <a:noFill/>
            <a:miter lim="800000"/>
            <a:headEnd/>
            <a:tailEnd/>
          </a:ln>
        </p:spPr>
        <p:txBody>
          <a:bodyPr vert="horz" wrap="square" lIns="92596" tIns="46298" rIns="92596" bIns="46298" numCol="1" anchor="b" anchorCtr="0" compatLnSpc="1">
            <a:prstTxWarp prst="textNoShape">
              <a:avLst/>
            </a:prstTxWarp>
          </a:bodyPr>
          <a:lstStyle>
            <a:lvl1pPr defTabSz="924026">
              <a:defRPr sz="11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3850582" y="9430460"/>
            <a:ext cx="2945557" cy="496073"/>
          </a:xfrm>
          <a:prstGeom prst="rect">
            <a:avLst/>
          </a:prstGeom>
          <a:noFill/>
          <a:ln w="9525">
            <a:noFill/>
            <a:miter lim="800000"/>
            <a:headEnd/>
            <a:tailEnd/>
          </a:ln>
        </p:spPr>
        <p:txBody>
          <a:bodyPr vert="horz" wrap="square" lIns="92596" tIns="46298" rIns="92596" bIns="46298" numCol="1" anchor="b" anchorCtr="0" compatLnSpc="1">
            <a:prstTxWarp prst="textNoShape">
              <a:avLst/>
            </a:prstTxWarp>
          </a:bodyPr>
          <a:lstStyle>
            <a:lvl1pPr algn="r" defTabSz="924026">
              <a:defRPr sz="1100" smtClean="0">
                <a:latin typeface="Arial" pitchFamily="34" charset="0"/>
              </a:defRPr>
            </a:lvl1pPr>
          </a:lstStyle>
          <a:p>
            <a:pPr>
              <a:defRPr/>
            </a:pPr>
            <a:fld id="{A5B780D0-5C7F-422C-931C-25201BE19360}" type="slidenum">
              <a:rPr lang="it-IT"/>
              <a:pPr>
                <a:defRPr/>
              </a:pPr>
              <a:t>‹#›</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2917900" cy="518083"/>
          </a:xfrm>
          <a:prstGeom prst="rect">
            <a:avLst/>
          </a:prstGeom>
          <a:noFill/>
          <a:ln w="9525">
            <a:noFill/>
            <a:miter lim="800000"/>
            <a:headEnd/>
            <a:tailEnd/>
          </a:ln>
          <a:effectLst/>
        </p:spPr>
        <p:txBody>
          <a:bodyPr vert="horz" wrap="square" lIns="89231" tIns="44615" rIns="89231" bIns="44615" numCol="1" anchor="t" anchorCtr="0" compatLnSpc="1">
            <a:prstTxWarp prst="textNoShape">
              <a:avLst/>
            </a:prstTxWarp>
          </a:bodyPr>
          <a:lstStyle>
            <a:lvl1pPr defTabSz="892787">
              <a:defRPr sz="1100" smtClean="0"/>
            </a:lvl1pPr>
          </a:lstStyle>
          <a:p>
            <a:pPr>
              <a:defRPr/>
            </a:pPr>
            <a:endParaRPr lang="en-US" dirty="0"/>
          </a:p>
        </p:txBody>
      </p:sp>
      <p:sp>
        <p:nvSpPr>
          <p:cNvPr id="58371" name="Rectangle 3"/>
          <p:cNvSpPr>
            <a:spLocks noGrp="1" noChangeArrowheads="1"/>
          </p:cNvSpPr>
          <p:nvPr>
            <p:ph type="dt" idx="1"/>
          </p:nvPr>
        </p:nvSpPr>
        <p:spPr bwMode="auto">
          <a:xfrm>
            <a:off x="3867484" y="0"/>
            <a:ext cx="2917899" cy="518083"/>
          </a:xfrm>
          <a:prstGeom prst="rect">
            <a:avLst/>
          </a:prstGeom>
          <a:noFill/>
          <a:ln w="9525">
            <a:noFill/>
            <a:miter lim="800000"/>
            <a:headEnd/>
            <a:tailEnd/>
          </a:ln>
          <a:effectLst/>
        </p:spPr>
        <p:txBody>
          <a:bodyPr vert="horz" wrap="square" lIns="89231" tIns="44615" rIns="89231" bIns="44615" numCol="1" anchor="t" anchorCtr="0" compatLnSpc="1">
            <a:prstTxWarp prst="textNoShape">
              <a:avLst/>
            </a:prstTxWarp>
          </a:bodyPr>
          <a:lstStyle>
            <a:lvl1pPr algn="r" defTabSz="892787">
              <a:defRPr sz="1100" smtClean="0"/>
            </a:lvl1pPr>
          </a:lstStyle>
          <a:p>
            <a:pPr>
              <a:defRPr/>
            </a:pPr>
            <a:fld id="{A6888345-B3D3-4351-A7A9-F936F5935E41}" type="datetimeFigureOut">
              <a:rPr lang="en-US"/>
              <a:pPr>
                <a:defRPr/>
              </a:pPr>
              <a:t>7/19/2016</a:t>
            </a:fld>
            <a:endParaRPr lang="en-US" dirty="0"/>
          </a:p>
        </p:txBody>
      </p:sp>
      <p:sp>
        <p:nvSpPr>
          <p:cNvPr id="11268" name="Rectangle 4"/>
          <p:cNvSpPr>
            <a:spLocks noGrp="1" noRot="1" noChangeAspect="1" noChangeArrowheads="1" noTextEdit="1"/>
          </p:cNvSpPr>
          <p:nvPr>
            <p:ph type="sldImg" idx="2"/>
          </p:nvPr>
        </p:nvSpPr>
        <p:spPr bwMode="auto">
          <a:xfrm>
            <a:off x="965200" y="739775"/>
            <a:ext cx="4926013" cy="3695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875831" y="4730468"/>
            <a:ext cx="5033721" cy="4435872"/>
          </a:xfrm>
          <a:prstGeom prst="rect">
            <a:avLst/>
          </a:prstGeom>
          <a:noFill/>
          <a:ln w="9525">
            <a:noFill/>
            <a:miter lim="800000"/>
            <a:headEnd/>
            <a:tailEnd/>
          </a:ln>
          <a:effectLst/>
        </p:spPr>
        <p:txBody>
          <a:bodyPr vert="horz" wrap="square" lIns="89231" tIns="44615" rIns="89231" bIns="44615"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58374" name="Rectangle 6"/>
          <p:cNvSpPr>
            <a:spLocks noGrp="1" noChangeArrowheads="1"/>
          </p:cNvSpPr>
          <p:nvPr>
            <p:ph type="ftr" sz="quarter" idx="4"/>
          </p:nvPr>
        </p:nvSpPr>
        <p:spPr bwMode="auto">
          <a:xfrm>
            <a:off x="0" y="9460935"/>
            <a:ext cx="2917900" cy="443587"/>
          </a:xfrm>
          <a:prstGeom prst="rect">
            <a:avLst/>
          </a:prstGeom>
          <a:noFill/>
          <a:ln w="9525">
            <a:noFill/>
            <a:miter lim="800000"/>
            <a:headEnd/>
            <a:tailEnd/>
          </a:ln>
          <a:effectLst/>
        </p:spPr>
        <p:txBody>
          <a:bodyPr vert="horz" wrap="square" lIns="89231" tIns="44615" rIns="89231" bIns="44615" numCol="1" anchor="b" anchorCtr="0" compatLnSpc="1">
            <a:prstTxWarp prst="textNoShape">
              <a:avLst/>
            </a:prstTxWarp>
          </a:bodyPr>
          <a:lstStyle>
            <a:lvl1pPr defTabSz="892787">
              <a:defRPr sz="1100" smtClean="0"/>
            </a:lvl1pPr>
          </a:lstStyle>
          <a:p>
            <a:pPr>
              <a:defRPr/>
            </a:pPr>
            <a:endParaRPr lang="en-US" dirty="0"/>
          </a:p>
        </p:txBody>
      </p:sp>
      <p:sp>
        <p:nvSpPr>
          <p:cNvPr id="58375" name="Rectangle 7"/>
          <p:cNvSpPr>
            <a:spLocks noGrp="1" noChangeArrowheads="1"/>
          </p:cNvSpPr>
          <p:nvPr>
            <p:ph type="sldNum" sz="quarter" idx="5"/>
          </p:nvPr>
        </p:nvSpPr>
        <p:spPr bwMode="auto">
          <a:xfrm>
            <a:off x="3867484" y="9460935"/>
            <a:ext cx="2917899" cy="443587"/>
          </a:xfrm>
          <a:prstGeom prst="rect">
            <a:avLst/>
          </a:prstGeom>
          <a:noFill/>
          <a:ln w="9525">
            <a:noFill/>
            <a:miter lim="800000"/>
            <a:headEnd/>
            <a:tailEnd/>
          </a:ln>
          <a:effectLst/>
        </p:spPr>
        <p:txBody>
          <a:bodyPr vert="horz" wrap="square" lIns="89231" tIns="44615" rIns="89231" bIns="44615" numCol="1" anchor="b" anchorCtr="0" compatLnSpc="1">
            <a:prstTxWarp prst="textNoShape">
              <a:avLst/>
            </a:prstTxWarp>
          </a:bodyPr>
          <a:lstStyle>
            <a:lvl1pPr algn="r" defTabSz="892787">
              <a:defRPr sz="1100" smtClean="0"/>
            </a:lvl1pPr>
          </a:lstStyle>
          <a:p>
            <a:pPr>
              <a:defRPr/>
            </a:pPr>
            <a:fld id="{D8DF57D7-2670-4E78-96DD-D9B22805124F}" type="slidenum">
              <a:rPr lang="en-US"/>
              <a:pPr>
                <a:defRPr/>
              </a:pPr>
              <a:t>‹#›</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the onset of winter and shorter daylight hours, Sentinel-2A captured a spectacular series of images of the Nansen ice sheet between 20 December 2015 and 1 April 2016 in which the fracture is seen to extend and open. By 1 April, the fracture had reached its maximum length before the icebergs calved on 7 April.</a:t>
            </a:r>
          </a:p>
          <a:p>
            <a:endParaRPr lang="en-US" dirty="0"/>
          </a:p>
          <a:p>
            <a:r>
              <a:rPr lang="en-US" dirty="0"/>
              <a:t>Sentinel-1A captured radar images of the Nansen Ice Sheet on 2 and 9 April 2016, before and after the calving event that gave birth to two large icebergs measuring about 10 km and 20 km in length and 5 km across.</a:t>
            </a:r>
          </a:p>
          <a:p>
            <a:endParaRPr lang="en-US" dirty="0"/>
          </a:p>
        </p:txBody>
      </p:sp>
      <p:sp>
        <p:nvSpPr>
          <p:cNvPr id="4" name="Slide Number Placeholder 3"/>
          <p:cNvSpPr>
            <a:spLocks noGrp="1"/>
          </p:cNvSpPr>
          <p:nvPr>
            <p:ph type="sldNum" sz="quarter" idx="10"/>
          </p:nvPr>
        </p:nvSpPr>
        <p:spPr/>
        <p:txBody>
          <a:bodyPr/>
          <a:lstStyle/>
          <a:p>
            <a:pPr>
              <a:defRPr/>
            </a:pPr>
            <a:fld id="{9105210F-1707-48E3-92F4-8B8F6890F2B2}" type="slidenum">
              <a:rPr lang="en-US" smtClean="0"/>
              <a:pPr>
                <a:defRPr/>
              </a:pPr>
              <a:t>18</a:t>
            </a:fld>
            <a:endParaRPr lang="en-US"/>
          </a:p>
        </p:txBody>
      </p:sp>
    </p:spTree>
    <p:extLst>
      <p:ext uri="{BB962C8B-B14F-4D97-AF65-F5344CB8AC3E}">
        <p14:creationId xmlns:p14="http://schemas.microsoft.com/office/powerpoint/2010/main" val="4081209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ln/>
        </p:spPr>
      </p:sp>
      <p:sp>
        <p:nvSpPr>
          <p:cNvPr id="10242" name="Notes Placeholder 2"/>
          <p:cNvSpPr>
            <a:spLocks noGrp="1"/>
          </p:cNvSpPr>
          <p:nvPr>
            <p:ph type="body" idx="1"/>
          </p:nvPr>
        </p:nvSpPr>
        <p:spPr>
          <a:noFill/>
        </p:spPr>
        <p:txBody>
          <a:bodyPr/>
          <a:lstStyle/>
          <a:p>
            <a:r>
              <a:rPr lang="en-US">
                <a:latin typeface="Calibri" charset="0"/>
              </a:rPr>
              <a:t> Snapshots of L2A products zoom (R-G-B and G-B-NIR) + the corresponding LAI products from 3 dates (2016-03-28, 2016-04-10 and 2016-04-20) in zoom and non-zoom version. The zoom are set to see the full resolution of the product (in ZoomL2A_L3B.zip). LAImono_T35JNK.zip contains the LAI snapshots of the three LAI.</a:t>
            </a:r>
            <a:br>
              <a:rPr lang="en-US">
                <a:latin typeface="Calibri" charset="0"/>
              </a:rPr>
            </a:br>
            <a:r>
              <a:rPr lang="en-US">
                <a:latin typeface="Calibri" charset="0"/>
              </a:rPr>
              <a:t/>
            </a:r>
            <a:br>
              <a:rPr lang="en-US">
                <a:latin typeface="Calibri" charset="0"/>
              </a:rPr>
            </a:br>
            <a:r>
              <a:rPr lang="en-US">
                <a:latin typeface="Calibri" charset="0"/>
              </a:rPr>
              <a:t> The snapshot of the two L3A tiles (R-G-B) in good resolution (L3A_20160405_T35JNK_T35JPK.png). Six dates from mid-March to mid-April were used to generate this composite.</a:t>
            </a:r>
          </a:p>
        </p:txBody>
      </p:sp>
      <p:sp>
        <p:nvSpPr>
          <p:cNvPr id="10243" name="Slide Number Placeholder 3"/>
          <p:cNvSpPr>
            <a:spLocks noGrp="1"/>
          </p:cNvSpPr>
          <p:nvPr>
            <p:ph type="sldNum" sz="quarter" idx="5"/>
          </p:nvPr>
        </p:nvSpPr>
        <p:spPr>
          <a:noFill/>
        </p:spPr>
        <p:txBody>
          <a:bodyPr/>
          <a:lstStyle>
            <a:lvl1pPr defTabSz="882912" eaLnBrk="0" hangingPunct="0">
              <a:defRPr sz="2400">
                <a:solidFill>
                  <a:schemeClr val="tx1"/>
                </a:solidFill>
                <a:latin typeface="Verdana" charset="0"/>
                <a:ea typeface="ＭＳ Ｐゴシック" charset="0"/>
                <a:cs typeface="ＭＳ Ｐゴシック" charset="0"/>
              </a:defRPr>
            </a:lvl1pPr>
            <a:lvl2pPr marL="741836" indent="-285321" defTabSz="882912" eaLnBrk="0" hangingPunct="0">
              <a:defRPr sz="2400">
                <a:solidFill>
                  <a:schemeClr val="tx1"/>
                </a:solidFill>
                <a:latin typeface="Verdana" charset="0"/>
                <a:ea typeface="ＭＳ Ｐゴシック" charset="0"/>
              </a:defRPr>
            </a:lvl2pPr>
            <a:lvl3pPr marL="1141286" indent="-228257" defTabSz="882912" eaLnBrk="0" hangingPunct="0">
              <a:defRPr sz="2400">
                <a:solidFill>
                  <a:schemeClr val="tx1"/>
                </a:solidFill>
                <a:latin typeface="Verdana" charset="0"/>
                <a:ea typeface="ＭＳ Ｐゴシック" charset="0"/>
              </a:defRPr>
            </a:lvl3pPr>
            <a:lvl4pPr marL="1597800" indent="-228257" defTabSz="882912" eaLnBrk="0" hangingPunct="0">
              <a:defRPr sz="2400">
                <a:solidFill>
                  <a:schemeClr val="tx1"/>
                </a:solidFill>
                <a:latin typeface="Verdana" charset="0"/>
                <a:ea typeface="ＭＳ Ｐゴシック" charset="0"/>
              </a:defRPr>
            </a:lvl4pPr>
            <a:lvl5pPr marL="2054314" indent="-228257" defTabSz="882912" eaLnBrk="0" hangingPunct="0">
              <a:defRPr sz="2400">
                <a:solidFill>
                  <a:schemeClr val="tx1"/>
                </a:solidFill>
                <a:latin typeface="Verdana" charset="0"/>
                <a:ea typeface="ＭＳ Ｐゴシック" charset="0"/>
              </a:defRPr>
            </a:lvl5pPr>
            <a:lvl6pPr marL="2510828" indent="-228257" defTabSz="882912" eaLnBrk="0" fontAlgn="base" hangingPunct="0">
              <a:spcBef>
                <a:spcPct val="0"/>
              </a:spcBef>
              <a:spcAft>
                <a:spcPct val="0"/>
              </a:spcAft>
              <a:defRPr sz="2400">
                <a:solidFill>
                  <a:schemeClr val="tx1"/>
                </a:solidFill>
                <a:latin typeface="Verdana" charset="0"/>
                <a:ea typeface="ＭＳ Ｐゴシック" charset="0"/>
              </a:defRPr>
            </a:lvl6pPr>
            <a:lvl7pPr marL="2967342" indent="-228257" defTabSz="882912" eaLnBrk="0" fontAlgn="base" hangingPunct="0">
              <a:spcBef>
                <a:spcPct val="0"/>
              </a:spcBef>
              <a:spcAft>
                <a:spcPct val="0"/>
              </a:spcAft>
              <a:defRPr sz="2400">
                <a:solidFill>
                  <a:schemeClr val="tx1"/>
                </a:solidFill>
                <a:latin typeface="Verdana" charset="0"/>
                <a:ea typeface="ＭＳ Ｐゴシック" charset="0"/>
              </a:defRPr>
            </a:lvl7pPr>
            <a:lvl8pPr marL="3423857" indent="-228257" defTabSz="882912" eaLnBrk="0" fontAlgn="base" hangingPunct="0">
              <a:spcBef>
                <a:spcPct val="0"/>
              </a:spcBef>
              <a:spcAft>
                <a:spcPct val="0"/>
              </a:spcAft>
              <a:defRPr sz="2400">
                <a:solidFill>
                  <a:schemeClr val="tx1"/>
                </a:solidFill>
                <a:latin typeface="Verdana" charset="0"/>
                <a:ea typeface="ＭＳ Ｐゴシック" charset="0"/>
              </a:defRPr>
            </a:lvl8pPr>
            <a:lvl9pPr marL="3880371" indent="-228257" defTabSz="882912"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CD7541F0-4D0F-BE46-A41B-11E08C7FA84A}" type="slidenum">
              <a:rPr lang="en-US" sz="1200"/>
              <a:pPr eaLnBrk="1" hangingPunct="1"/>
              <a:t>25</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Omo</a:t>
            </a:r>
            <a:r>
              <a:rPr lang="en-US" dirty="0" smtClean="0"/>
              <a:t> river in the North is Turkana’s largest tributary, accounting for about 90% of all freshwater inflow and thus preventing that the lake turns saline. The Gibe III dam is in construction upstream (near Addis </a:t>
            </a:r>
            <a:r>
              <a:rPr lang="en-US" dirty="0" err="1" smtClean="0"/>
              <a:t>Abeba</a:t>
            </a:r>
            <a:r>
              <a:rPr lang="en-US" dirty="0" smtClean="0"/>
              <a:t>) of the </a:t>
            </a:r>
            <a:r>
              <a:rPr lang="en-US" dirty="0" err="1" smtClean="0"/>
              <a:t>Omo</a:t>
            </a:r>
            <a:r>
              <a:rPr lang="en-US" dirty="0" smtClean="0"/>
              <a:t> river. It will eventually be the 2nd largest hydropower station in Africa and will strongly affect Lake Turkana’s salinity. The MCI’s spectral feature is due to phytoplankton pigments, therefore the plumes represent algae blooms fostered by the river’s nutrient input rather than sediments, although sediment concentrations will be similarly high.</a:t>
            </a:r>
            <a:endParaRPr lang="en-US" dirty="0"/>
          </a:p>
        </p:txBody>
      </p:sp>
      <p:sp>
        <p:nvSpPr>
          <p:cNvPr id="4" name="Slide Number Placeholder 3"/>
          <p:cNvSpPr>
            <a:spLocks noGrp="1"/>
          </p:cNvSpPr>
          <p:nvPr>
            <p:ph type="sldNum" sz="quarter" idx="10"/>
          </p:nvPr>
        </p:nvSpPr>
        <p:spPr/>
        <p:txBody>
          <a:bodyPr/>
          <a:lstStyle/>
          <a:p>
            <a:pPr>
              <a:defRPr/>
            </a:pPr>
            <a:fld id="{9105210F-1707-48E3-92F4-8B8F6890F2B2}" type="slidenum">
              <a:rPr lang="en-US" smtClean="0"/>
              <a:pPr>
                <a:defRPr/>
              </a:pPr>
              <a:t>27</a:t>
            </a:fld>
            <a:endParaRPr lang="en-US"/>
          </a:p>
        </p:txBody>
      </p:sp>
    </p:spTree>
    <p:extLst>
      <p:ext uri="{BB962C8B-B14F-4D97-AF65-F5344CB8AC3E}">
        <p14:creationId xmlns:p14="http://schemas.microsoft.com/office/powerpoint/2010/main" val="1382196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028" eaLnBrk="0" hangingPunct="0">
              <a:defRPr/>
            </a:pPr>
            <a:r>
              <a:rPr lang="en-US" dirty="0"/>
              <a:t>21 April 2016 </a:t>
            </a:r>
          </a:p>
          <a:p>
            <a:r>
              <a:rPr lang="en-US" dirty="0"/>
              <a:t> BOA radiance –after atmospheric correction</a:t>
            </a:r>
            <a:br>
              <a:rPr lang="en-US" dirty="0"/>
            </a:br>
            <a:r>
              <a:rPr lang="en-US" dirty="0"/>
              <a:t>(LAC algorithm from SEOM study S2-atmospheric correction)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pPr>
              <a:defRPr/>
            </a:pPr>
            <a:fld id="{9105210F-1707-48E3-92F4-8B8F6890F2B2}" type="slidenum">
              <a:rPr lang="en-US" smtClean="0"/>
              <a:pPr>
                <a:defRPr/>
              </a:pPr>
              <a:t>29</a:t>
            </a:fld>
            <a:endParaRPr lang="en-US"/>
          </a:p>
        </p:txBody>
      </p:sp>
    </p:spTree>
    <p:extLst>
      <p:ext uri="{BB962C8B-B14F-4D97-AF65-F5344CB8AC3E}">
        <p14:creationId xmlns:p14="http://schemas.microsoft.com/office/powerpoint/2010/main" val="3963479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028" eaLnBrk="0" hangingPunct="0">
              <a:defRPr/>
            </a:pPr>
            <a:r>
              <a:rPr lang="en-US" dirty="0"/>
              <a:t>lot of uncertainties beyond 12 m depth due to sediment in suspension in the water column, and to sun glitter at the sea surface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105210F-1707-48E3-92F4-8B8F6890F2B2}" type="slidenum">
              <a:rPr lang="en-US" smtClean="0"/>
              <a:pPr>
                <a:defRPr/>
              </a:pPr>
              <a:t>30</a:t>
            </a:fld>
            <a:endParaRPr lang="en-US"/>
          </a:p>
        </p:txBody>
      </p:sp>
    </p:spTree>
    <p:extLst>
      <p:ext uri="{BB962C8B-B14F-4D97-AF65-F5344CB8AC3E}">
        <p14:creationId xmlns:p14="http://schemas.microsoft.com/office/powerpoint/2010/main" val="10254802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3886200"/>
            <a:ext cx="7948800" cy="419100"/>
          </a:xfrm>
        </p:spPr>
        <p:txBody>
          <a:bodyPr wrap="square">
            <a:spAutoFit/>
          </a:bodyPr>
          <a:lstStyle>
            <a:lvl1pPr marL="0" indent="0">
              <a:buFont typeface="Verdana" pitchFamily="34" charset="0"/>
              <a:buNone/>
              <a:defRPr sz="1800"/>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587374" y="2574925"/>
            <a:ext cx="7947025" cy="579438"/>
          </a:xfr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pic>
        <p:nvPicPr>
          <p:cNvPr id="56341" name="Picture 22" descr="signature"/>
          <p:cNvPicPr>
            <a:picLocks noChangeAspect="1" noChangeArrowheads="1"/>
          </p:cNvPicPr>
          <p:nvPr userDrawn="1"/>
        </p:nvPicPr>
        <p:blipFill>
          <a:blip r:embed="rId2">
            <a:extLst>
              <a:ext uri="{28A0092B-C50C-407E-A947-70E740481C1C}">
                <a14:useLocalDpi xmlns:a14="http://schemas.microsoft.com/office/drawing/2010/main" val="0"/>
              </a:ext>
            </a:extLst>
          </a:blip>
          <a:srcRect l="84271" t="-8163"/>
          <a:stretch>
            <a:fillRect/>
          </a:stretch>
        </p:blipFill>
        <p:spPr bwMode="auto">
          <a:xfrm>
            <a:off x="7705725" y="6391276"/>
            <a:ext cx="1438275"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4" name="Picture 24" descr="PPT_Header02" hidden="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1204913"/>
          </a:xfrm>
          <a:prstGeom prst="rect">
            <a:avLst/>
          </a:prstGeom>
          <a:noFill/>
          <a:extLst>
            <a:ext uri="{909E8E84-426E-40DD-AFC4-6F175D3DCCD1}">
              <a14:hiddenFill xmlns:a14="http://schemas.microsoft.com/office/drawing/2010/main">
                <a:solidFill>
                  <a:srgbClr val="FFFFFF"/>
                </a:solidFill>
              </a14:hiddenFill>
            </a:ext>
          </a:extLst>
        </p:spPr>
      </p:pic>
      <p:pic>
        <p:nvPicPr>
          <p:cNvPr id="56345" name="Picture 25" descr="PPT_Header01"/>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12049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668991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11880195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4406898"/>
            <a:ext cx="7789050" cy="1323439"/>
          </a:xfrm>
        </p:spPr>
        <p:txBody>
          <a:bodyPr anchor="t"/>
          <a:lstStyle>
            <a:lvl1pPr algn="l">
              <a:defRPr sz="4000" b="1"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2906713"/>
            <a:ext cx="77890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319503125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0" y="1673225"/>
            <a:ext cx="3889376" cy="43180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673225"/>
            <a:ext cx="3888000" cy="43180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69867236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6400" y="381600"/>
            <a:ext cx="6105600" cy="428400"/>
          </a:xfrm>
        </p:spPr>
        <p:txBody>
          <a:bodyPr/>
          <a:lstStyle>
            <a:lvl1pPr>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9123" y="1666800"/>
            <a:ext cx="3895200" cy="4968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5" y="1666875"/>
            <a:ext cx="3896416" cy="495324"/>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2174875"/>
            <a:ext cx="3898900" cy="3816350"/>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2174400"/>
            <a:ext cx="3898900" cy="3816350"/>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Tree>
    <p:extLst>
      <p:ext uri="{BB962C8B-B14F-4D97-AF65-F5344CB8AC3E}">
        <p14:creationId xmlns:p14="http://schemas.microsoft.com/office/powerpoint/2010/main" val="405409388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391654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299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6400" y="409890"/>
            <a:ext cx="6105600" cy="400110"/>
          </a:xfrm>
        </p:spPr>
        <p:txBody>
          <a:bodyPr anchor="b"/>
          <a:lstStyle>
            <a:lvl1pPr algn="l">
              <a:defRPr sz="2000" b="1"/>
            </a:lvl1pPr>
          </a:lstStyle>
          <a:p>
            <a:r>
              <a:rPr lang="en-US" noProof="0" smtClean="0"/>
              <a:t>Click to edit Master title style</a:t>
            </a:r>
            <a:endParaRPr lang="en-GB" noProof="0"/>
          </a:p>
        </p:txBody>
      </p:sp>
      <p:sp>
        <p:nvSpPr>
          <p:cNvPr id="3" name="Content Placeholder 2"/>
          <p:cNvSpPr>
            <a:spLocks noGrp="1"/>
          </p:cNvSpPr>
          <p:nvPr>
            <p:ph idx="1"/>
          </p:nvPr>
        </p:nvSpPr>
        <p:spPr>
          <a:xfrm>
            <a:off x="3575050" y="1666874"/>
            <a:ext cx="4968875" cy="4324351"/>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666800"/>
            <a:ext cx="2846388" cy="4324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741985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5069086"/>
            <a:ext cx="59328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666873"/>
            <a:ext cx="5932488" cy="3390901"/>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5372100"/>
            <a:ext cx="5932800" cy="61912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231501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5331" name="Picture 35" descr="PPT_Header02" hidden="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9144000" cy="1204913"/>
          </a:xfrm>
          <a:prstGeom prst="rect">
            <a:avLst/>
          </a:prstGeom>
          <a:noFill/>
          <a:extLst>
            <a:ext uri="{909E8E84-426E-40DD-AFC4-6F175D3DCCD1}">
              <a14:hiddenFill xmlns:a14="http://schemas.microsoft.com/office/drawing/2010/main">
                <a:solidFill>
                  <a:srgbClr val="FFFFFF"/>
                </a:solidFill>
              </a14:hiddenFill>
            </a:ext>
          </a:extLst>
        </p:spPr>
      </p:pic>
      <p:pic>
        <p:nvPicPr>
          <p:cNvPr id="55332" name="Picture 36" descr="PPT_Header0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1204913"/>
          </a:xfrm>
          <a:prstGeom prst="rect">
            <a:avLst/>
          </a:prstGeom>
          <a:noFill/>
          <a:extLst>
            <a:ext uri="{909E8E84-426E-40DD-AFC4-6F175D3DCCD1}">
              <a14:hiddenFill xmlns:a14="http://schemas.microsoft.com/office/drawing/2010/main">
                <a:solidFill>
                  <a:srgbClr val="FFFFFF"/>
                </a:solidFill>
              </a14:hiddenFill>
            </a:ext>
          </a:extLst>
        </p:spPr>
      </p:pic>
      <p:pic>
        <p:nvPicPr>
          <p:cNvPr id="55321" name="Picture 22" descr="signature"/>
          <p:cNvPicPr>
            <a:picLocks noChangeAspect="1" noChangeArrowheads="1"/>
          </p:cNvPicPr>
          <p:nvPr/>
        </p:nvPicPr>
        <p:blipFill>
          <a:blip r:embed="rId14">
            <a:extLst>
              <a:ext uri="{28A0092B-C50C-407E-A947-70E740481C1C}">
                <a14:useLocalDpi xmlns:a14="http://schemas.microsoft.com/office/drawing/2010/main" val="0"/>
              </a:ext>
            </a:extLst>
          </a:blip>
          <a:srcRect l="84271" t="-8163"/>
          <a:stretch>
            <a:fillRect/>
          </a:stretch>
        </p:blipFill>
        <p:spPr bwMode="auto">
          <a:xfrm>
            <a:off x="7705725" y="6391276"/>
            <a:ext cx="1438275"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2"/>
          <p:cNvSpPr>
            <a:spLocks noGrp="1" noChangeArrowheads="1"/>
          </p:cNvSpPr>
          <p:nvPr>
            <p:ph type="body" idx="1"/>
          </p:nvPr>
        </p:nvSpPr>
        <p:spPr bwMode="auto">
          <a:xfrm>
            <a:off x="615950" y="1673225"/>
            <a:ext cx="790575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55301" name="Rectangle 6"/>
          <p:cNvSpPr>
            <a:spLocks noGrp="1" noChangeArrowheads="1"/>
          </p:cNvSpPr>
          <p:nvPr>
            <p:ph type="title"/>
          </p:nvPr>
        </p:nvSpPr>
        <p:spPr bwMode="auto">
          <a:xfrm>
            <a:off x="625475" y="381000"/>
            <a:ext cx="610552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US" smtClean="0"/>
              <a:t>Click to edit Master title style</a:t>
            </a:r>
            <a:endParaRPr lang="en-GB" dirty="0" smtClean="0"/>
          </a:p>
        </p:txBody>
      </p:sp>
      <p:sp>
        <p:nvSpPr>
          <p:cNvPr id="55330" name="Text Box 34"/>
          <p:cNvSpPr txBox="1">
            <a:spLocks noChangeAspect="1" noChangeArrowheads="1"/>
          </p:cNvSpPr>
          <p:nvPr/>
        </p:nvSpPr>
        <p:spPr bwMode="auto">
          <a:xfrm>
            <a:off x="661411" y="6581264"/>
            <a:ext cx="8347000" cy="17662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r">
              <a:spcBef>
                <a:spcPct val="50000"/>
              </a:spcBef>
            </a:pPr>
            <a:fld id="{8AEC97DC-E99B-493A-99F4-9CCA61B752AB}" type="slidenum">
              <a:rPr lang="en-GB" sz="800" noProof="1" smtClean="0">
                <a:solidFill>
                  <a:schemeClr val="bg2"/>
                </a:solidFill>
              </a:rPr>
              <a:pPr algn="r">
                <a:spcBef>
                  <a:spcPct val="50000"/>
                </a:spcBef>
              </a:pPr>
              <a:t>‹#›</a:t>
            </a:fld>
            <a:endParaRPr lang="en-GB" sz="800" noProof="1">
              <a:solidFill>
                <a:schemeClr val="bg2"/>
              </a:solidFill>
            </a:endParaRPr>
          </a:p>
        </p:txBody>
      </p:sp>
    </p:spTree>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sz="2200" b="1">
          <a:solidFill>
            <a:schemeClr val="bg1"/>
          </a:solidFill>
          <a:latin typeface="+mj-lt"/>
          <a:ea typeface="+mj-ea"/>
          <a:cs typeface="+mj-cs"/>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1" fontAlgn="base" hangingPunct="1">
        <a:lnSpc>
          <a:spcPct val="119000"/>
        </a:lnSpc>
        <a:spcBef>
          <a:spcPct val="20000"/>
        </a:spcBef>
        <a:spcAft>
          <a:spcPct val="0"/>
        </a:spcAft>
        <a:buClr>
          <a:schemeClr val="accent1"/>
        </a:buClr>
        <a:buFont typeface="Verdana" pitchFamily="34" charset="0"/>
        <a:buAutoNum type="arabicPeriod"/>
        <a:defRPr sz="1600">
          <a:solidFill>
            <a:schemeClr val="bg2"/>
          </a:solidFill>
          <a:latin typeface="+mn-lt"/>
          <a:ea typeface="+mn-ea"/>
          <a:cs typeface="+mn-cs"/>
        </a:defRPr>
      </a:lvl1pPr>
      <a:lvl2pPr marL="1227138" indent="-419100" algn="l" rtl="0" eaLnBrk="1" fontAlgn="base" hangingPunct="1">
        <a:lnSpc>
          <a:spcPct val="119000"/>
        </a:lnSpc>
        <a:spcBef>
          <a:spcPct val="20000"/>
        </a:spcBef>
        <a:spcAft>
          <a:spcPct val="0"/>
        </a:spcAft>
        <a:buClr>
          <a:schemeClr val="accent1"/>
        </a:buClr>
        <a:buFont typeface="Verdana" pitchFamily="34" charset="0"/>
        <a:buAutoNum type="alphaLcPeriod"/>
        <a:defRPr sz="1600">
          <a:solidFill>
            <a:schemeClr val="bg2"/>
          </a:solidFill>
          <a:latin typeface="+mn-lt"/>
        </a:defRPr>
      </a:lvl2pPr>
      <a:lvl3pPr marL="1825625"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3pPr>
      <a:lvl4pPr marL="2424113"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4pPr>
      <a:lvl5pPr marL="30226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sentinel.esa.int/web/sentinel/toolboxes/sentinel-2"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5.emf"/></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png"/><Relationship Id="rId3" Type="http://schemas.openxmlformats.org/officeDocument/2006/relationships/image" Target="../media/image31.jpeg"/><Relationship Id="rId7" Type="http://schemas.openxmlformats.org/officeDocument/2006/relationships/image" Target="../media/image35.jpeg"/><Relationship Id="rId12" Type="http://schemas.openxmlformats.org/officeDocument/2006/relationships/image" Target="../media/image40.jpeg"/><Relationship Id="rId17" Type="http://schemas.openxmlformats.org/officeDocument/2006/relationships/image" Target="../media/image45.png"/><Relationship Id="rId2" Type="http://schemas.openxmlformats.org/officeDocument/2006/relationships/image" Target="../media/image30.png"/><Relationship Id="rId16"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image" Target="../media/image39.png"/><Relationship Id="rId5" Type="http://schemas.openxmlformats.org/officeDocument/2006/relationships/image" Target="../media/image33.jpe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jpeg"/><Relationship Id="rId9" Type="http://schemas.openxmlformats.org/officeDocument/2006/relationships/image" Target="../media/image37.png"/><Relationship Id="rId1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8.gif"/><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notesSlide" Target="../notesSlides/notesSlide1.xml"/></Relationships>
</file>

<file path=ppt/slides/_rels/slide1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73.png"/><Relationship Id="rId3" Type="http://schemas.openxmlformats.org/officeDocument/2006/relationships/image" Target="../media/image63.jpe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6.jpeg"/><Relationship Id="rId11" Type="http://schemas.openxmlformats.org/officeDocument/2006/relationships/image" Target="../media/image71.jpeg"/><Relationship Id="rId5" Type="http://schemas.openxmlformats.org/officeDocument/2006/relationships/image" Target="../media/image65.jpeg"/><Relationship Id="rId15" Type="http://schemas.openxmlformats.org/officeDocument/2006/relationships/image" Target="../media/image75.png"/><Relationship Id="rId10" Type="http://schemas.openxmlformats.org/officeDocument/2006/relationships/image" Target="../media/image70.jpeg"/><Relationship Id="rId4" Type="http://schemas.openxmlformats.org/officeDocument/2006/relationships/image" Target="../media/image64.emf"/><Relationship Id="rId9" Type="http://schemas.openxmlformats.org/officeDocument/2006/relationships/image" Target="../media/image69.jpeg"/><Relationship Id="rId14" Type="http://schemas.openxmlformats.org/officeDocument/2006/relationships/image" Target="../media/image74.png"/></Relationships>
</file>

<file path=ppt/slides/_rels/slide26.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64.emf"/><Relationship Id="rId7" Type="http://schemas.openxmlformats.org/officeDocument/2006/relationships/image" Target="../media/image80.jpeg"/><Relationship Id="rId2" Type="http://schemas.openxmlformats.org/officeDocument/2006/relationships/image" Target="../media/image76.png"/><Relationship Id="rId1" Type="http://schemas.openxmlformats.org/officeDocument/2006/relationships/slideLayout" Target="../slideLayouts/slideLayout6.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png"/><Relationship Id="rId9" Type="http://schemas.openxmlformats.org/officeDocument/2006/relationships/image" Target="../media/image82.jpeg"/></Relationships>
</file>

<file path=ppt/slides/_rels/slide27.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83.emf"/><Relationship Id="rId3" Type="http://schemas.openxmlformats.org/officeDocument/2006/relationships/video" Target="../media/media4.mp4"/><Relationship Id="rId7" Type="http://schemas.openxmlformats.org/officeDocument/2006/relationships/image" Target="../media/image85.png"/><Relationship Id="rId12" Type="http://schemas.openxmlformats.org/officeDocument/2006/relationships/oleObject" Target="../embeddings/oleObject1.bin"/><Relationship Id="rId2" Type="http://schemas.microsoft.com/office/2007/relationships/media" Target="../media/media4.mp4"/><Relationship Id="rId1" Type="http://schemas.openxmlformats.org/officeDocument/2006/relationships/vmlDrawing" Target="../drawings/vmlDrawing2.v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notesSlide" Target="../notesSlides/notesSlide3.xml"/><Relationship Id="rId10" Type="http://schemas.openxmlformats.org/officeDocument/2006/relationships/image" Target="../media/image88.png"/><Relationship Id="rId4" Type="http://schemas.openxmlformats.org/officeDocument/2006/relationships/slideLayout" Target="../slideLayouts/slideLayout6.xml"/><Relationship Id="rId9" Type="http://schemas.openxmlformats.org/officeDocument/2006/relationships/image" Target="../media/image87.png"/></Relationships>
</file>

<file path=ppt/slides/_rels/slide28.xml.rels><?xml version="1.0" encoding="UTF-8" standalone="yes"?>
<Relationships xmlns="http://schemas.openxmlformats.org/package/2006/relationships"><Relationship Id="rId8" Type="http://schemas.openxmlformats.org/officeDocument/2006/relationships/image" Target="../media/image96.emf"/><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6.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9.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7.png"/><Relationship Id="rId7" Type="http://schemas.openxmlformats.org/officeDocument/2006/relationships/image" Target="../media/image10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99.png"/><Relationship Id="rId5" Type="http://schemas.openxmlformats.org/officeDocument/2006/relationships/image" Target="../media/image92.png"/><Relationship Id="rId4" Type="http://schemas.openxmlformats.org/officeDocument/2006/relationships/image" Target="../media/image98.png"/><Relationship Id="rId9" Type="http://schemas.openxmlformats.org/officeDocument/2006/relationships/image" Target="../media/image10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05.png"/><Relationship Id="rId5" Type="http://schemas.openxmlformats.org/officeDocument/2006/relationships/image" Target="../media/image92.png"/><Relationship Id="rId4" Type="http://schemas.openxmlformats.org/officeDocument/2006/relationships/image" Target="../media/image104.png"/></Relationships>
</file>

<file path=ppt/slides/_rels/slide3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sentinels.copernicus.eu/web/sentinel/missions/sentinel-2/acquisition-plans" TargetMode="External"/><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8608"/>
            <a:ext cx="9144000" cy="6008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63" name="Rectangle 19"/>
          <p:cNvSpPr>
            <a:spLocks noGrp="1" noChangeArrowheads="1"/>
          </p:cNvSpPr>
          <p:nvPr>
            <p:ph type="ctrTitle"/>
          </p:nvPr>
        </p:nvSpPr>
        <p:spPr>
          <a:xfrm>
            <a:off x="0" y="141358"/>
            <a:ext cx="7629524" cy="707886"/>
          </a:xfrm>
        </p:spPr>
        <p:txBody>
          <a:bodyPr/>
          <a:lstStyle/>
          <a:p>
            <a:pPr>
              <a:lnSpc>
                <a:spcPts val="4840"/>
              </a:lnSpc>
            </a:pPr>
            <a:r>
              <a:rPr lang="en-GB" sz="2400" dirty="0">
                <a:solidFill>
                  <a:schemeClr val="bg1"/>
                </a:solidFill>
              </a:rPr>
              <a:t>Sentinel-2 Mission </a:t>
            </a:r>
            <a:r>
              <a:rPr lang="en-GB" sz="2400" dirty="0" smtClean="0">
                <a:solidFill>
                  <a:schemeClr val="bg1"/>
                </a:solidFill>
              </a:rPr>
              <a:t>and Data </a:t>
            </a:r>
            <a:r>
              <a:rPr lang="en-GB" sz="2400" dirty="0">
                <a:solidFill>
                  <a:schemeClr val="bg1"/>
                </a:solidFill>
              </a:rPr>
              <a:t>Quality Status</a:t>
            </a:r>
          </a:p>
        </p:txBody>
      </p:sp>
      <p:sp>
        <p:nvSpPr>
          <p:cNvPr id="57368" name="Text Box 24"/>
          <p:cNvSpPr txBox="1">
            <a:spLocks noChangeArrowheads="1"/>
          </p:cNvSpPr>
          <p:nvPr/>
        </p:nvSpPr>
        <p:spPr bwMode="auto">
          <a:xfrm>
            <a:off x="0" y="5818237"/>
            <a:ext cx="3752850" cy="107721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ts val="0"/>
              </a:spcBef>
            </a:pPr>
            <a:r>
              <a:rPr lang="en-GB" sz="1600" dirty="0" smtClean="0">
                <a:solidFill>
                  <a:srgbClr val="FFC000"/>
                </a:solidFill>
              </a:rPr>
              <a:t>Steffen </a:t>
            </a:r>
            <a:r>
              <a:rPr lang="en-GB" sz="1600" dirty="0" err="1" smtClean="0">
                <a:solidFill>
                  <a:srgbClr val="FFC000"/>
                </a:solidFill>
              </a:rPr>
              <a:t>Dransfeld</a:t>
            </a:r>
            <a:r>
              <a:rPr lang="en-GB" sz="1600" dirty="0" smtClean="0">
                <a:solidFill>
                  <a:srgbClr val="FFC000"/>
                </a:solidFill>
              </a:rPr>
              <a:t>, </a:t>
            </a:r>
          </a:p>
          <a:p>
            <a:pPr algn="just">
              <a:spcBef>
                <a:spcPts val="0"/>
              </a:spcBef>
            </a:pPr>
            <a:r>
              <a:rPr lang="en-GB" sz="1600" dirty="0" err="1" smtClean="0">
                <a:solidFill>
                  <a:srgbClr val="FFC000"/>
                </a:solidFill>
              </a:rPr>
              <a:t>Ferran</a:t>
            </a:r>
            <a:r>
              <a:rPr lang="en-GB" sz="1600" dirty="0" smtClean="0">
                <a:solidFill>
                  <a:srgbClr val="FFC000"/>
                </a:solidFill>
              </a:rPr>
              <a:t> </a:t>
            </a:r>
            <a:r>
              <a:rPr lang="en-GB" sz="1600" dirty="0" err="1" smtClean="0">
                <a:solidFill>
                  <a:srgbClr val="FFC000"/>
                </a:solidFill>
              </a:rPr>
              <a:t>Gascon</a:t>
            </a:r>
            <a:endParaRPr lang="en-GB" sz="1600" dirty="0" smtClean="0">
              <a:solidFill>
                <a:srgbClr val="FFC000"/>
              </a:solidFill>
            </a:endParaRPr>
          </a:p>
          <a:p>
            <a:pPr algn="just">
              <a:spcBef>
                <a:spcPts val="0"/>
              </a:spcBef>
            </a:pPr>
            <a:r>
              <a:rPr lang="en-GB" sz="1600" dirty="0" smtClean="0">
                <a:solidFill>
                  <a:srgbClr val="FFC000"/>
                </a:solidFill>
              </a:rPr>
              <a:t>Ben </a:t>
            </a:r>
            <a:r>
              <a:rPr lang="en-GB" sz="1600" dirty="0" err="1" smtClean="0">
                <a:solidFill>
                  <a:srgbClr val="FFC000"/>
                </a:solidFill>
              </a:rPr>
              <a:t>Koetz</a:t>
            </a:r>
            <a:endParaRPr lang="en-GB" sz="1600" dirty="0" smtClean="0">
              <a:solidFill>
                <a:srgbClr val="FFC000"/>
              </a:solidFill>
            </a:endParaRPr>
          </a:p>
          <a:p>
            <a:pPr algn="just">
              <a:spcBef>
                <a:spcPts val="0"/>
              </a:spcBef>
            </a:pPr>
            <a:r>
              <a:rPr lang="en-GB" sz="1600" dirty="0" smtClean="0">
                <a:solidFill>
                  <a:srgbClr val="FFC000"/>
                </a:solidFill>
              </a:rPr>
              <a:t>ESA </a:t>
            </a:r>
            <a:r>
              <a:rPr lang="en-GB" sz="1600" dirty="0" smtClean="0">
                <a:solidFill>
                  <a:srgbClr val="FFC000"/>
                </a:solidFill>
              </a:rPr>
              <a:t>EOP-GMQ, 20.7.2016</a:t>
            </a:r>
            <a:endParaRPr lang="en-GB" sz="1600" dirty="0">
              <a:solidFill>
                <a:srgbClr val="FFC000"/>
              </a:solidFill>
            </a:endParaRPr>
          </a:p>
        </p:txBody>
      </p:sp>
      <p:sp>
        <p:nvSpPr>
          <p:cNvPr id="6" name="TextBox 5"/>
          <p:cNvSpPr txBox="1"/>
          <p:nvPr/>
        </p:nvSpPr>
        <p:spPr>
          <a:xfrm>
            <a:off x="1359647" y="6006353"/>
            <a:ext cx="184666" cy="369332"/>
          </a:xfrm>
          <a:prstGeom prst="rect">
            <a:avLst/>
          </a:prstGeom>
          <a:noFill/>
        </p:spPr>
        <p:txBody>
          <a:bodyPr wrap="none" rtlCol="0">
            <a:spAutoFit/>
          </a:bodyPr>
          <a:lstStyle/>
          <a:p>
            <a:endParaRPr lang="en-GB" dirty="0"/>
          </a:p>
        </p:txBody>
      </p:sp>
      <p:sp>
        <p:nvSpPr>
          <p:cNvPr id="8" name="TextBox 7"/>
          <p:cNvSpPr txBox="1"/>
          <p:nvPr/>
        </p:nvSpPr>
        <p:spPr>
          <a:xfrm>
            <a:off x="1419412" y="5901765"/>
            <a:ext cx="184666" cy="369332"/>
          </a:xfrm>
          <a:prstGeom prst="rect">
            <a:avLst/>
          </a:prstGeom>
          <a:noFill/>
        </p:spPr>
        <p:txBody>
          <a:bodyPr wrap="none" rtlCol="0">
            <a:spAutoFit/>
          </a:bodyPr>
          <a:lstStyle/>
          <a:p>
            <a:endParaRPr lang="en-GB" dirty="0"/>
          </a:p>
        </p:txBody>
      </p:sp>
    </p:spTree>
  </p:cSld>
  <p:clrMapOvr>
    <a:masterClrMapping/>
  </p:clrMapOvr>
  <p:transition spd="slow">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4242" y="1215476"/>
            <a:ext cx="7848872" cy="425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3" name="Picture 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38667" y="4637534"/>
            <a:ext cx="2498563" cy="157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283436" y="5744758"/>
            <a:ext cx="5404043" cy="369332"/>
          </a:xfrm>
          <a:prstGeom prst="rect">
            <a:avLst/>
          </a:prstGeom>
          <a:noFill/>
        </p:spPr>
        <p:txBody>
          <a:bodyPr wrap="none" rtlCol="0">
            <a:spAutoFit/>
          </a:bodyPr>
          <a:lstStyle/>
          <a:p>
            <a:pPr marL="285750" indent="-285750">
              <a:buFont typeface="Wingdings" charset="2"/>
              <a:buChar char="ü"/>
            </a:pPr>
            <a:r>
              <a:rPr lang="en-US" dirty="0" smtClean="0">
                <a:solidFill>
                  <a:schemeClr val="bg2"/>
                </a:solidFill>
              </a:rPr>
              <a:t>100min to be added for ground processing</a:t>
            </a:r>
            <a:endParaRPr lang="en-US" dirty="0">
              <a:solidFill>
                <a:schemeClr val="bg2"/>
              </a:solidFill>
            </a:endParaRPr>
          </a:p>
        </p:txBody>
      </p:sp>
      <p:sp>
        <p:nvSpPr>
          <p:cNvPr id="4" name="Title 3"/>
          <p:cNvSpPr>
            <a:spLocks noGrp="1"/>
          </p:cNvSpPr>
          <p:nvPr>
            <p:ph type="title"/>
          </p:nvPr>
        </p:nvSpPr>
        <p:spPr/>
        <p:txBody>
          <a:bodyPr/>
          <a:lstStyle/>
          <a:p>
            <a:r>
              <a:rPr lang="en-GB" dirty="0" smtClean="0"/>
              <a:t>Downlink Timeliness</a:t>
            </a:r>
            <a:endParaRPr lang="en-GB" dirty="0"/>
          </a:p>
        </p:txBody>
      </p:sp>
    </p:spTree>
    <p:extLst>
      <p:ext uri="{BB962C8B-B14F-4D97-AF65-F5344CB8AC3E}">
        <p14:creationId xmlns:p14="http://schemas.microsoft.com/office/powerpoint/2010/main" val="4041978434"/>
      </p:ext>
    </p:extLst>
  </p:cSld>
  <p:clrMapOvr>
    <a:masterClrMapping/>
  </p:clrMapOvr>
  <p:transition spd="slow">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09" name="Title 1"/>
          <p:cNvSpPr>
            <a:spLocks noGrp="1"/>
          </p:cNvSpPr>
          <p:nvPr>
            <p:ph type="title"/>
          </p:nvPr>
        </p:nvSpPr>
        <p:spPr bwMode="auto">
          <a:xfrm>
            <a:off x="615950" y="379413"/>
            <a:ext cx="7181850" cy="43021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GB" sz="2800" dirty="0">
                <a:latin typeface="Calibri" charset="0"/>
              </a:rPr>
              <a:t>Sentinel-2 Products</a:t>
            </a:r>
          </a:p>
        </p:txBody>
      </p:sp>
      <p:sp>
        <p:nvSpPr>
          <p:cNvPr id="24610" name="Rectangle 1"/>
          <p:cNvSpPr>
            <a:spLocks noChangeArrowheads="1"/>
          </p:cNvSpPr>
          <p:nvPr/>
        </p:nvSpPr>
        <p:spPr bwMode="auto">
          <a:xfrm>
            <a:off x="1279524" y="5514543"/>
            <a:ext cx="713876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sz="1400" dirty="0">
                <a:solidFill>
                  <a:schemeClr val="bg2"/>
                </a:solidFill>
                <a:cs typeface="Verdana" charset="0"/>
              </a:rPr>
              <a:t>*: </a:t>
            </a:r>
            <a:r>
              <a:rPr lang="en-GB" sz="1400" dirty="0" smtClean="0">
                <a:solidFill>
                  <a:schemeClr val="bg2"/>
                </a:solidFill>
                <a:cs typeface="Verdana" charset="0"/>
              </a:rPr>
              <a:t>Systematic </a:t>
            </a:r>
            <a:r>
              <a:rPr lang="en-GB" sz="1400" dirty="0">
                <a:solidFill>
                  <a:schemeClr val="bg2"/>
                </a:solidFill>
                <a:cs typeface="Verdana" charset="0"/>
              </a:rPr>
              <a:t>global production of L2A is currently being </a:t>
            </a:r>
            <a:r>
              <a:rPr lang="en-GB" sz="1400" dirty="0" smtClean="0">
                <a:solidFill>
                  <a:schemeClr val="bg2"/>
                </a:solidFill>
                <a:cs typeface="Verdana" charset="0"/>
              </a:rPr>
              <a:t>prepared.</a:t>
            </a:r>
          </a:p>
          <a:p>
            <a:r>
              <a:rPr lang="en-GB" sz="1400" b="1" dirty="0" smtClean="0">
                <a:solidFill>
                  <a:srgbClr val="008000"/>
                </a:solidFill>
                <a:cs typeface="Verdana" charset="0"/>
              </a:rPr>
              <a:t> </a:t>
            </a:r>
          </a:p>
          <a:p>
            <a:r>
              <a:rPr lang="en-GB" sz="1400" dirty="0" smtClean="0">
                <a:solidFill>
                  <a:srgbClr val="4D4F53"/>
                </a:solidFill>
                <a:cs typeface="Verdana" charset="0"/>
              </a:rPr>
              <a:t>*</a:t>
            </a:r>
            <a:r>
              <a:rPr lang="en-GB" sz="1400" dirty="0">
                <a:solidFill>
                  <a:srgbClr val="4D4F53"/>
                </a:solidFill>
                <a:cs typeface="Verdana" charset="0"/>
              </a:rPr>
              <a:t>*: </a:t>
            </a:r>
            <a:r>
              <a:rPr lang="en-GB" sz="1400" dirty="0">
                <a:solidFill>
                  <a:srgbClr val="4D4F53"/>
                </a:solidFill>
                <a:cs typeface="Verdana" charset="0"/>
                <a:hlinkClick r:id="rId2"/>
              </a:rPr>
              <a:t>https://</a:t>
            </a:r>
            <a:r>
              <a:rPr lang="en-GB" sz="1400" dirty="0" smtClean="0">
                <a:solidFill>
                  <a:srgbClr val="4D4F53"/>
                </a:solidFill>
                <a:cs typeface="Verdana" charset="0"/>
                <a:hlinkClick r:id="rId2"/>
              </a:rPr>
              <a:t>sentinels.copernicus.eu/</a:t>
            </a:r>
            <a:r>
              <a:rPr lang="en-GB" sz="1400" dirty="0">
                <a:solidFill>
                  <a:srgbClr val="4D4F53"/>
                </a:solidFill>
                <a:cs typeface="Verdana" charset="0"/>
                <a:hlinkClick r:id="rId2"/>
              </a:rPr>
              <a:t>web/sentinel/toolboxes/sentinel-2</a:t>
            </a:r>
            <a:endParaRPr lang="en-GB" sz="1400" dirty="0">
              <a:solidFill>
                <a:srgbClr val="4D4F53"/>
              </a:solidFill>
              <a:cs typeface="Verdana" charset="0"/>
            </a:endParaRPr>
          </a:p>
          <a:p>
            <a:pPr algn="ctr"/>
            <a:endParaRPr lang="en-GB" sz="1400" dirty="0">
              <a:solidFill>
                <a:srgbClr val="4D4F53"/>
              </a:solidFill>
              <a:cs typeface="Verdana"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68030405"/>
              </p:ext>
            </p:extLst>
          </p:nvPr>
        </p:nvGraphicFramePr>
        <p:xfrm>
          <a:off x="965976" y="1511628"/>
          <a:ext cx="7273925" cy="3810418"/>
        </p:xfrm>
        <a:graphic>
          <a:graphicData uri="http://schemas.openxmlformats.org/drawingml/2006/table">
            <a:tbl>
              <a:tblPr/>
              <a:tblGrid>
                <a:gridCol w="1128713"/>
                <a:gridCol w="2184400"/>
                <a:gridCol w="1152525"/>
                <a:gridCol w="1223962"/>
                <a:gridCol w="1584325"/>
              </a:tblGrid>
              <a:tr h="5487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smtClean="0">
                          <a:ln>
                            <a:noFill/>
                          </a:ln>
                          <a:solidFill>
                            <a:srgbClr val="FFFFFF"/>
                          </a:solidFill>
                          <a:effectLst/>
                          <a:latin typeface="Calibri" pitchFamily="34" charset="0"/>
                          <a:ea typeface="MS PGothic" pitchFamily="34" charset="-128"/>
                        </a:rPr>
                        <a:t>Name</a:t>
                      </a:r>
                    </a:p>
                  </a:txBody>
                  <a:tcPr marL="91449" marR="91449"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smtClean="0">
                          <a:ln>
                            <a:noFill/>
                          </a:ln>
                          <a:solidFill>
                            <a:srgbClr val="FFFFFF"/>
                          </a:solidFill>
                          <a:effectLst/>
                          <a:latin typeface="Calibri" pitchFamily="34" charset="0"/>
                          <a:ea typeface="MS PGothic" pitchFamily="34" charset="-128"/>
                        </a:rPr>
                        <a:t>High-level Description</a:t>
                      </a:r>
                    </a:p>
                  </a:txBody>
                  <a:tcPr marL="91449" marR="91449"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smtClean="0">
                          <a:ln>
                            <a:noFill/>
                          </a:ln>
                          <a:solidFill>
                            <a:srgbClr val="FFFFFF"/>
                          </a:solidFill>
                          <a:effectLst/>
                          <a:latin typeface="Calibri" pitchFamily="34" charset="0"/>
                          <a:ea typeface="MS PGothic" pitchFamily="34" charset="-128"/>
                        </a:rPr>
                        <a:t>Production</a:t>
                      </a:r>
                    </a:p>
                  </a:txBody>
                  <a:tcPr marL="91449" marR="91449"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smtClean="0">
                          <a:ln>
                            <a:noFill/>
                          </a:ln>
                          <a:solidFill>
                            <a:srgbClr val="FFFFFF"/>
                          </a:solidFill>
                          <a:effectLst/>
                          <a:latin typeface="Calibri" pitchFamily="34" charset="0"/>
                          <a:ea typeface="MS PGothic" pitchFamily="34" charset="-128"/>
                        </a:rPr>
                        <a:t>Preservation Strategy</a:t>
                      </a:r>
                    </a:p>
                  </a:txBody>
                  <a:tcPr marL="91449" marR="91449"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smtClean="0">
                          <a:ln>
                            <a:noFill/>
                          </a:ln>
                          <a:solidFill>
                            <a:srgbClr val="FFFFFF"/>
                          </a:solidFill>
                          <a:effectLst/>
                          <a:latin typeface="Calibri" pitchFamily="34" charset="0"/>
                          <a:ea typeface="MS PGothic" pitchFamily="34" charset="-128"/>
                        </a:rPr>
                        <a:t>Volume</a:t>
                      </a:r>
                    </a:p>
                  </a:txBody>
                  <a:tcPr marL="91449" marR="91449"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94504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rgbClr val="4D4F53"/>
                          </a:solidFill>
                          <a:effectLst/>
                          <a:latin typeface="Calibri" pitchFamily="34" charset="0"/>
                          <a:ea typeface="MS PGothic" pitchFamily="34" charset="-128"/>
                        </a:rPr>
                        <a:t>Level-1B</a:t>
                      </a:r>
                    </a:p>
                  </a:txBody>
                  <a:tcPr marL="91449" marR="91449"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4D4F53"/>
                          </a:solidFill>
                          <a:effectLst/>
                          <a:latin typeface="Calibri" pitchFamily="34" charset="0"/>
                          <a:ea typeface="MS PGothic" pitchFamily="34" charset="-128"/>
                        </a:rPr>
                        <a:t>Top-of-atmosphere radiances in sensor geometry</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rgbClr val="4D4F53"/>
                        </a:solidFill>
                        <a:effectLst/>
                        <a:latin typeface="Calibri" pitchFamily="34" charset="0"/>
                        <a:ea typeface="MS PGothic" pitchFamily="34" charset="-128"/>
                      </a:endParaRPr>
                    </a:p>
                  </a:txBody>
                  <a:tcPr marL="91449" marR="91449"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rgbClr val="4D4F53"/>
                          </a:solidFill>
                          <a:effectLst/>
                          <a:latin typeface="Calibri" pitchFamily="34" charset="0"/>
                          <a:ea typeface="MS PGothic" pitchFamily="34" charset="-128"/>
                        </a:rPr>
                        <a:t>Systematic</a:t>
                      </a:r>
                    </a:p>
                  </a:txBody>
                  <a:tcPr marL="91449" marR="91449"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rgbClr val="4D4F53"/>
                          </a:solidFill>
                          <a:effectLst/>
                          <a:latin typeface="Calibri" pitchFamily="34" charset="0"/>
                          <a:ea typeface="MS PGothic" pitchFamily="34" charset="-128"/>
                        </a:rPr>
                        <a:t>Long-term</a:t>
                      </a:r>
                    </a:p>
                  </a:txBody>
                  <a:tcPr marL="91449" marR="91449"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4D4F53"/>
                          </a:solidFill>
                          <a:effectLst/>
                          <a:latin typeface="Calibri" pitchFamily="34" charset="0"/>
                          <a:ea typeface="MS PGothic" pitchFamily="34" charset="-128"/>
                        </a:rPr>
                        <a:t> ˜27 MB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4D4F53"/>
                          </a:solidFill>
                          <a:effectLst/>
                          <a:latin typeface="Calibri" pitchFamily="34" charset="0"/>
                          <a:ea typeface="MS PGothic" pitchFamily="34" charset="-128"/>
                        </a:rPr>
                        <a:t>(each 25x23km</a:t>
                      </a:r>
                      <a:r>
                        <a:rPr kumimoji="0" lang="en-GB" sz="1400" b="0" i="0" u="none" strike="noStrike" cap="none" normalizeH="0" baseline="30000" dirty="0" smtClean="0">
                          <a:ln>
                            <a:noFill/>
                          </a:ln>
                          <a:solidFill>
                            <a:srgbClr val="4D4F53"/>
                          </a:solidFill>
                          <a:effectLst/>
                          <a:latin typeface="Calibri" pitchFamily="34" charset="0"/>
                          <a:ea typeface="MS PGothic" pitchFamily="34" charset="-128"/>
                        </a:rPr>
                        <a:t>2</a:t>
                      </a:r>
                      <a:r>
                        <a:rPr kumimoji="0" lang="en-GB" sz="1400" b="0" i="0" u="none" strike="noStrike" cap="none" normalizeH="0" baseline="0" dirty="0" smtClean="0">
                          <a:ln>
                            <a:noFill/>
                          </a:ln>
                          <a:solidFill>
                            <a:srgbClr val="4D4F53"/>
                          </a:solidFill>
                          <a:effectLst/>
                          <a:latin typeface="Calibri" pitchFamily="34" charset="0"/>
                          <a:ea typeface="MS PGothic" pitchFamily="34" charset="-128"/>
                        </a:rPr>
                        <a:t>)</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rgbClr val="4D4F53"/>
                        </a:solidFill>
                        <a:effectLst/>
                        <a:latin typeface="Calibri" pitchFamily="34" charset="0"/>
                        <a:ea typeface="MS PGothic" pitchFamily="34" charset="-128"/>
                      </a:endParaRPr>
                    </a:p>
                  </a:txBody>
                  <a:tcPr marL="91449" marR="91449"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94504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rgbClr val="4D4F53"/>
                          </a:solidFill>
                          <a:effectLst/>
                          <a:latin typeface="Calibri" pitchFamily="34" charset="0"/>
                          <a:ea typeface="MS PGothic" pitchFamily="34" charset="-128"/>
                        </a:rPr>
                        <a:t>Level-1C</a:t>
                      </a:r>
                    </a:p>
                  </a:txBody>
                  <a:tcPr marL="91449" marR="91449"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4D4F53"/>
                          </a:solidFill>
                          <a:effectLst/>
                          <a:latin typeface="Calibri" pitchFamily="34" charset="0"/>
                          <a:ea typeface="MS PGothic" pitchFamily="34" charset="-128"/>
                        </a:rPr>
                        <a:t>Top-of-atmosphere </a:t>
                      </a:r>
                      <a:r>
                        <a:rPr kumimoji="0" lang="en-GB" sz="1400" b="0" i="0" u="none" strike="noStrike" cap="none" normalizeH="0" baseline="0" dirty="0" err="1" smtClean="0">
                          <a:ln>
                            <a:noFill/>
                          </a:ln>
                          <a:solidFill>
                            <a:srgbClr val="4D4F53"/>
                          </a:solidFill>
                          <a:effectLst/>
                          <a:latin typeface="Calibri" pitchFamily="34" charset="0"/>
                          <a:ea typeface="MS PGothic" pitchFamily="34" charset="-128"/>
                        </a:rPr>
                        <a:t>reflectances</a:t>
                      </a:r>
                      <a:r>
                        <a:rPr kumimoji="0" lang="en-GB" sz="1400" b="0" i="0" u="none" strike="noStrike" cap="none" normalizeH="0" baseline="0" dirty="0" smtClean="0">
                          <a:ln>
                            <a:noFill/>
                          </a:ln>
                          <a:solidFill>
                            <a:srgbClr val="4D4F53"/>
                          </a:solidFill>
                          <a:effectLst/>
                          <a:latin typeface="Calibri" pitchFamily="34" charset="0"/>
                          <a:ea typeface="MS PGothic" pitchFamily="34" charset="-128"/>
                        </a:rPr>
                        <a:t> in cartographic geometry</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rgbClr val="4D4F53"/>
                        </a:solidFill>
                        <a:effectLst/>
                        <a:latin typeface="Calibri" pitchFamily="34" charset="0"/>
                        <a:ea typeface="MS PGothic" pitchFamily="34" charset="-128"/>
                      </a:endParaRPr>
                    </a:p>
                  </a:txBody>
                  <a:tcPr marL="91449" marR="91449"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4D4F53"/>
                          </a:solidFill>
                          <a:effectLst/>
                          <a:latin typeface="Calibri" pitchFamily="34" charset="0"/>
                          <a:ea typeface="MS PGothic" pitchFamily="34" charset="-128"/>
                        </a:rPr>
                        <a:t>Systematic</a:t>
                      </a:r>
                    </a:p>
                  </a:txBody>
                  <a:tcPr marL="91449" marR="91449"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4D4F53"/>
                          </a:solidFill>
                          <a:effectLst/>
                          <a:latin typeface="Calibri" pitchFamily="34" charset="0"/>
                          <a:ea typeface="MS PGothic" pitchFamily="34" charset="-128"/>
                        </a:rPr>
                        <a:t>Long-term</a:t>
                      </a:r>
                    </a:p>
                  </a:txBody>
                  <a:tcPr marL="91449" marR="91449"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4D4F53"/>
                          </a:solidFill>
                          <a:effectLst/>
                          <a:latin typeface="Calibri" pitchFamily="34" charset="0"/>
                          <a:ea typeface="MS PGothic" pitchFamily="34" charset="-128"/>
                        </a:rPr>
                        <a:t>˜500 MB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4D4F53"/>
                          </a:solidFill>
                          <a:effectLst/>
                          <a:latin typeface="Calibri" pitchFamily="34" charset="0"/>
                          <a:ea typeface="MS PGothic" pitchFamily="34" charset="-128"/>
                        </a:rPr>
                        <a:t>(each 100x100km</a:t>
                      </a:r>
                      <a:r>
                        <a:rPr kumimoji="0" lang="en-GB" sz="1400" b="0" i="0" u="none" strike="noStrike" cap="none" normalizeH="0" baseline="30000" dirty="0" smtClean="0">
                          <a:ln>
                            <a:noFill/>
                          </a:ln>
                          <a:solidFill>
                            <a:srgbClr val="4D4F53"/>
                          </a:solidFill>
                          <a:effectLst/>
                          <a:latin typeface="Calibri" pitchFamily="34" charset="0"/>
                          <a:ea typeface="MS PGothic" pitchFamily="34" charset="-128"/>
                        </a:rPr>
                        <a:t>2</a:t>
                      </a:r>
                      <a:r>
                        <a:rPr kumimoji="0" lang="en-GB" sz="1400" b="0" i="0" u="none" strike="noStrike" cap="none" normalizeH="0" baseline="0" dirty="0" smtClean="0">
                          <a:ln>
                            <a:noFill/>
                          </a:ln>
                          <a:solidFill>
                            <a:srgbClr val="4D4F53"/>
                          </a:solidFill>
                          <a:effectLst/>
                          <a:latin typeface="Calibri" pitchFamily="34" charset="0"/>
                          <a:ea typeface="MS PGothic" pitchFamily="34" charset="-128"/>
                        </a:rPr>
                        <a:t>)</a:t>
                      </a:r>
                    </a:p>
                  </a:txBody>
                  <a:tcPr marL="91449" marR="91449"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1584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rgbClr val="4D4F53"/>
                          </a:solidFill>
                          <a:effectLst/>
                          <a:latin typeface="Calibri" pitchFamily="34" charset="0"/>
                          <a:ea typeface="MS PGothic" pitchFamily="34" charset="-128"/>
                        </a:rPr>
                        <a:t>Level-2A</a:t>
                      </a:r>
                      <a:endParaRPr kumimoji="0" lang="en-GB" sz="1800" b="1" i="0" u="none" strike="noStrike" cap="none" normalizeH="0" baseline="30000" dirty="0" smtClean="0">
                        <a:ln>
                          <a:noFill/>
                        </a:ln>
                        <a:solidFill>
                          <a:srgbClr val="4D4F53"/>
                        </a:solidFill>
                        <a:effectLst/>
                        <a:latin typeface="Calibri" pitchFamily="34" charset="0"/>
                        <a:ea typeface="MS PGothic" pitchFamily="34" charset="-128"/>
                      </a:endParaRPr>
                    </a:p>
                  </a:txBody>
                  <a:tcPr marL="91449" marR="91449"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4D4F53"/>
                          </a:solidFill>
                          <a:effectLst/>
                          <a:latin typeface="Calibri" pitchFamily="34" charset="0"/>
                          <a:ea typeface="MS PGothic" pitchFamily="34" charset="-128"/>
                        </a:rPr>
                        <a:t>Bottom-of-atmosphere </a:t>
                      </a:r>
                      <a:r>
                        <a:rPr kumimoji="0" lang="en-GB" sz="1400" b="0" i="0" u="none" strike="noStrike" cap="none" normalizeH="0" baseline="0" dirty="0" err="1" smtClean="0">
                          <a:ln>
                            <a:noFill/>
                          </a:ln>
                          <a:solidFill>
                            <a:srgbClr val="4D4F53"/>
                          </a:solidFill>
                          <a:effectLst/>
                          <a:latin typeface="Calibri" pitchFamily="34" charset="0"/>
                          <a:ea typeface="MS PGothic" pitchFamily="34" charset="-128"/>
                        </a:rPr>
                        <a:t>reflectances</a:t>
                      </a:r>
                      <a:r>
                        <a:rPr kumimoji="0" lang="en-GB" sz="1400" b="0" i="0" u="none" strike="noStrike" cap="none" normalizeH="0" baseline="0" dirty="0" smtClean="0">
                          <a:ln>
                            <a:noFill/>
                          </a:ln>
                          <a:solidFill>
                            <a:srgbClr val="4D4F53"/>
                          </a:solidFill>
                          <a:effectLst/>
                          <a:latin typeface="Calibri" pitchFamily="34" charset="0"/>
                          <a:ea typeface="MS PGothic" pitchFamily="34" charset="-128"/>
                        </a:rPr>
                        <a:t> in cartographic geometry</a:t>
                      </a:r>
                    </a:p>
                  </a:txBody>
                  <a:tcPr marL="91449" marR="91449"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4D4F53"/>
                          </a:solidFill>
                          <a:effectLst/>
                          <a:latin typeface="Calibri" pitchFamily="34" charset="0"/>
                          <a:ea typeface="MS PGothic" pitchFamily="34" charset="-128"/>
                        </a:rPr>
                        <a:t>On user side*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4D4F53"/>
                          </a:solidFill>
                          <a:effectLst/>
                          <a:latin typeface="Calibri" pitchFamily="34" charset="0"/>
                          <a:ea typeface="MS PGothic" pitchFamily="34" charset="-128"/>
                        </a:rPr>
                        <a:t>(using Sen2Cor on Sentinel-2 Toolbox**)</a:t>
                      </a:r>
                    </a:p>
                  </a:txBody>
                  <a:tcPr marL="91449" marR="91449"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4D4F53"/>
                          </a:solidFill>
                          <a:effectLst/>
                          <a:latin typeface="Calibri" pitchFamily="34" charset="0"/>
                          <a:ea typeface="MS PGothic" pitchFamily="34" charset="-128"/>
                        </a:rPr>
                        <a:t>N/A</a:t>
                      </a:r>
                    </a:p>
                  </a:txBody>
                  <a:tcPr marL="91449" marR="91449"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4D4F53"/>
                          </a:solidFill>
                          <a:effectLst/>
                          <a:latin typeface="Calibri" pitchFamily="34" charset="0"/>
                          <a:ea typeface="MS PGothic" pitchFamily="34" charset="-128"/>
                        </a:rPr>
                        <a:t>˜600 MB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4D4F53"/>
                          </a:solidFill>
                          <a:effectLst/>
                          <a:latin typeface="Calibri" pitchFamily="34" charset="0"/>
                          <a:ea typeface="MS PGothic" pitchFamily="34" charset="-128"/>
                        </a:rPr>
                        <a:t>(each 100x100km</a:t>
                      </a:r>
                      <a:r>
                        <a:rPr kumimoji="0" lang="en-GB" sz="1400" b="0" i="0" u="none" strike="noStrike" cap="none" normalizeH="0" baseline="30000" dirty="0" smtClean="0">
                          <a:ln>
                            <a:noFill/>
                          </a:ln>
                          <a:solidFill>
                            <a:srgbClr val="4D4F53"/>
                          </a:solidFill>
                          <a:effectLst/>
                          <a:latin typeface="Calibri" pitchFamily="34" charset="0"/>
                          <a:ea typeface="MS PGothic" pitchFamily="34" charset="-128"/>
                        </a:rPr>
                        <a:t>2</a:t>
                      </a:r>
                      <a:r>
                        <a:rPr kumimoji="0" lang="en-GB" sz="1400" b="0" i="0" u="none" strike="noStrike" cap="none" normalizeH="0" baseline="0" dirty="0" smtClean="0">
                          <a:ln>
                            <a:noFill/>
                          </a:ln>
                          <a:solidFill>
                            <a:srgbClr val="4D4F53"/>
                          </a:solidFill>
                          <a:effectLst/>
                          <a:latin typeface="Calibri" pitchFamily="34" charset="0"/>
                          <a:ea typeface="MS PGothic" pitchFamily="34" charset="-128"/>
                        </a:rPr>
                        <a:t>)</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rgbClr val="4D4F53"/>
                        </a:solidFill>
                        <a:effectLst/>
                        <a:latin typeface="Calibri" pitchFamily="34" charset="0"/>
                        <a:ea typeface="MS PGothic" pitchFamily="34" charset="-128"/>
                      </a:endParaRPr>
                    </a:p>
                  </a:txBody>
                  <a:tcPr marL="91449" marR="91449"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Tree>
    <p:extLst>
      <p:ext uri="{BB962C8B-B14F-4D97-AF65-F5344CB8AC3E}">
        <p14:creationId xmlns:p14="http://schemas.microsoft.com/office/powerpoint/2010/main" val="508597556"/>
      </p:ext>
    </p:extLst>
  </p:cSld>
  <p:clrMapOvr>
    <a:masterClrMapping/>
  </p:clrMapOvr>
  <p:transition spd="slow">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GB" dirty="0" smtClean="0"/>
              <a:t>Sentinel 2 Data Quality</a:t>
            </a:r>
            <a:endParaRPr lang="en-GB" dirty="0"/>
          </a:p>
        </p:txBody>
      </p:sp>
      <p:sp>
        <p:nvSpPr>
          <p:cNvPr id="2" name="Content Placeholder 1"/>
          <p:cNvSpPr>
            <a:spLocks noGrp="1"/>
          </p:cNvSpPr>
          <p:nvPr>
            <p:ph idx="1"/>
          </p:nvPr>
        </p:nvSpPr>
        <p:spPr>
          <a:xfrm>
            <a:off x="530289" y="1301340"/>
            <a:ext cx="8393132" cy="4318000"/>
          </a:xfrm>
        </p:spPr>
        <p:txBody>
          <a:bodyPr/>
          <a:lstStyle/>
          <a:p>
            <a:pPr>
              <a:buFont typeface="Wingdings" charset="2"/>
              <a:buChar char="ü"/>
            </a:pPr>
            <a:r>
              <a:rPr lang="en-GB" dirty="0" smtClean="0"/>
              <a:t>Excellent product data quality:</a:t>
            </a:r>
          </a:p>
          <a:p>
            <a:pPr>
              <a:buFont typeface="Wingdings" charset="2"/>
              <a:buChar char="ü"/>
            </a:pPr>
            <a:endParaRPr lang="en-GB" dirty="0" smtClean="0"/>
          </a:p>
          <a:p>
            <a:pPr>
              <a:buFont typeface="Wingdings" charset="2"/>
              <a:buChar char="ü"/>
            </a:pPr>
            <a:endParaRPr lang="en-GB" dirty="0"/>
          </a:p>
          <a:p>
            <a:pPr>
              <a:buFont typeface="Wingdings" charset="2"/>
              <a:buChar char="ü"/>
            </a:pPr>
            <a:endParaRPr lang="en-GB" dirty="0" smtClean="0"/>
          </a:p>
          <a:p>
            <a:pPr>
              <a:buFont typeface="Wingdings" charset="2"/>
              <a:buChar char="ü"/>
            </a:pPr>
            <a:endParaRPr lang="en-GB" dirty="0"/>
          </a:p>
          <a:p>
            <a:pPr>
              <a:buFont typeface="Wingdings" charset="2"/>
              <a:buChar char="ü"/>
            </a:pPr>
            <a:endParaRPr lang="en-GB" dirty="0" smtClean="0"/>
          </a:p>
          <a:p>
            <a:pPr>
              <a:buFont typeface="Wingdings" charset="2"/>
              <a:buChar char="ü"/>
            </a:pPr>
            <a:endParaRPr lang="en-GB" dirty="0"/>
          </a:p>
          <a:p>
            <a:pPr>
              <a:buFont typeface="Wingdings" charset="2"/>
              <a:buChar char="ü"/>
            </a:pPr>
            <a:endParaRPr lang="en-GB" dirty="0" smtClean="0"/>
          </a:p>
          <a:p>
            <a:pPr>
              <a:buFont typeface="Wingdings" charset="2"/>
              <a:buChar char="ü"/>
            </a:pPr>
            <a:endParaRPr lang="en-GB" dirty="0" smtClean="0"/>
          </a:p>
          <a:p>
            <a:pPr>
              <a:buFont typeface="Wingdings" charset="2"/>
              <a:buChar char="ü"/>
            </a:pPr>
            <a:endParaRPr lang="en-GB" dirty="0" smtClean="0"/>
          </a:p>
          <a:p>
            <a:pPr marL="0" indent="0">
              <a:buNone/>
            </a:pPr>
            <a:endParaRPr lang="en-GB" dirty="0" smtClean="0"/>
          </a:p>
          <a:p>
            <a:pPr marL="0" indent="0">
              <a:buNone/>
            </a:pPr>
            <a:r>
              <a:rPr lang="en-GB" dirty="0" smtClean="0"/>
              <a:t>Data Quality Report can be found under the following URL:</a:t>
            </a:r>
          </a:p>
          <a:p>
            <a:pPr marL="0" indent="0">
              <a:buNone/>
            </a:pPr>
            <a:endParaRPr lang="en-GB" dirty="0"/>
          </a:p>
        </p:txBody>
      </p:sp>
      <p:graphicFrame>
        <p:nvGraphicFramePr>
          <p:cNvPr id="4" name="Object 3"/>
          <p:cNvGraphicFramePr>
            <a:graphicFrameLocks noChangeAspect="1"/>
          </p:cNvGraphicFramePr>
          <p:nvPr>
            <p:extLst>
              <p:ext uri="{D42A27DB-BD31-4B8C-83A1-F6EECF244321}">
                <p14:modId xmlns:p14="http://schemas.microsoft.com/office/powerpoint/2010/main" val="1512471118"/>
              </p:ext>
            </p:extLst>
          </p:nvPr>
        </p:nvGraphicFramePr>
        <p:xfrm>
          <a:off x="1721607" y="1775795"/>
          <a:ext cx="5604757" cy="3431677"/>
        </p:xfrm>
        <a:graphic>
          <a:graphicData uri="http://schemas.openxmlformats.org/presentationml/2006/ole">
            <mc:AlternateContent xmlns:mc="http://schemas.openxmlformats.org/markup-compatibility/2006">
              <mc:Choice xmlns:v="urn:schemas-microsoft-com:vml" Requires="v">
                <p:oleObj spid="_x0000_s2354" name="Document" r:id="rId3" imgW="5372100" imgH="3289300" progId="Word.Document.12">
                  <p:embed/>
                </p:oleObj>
              </mc:Choice>
              <mc:Fallback>
                <p:oleObj name="Document" r:id="rId3" imgW="5372100" imgH="3289300" progId="Word.Document.12">
                  <p:embed/>
                  <p:pic>
                    <p:nvPicPr>
                      <p:cNvPr id="0" name=""/>
                      <p:cNvPicPr/>
                      <p:nvPr/>
                    </p:nvPicPr>
                    <p:blipFill>
                      <a:blip r:embed="rId4"/>
                      <a:stretch>
                        <a:fillRect/>
                      </a:stretch>
                    </p:blipFill>
                    <p:spPr>
                      <a:xfrm>
                        <a:off x="1721607" y="1775795"/>
                        <a:ext cx="5604757" cy="3431677"/>
                      </a:xfrm>
                      <a:prstGeom prst="rect">
                        <a:avLst/>
                      </a:prstGeom>
                    </p:spPr>
                  </p:pic>
                </p:oleObj>
              </mc:Fallback>
            </mc:AlternateContent>
          </a:graphicData>
        </a:graphic>
      </p:graphicFrame>
      <p:sp>
        <p:nvSpPr>
          <p:cNvPr id="3" name="Rectangle 2"/>
          <p:cNvSpPr/>
          <p:nvPr/>
        </p:nvSpPr>
        <p:spPr>
          <a:xfrm>
            <a:off x="628650" y="5505867"/>
            <a:ext cx="7600950" cy="584775"/>
          </a:xfrm>
          <a:prstGeom prst="rect">
            <a:avLst/>
          </a:prstGeom>
        </p:spPr>
        <p:txBody>
          <a:bodyPr wrap="square">
            <a:spAutoFit/>
          </a:bodyPr>
          <a:lstStyle/>
          <a:p>
            <a:r>
              <a:rPr lang="en-GB" sz="1600" dirty="0">
                <a:solidFill>
                  <a:schemeClr val="bg2"/>
                </a:solidFill>
                <a:latin typeface="+mn-lt"/>
              </a:rPr>
              <a:t>https://sentinel.esa.int/documents/247904/685211/Sentinel-2-Data-Quality-Report</a:t>
            </a:r>
          </a:p>
        </p:txBody>
      </p:sp>
    </p:spTree>
    <p:extLst>
      <p:ext uri="{BB962C8B-B14F-4D97-AF65-F5344CB8AC3E}">
        <p14:creationId xmlns:p14="http://schemas.microsoft.com/office/powerpoint/2010/main" val="1617001112"/>
      </p:ext>
    </p:extLst>
  </p:cSld>
  <p:clrMapOvr>
    <a:masterClrMapping/>
  </p:clrMapOvr>
  <p:transition spd="slow">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625475" y="209799"/>
            <a:ext cx="6722122" cy="769441"/>
          </a:xfrm>
        </p:spPr>
        <p:txBody>
          <a:bodyPr/>
          <a:lstStyle/>
          <a:p>
            <a:r>
              <a:rPr lang="en-GB" dirty="0" smtClean="0"/>
              <a:t>Measured Performances / L1 Geometry</a:t>
            </a:r>
            <a:endParaRPr lang="en-GB" dirty="0"/>
          </a:p>
        </p:txBody>
      </p:sp>
      <p:sp>
        <p:nvSpPr>
          <p:cNvPr id="117763" name="Rectangle 3"/>
          <p:cNvSpPr>
            <a:spLocks noGrp="1" noChangeArrowheads="1"/>
          </p:cNvSpPr>
          <p:nvPr>
            <p:ph type="body" idx="1"/>
          </p:nvPr>
        </p:nvSpPr>
        <p:spPr>
          <a:xfrm>
            <a:off x="492432" y="1169001"/>
            <a:ext cx="8371336" cy="1916316"/>
          </a:xfrm>
        </p:spPr>
        <p:txBody>
          <a:bodyPr/>
          <a:lstStyle/>
          <a:p>
            <a:pPr marL="0" indent="0" algn="ctr">
              <a:buNone/>
            </a:pPr>
            <a:r>
              <a:rPr lang="en-GB" sz="1800" b="1" u="sng" dirty="0" err="1" smtClean="0"/>
              <a:t>Geolocation</a:t>
            </a:r>
            <a:endParaRPr lang="en-GB" b="1" u="sng" dirty="0" smtClean="0"/>
          </a:p>
          <a:p>
            <a:pPr algn="just">
              <a:spcBef>
                <a:spcPts val="600"/>
              </a:spcBef>
              <a:buFont typeface="Wingdings" panose="05000000000000000000" pitchFamily="2" charset="2"/>
              <a:buChar char="§"/>
            </a:pPr>
            <a:r>
              <a:rPr lang="en-GB" b="1" dirty="0" smtClean="0"/>
              <a:t>Method</a:t>
            </a:r>
            <a:r>
              <a:rPr lang="en-GB" dirty="0"/>
              <a:t>: Matching L1 images with perfectly </a:t>
            </a:r>
            <a:r>
              <a:rPr lang="en-GB" dirty="0" err="1"/>
              <a:t>geolocalized</a:t>
            </a:r>
            <a:r>
              <a:rPr lang="en-GB" dirty="0"/>
              <a:t> reference images (GCPs</a:t>
            </a:r>
            <a:r>
              <a:rPr lang="en-GB" dirty="0" smtClean="0"/>
              <a:t>).</a:t>
            </a:r>
          </a:p>
          <a:p>
            <a:pPr algn="just">
              <a:buFont typeface="Wingdings" panose="05000000000000000000" pitchFamily="2" charset="2"/>
              <a:buChar char="§"/>
            </a:pPr>
            <a:r>
              <a:rPr lang="en-GB" b="1" dirty="0"/>
              <a:t>Results</a:t>
            </a:r>
            <a:r>
              <a:rPr lang="en-GB" dirty="0"/>
              <a:t>: </a:t>
            </a:r>
            <a:r>
              <a:rPr lang="en-GB" dirty="0" smtClean="0"/>
              <a:t>Performance analysed </a:t>
            </a:r>
            <a:r>
              <a:rPr lang="en-GB" dirty="0"/>
              <a:t>on 107 products including 708 </a:t>
            </a:r>
            <a:r>
              <a:rPr lang="en-GB" dirty="0" smtClean="0"/>
              <a:t>GCPs. </a:t>
            </a:r>
            <a:endParaRPr lang="en-GB" dirty="0"/>
          </a:p>
          <a:p>
            <a:pPr algn="just">
              <a:buFont typeface="Wingdings" panose="05000000000000000000" pitchFamily="2" charset="2"/>
              <a:buChar char="§"/>
            </a:pPr>
            <a:endParaRPr lang="en-GB" dirty="0"/>
          </a:p>
        </p:txBody>
      </p:sp>
      <p:pic>
        <p:nvPicPr>
          <p:cNvPr id="1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985" y="2950536"/>
            <a:ext cx="3955298" cy="2967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p:cNvGraphicFramePr>
            <a:graphicFrameLocks noGrp="1"/>
          </p:cNvGraphicFramePr>
          <p:nvPr>
            <p:extLst>
              <p:ext uri="{D42A27DB-BD31-4B8C-83A1-F6EECF244321}">
                <p14:modId xmlns:p14="http://schemas.microsoft.com/office/powerpoint/2010/main" val="2148827962"/>
              </p:ext>
            </p:extLst>
          </p:nvPr>
        </p:nvGraphicFramePr>
        <p:xfrm>
          <a:off x="4849245" y="3672704"/>
          <a:ext cx="3737241" cy="1463040"/>
        </p:xfrm>
        <a:graphic>
          <a:graphicData uri="http://schemas.openxmlformats.org/drawingml/2006/table">
            <a:tbl>
              <a:tblPr firstRow="1" bandRow="1">
                <a:tableStyleId>{5C22544A-7EE6-4342-B048-85BDC9FD1C3A}</a:tableStyleId>
              </a:tblPr>
              <a:tblGrid>
                <a:gridCol w="3089305"/>
                <a:gridCol w="647936"/>
              </a:tblGrid>
              <a:tr h="200386">
                <a:tc>
                  <a:txBody>
                    <a:bodyPr/>
                    <a:lstStyle/>
                    <a:p>
                      <a:pPr algn="ctr"/>
                      <a:r>
                        <a:rPr lang="en-GB" sz="1000" dirty="0" smtClean="0"/>
                        <a:t>Parameter</a:t>
                      </a:r>
                      <a:endParaRPr lang="en-GB" sz="1000" dirty="0"/>
                    </a:p>
                  </a:txBody>
                  <a:tcPr/>
                </a:tc>
                <a:tc>
                  <a:txBody>
                    <a:bodyPr/>
                    <a:lstStyle/>
                    <a:p>
                      <a:pPr algn="ctr"/>
                      <a:r>
                        <a:rPr lang="en-GB" sz="1000" dirty="0" smtClean="0"/>
                        <a:t>Value</a:t>
                      </a:r>
                      <a:endParaRPr lang="en-GB" sz="1000" dirty="0"/>
                    </a:p>
                  </a:txBody>
                  <a:tcPr/>
                </a:tc>
              </a:tr>
              <a:tr h="200386">
                <a:tc>
                  <a:txBody>
                    <a:bodyPr/>
                    <a:lstStyle/>
                    <a:p>
                      <a:r>
                        <a:rPr lang="en-GB" sz="1000" b="1" dirty="0" smtClean="0"/>
                        <a:t>Circular</a:t>
                      </a:r>
                      <a:r>
                        <a:rPr lang="en-GB" sz="1000" b="1" baseline="0" dirty="0" smtClean="0"/>
                        <a:t> error @95.4% over all GCPs (m)</a:t>
                      </a:r>
                      <a:endParaRPr lang="en-GB" sz="1000" b="1" dirty="0"/>
                    </a:p>
                  </a:txBody>
                  <a:tcPr/>
                </a:tc>
                <a:tc>
                  <a:txBody>
                    <a:bodyPr/>
                    <a:lstStyle/>
                    <a:p>
                      <a:pPr algn="ctr"/>
                      <a:r>
                        <a:rPr lang="en-GB" sz="1000" b="1" dirty="0" smtClean="0"/>
                        <a:t>12.36</a:t>
                      </a:r>
                      <a:endParaRPr lang="en-GB" sz="1000" b="1" dirty="0"/>
                    </a:p>
                  </a:txBody>
                  <a:tcPr/>
                </a:tc>
              </a:tr>
              <a:tr h="200386">
                <a:tc>
                  <a:txBody>
                    <a:bodyPr/>
                    <a:lstStyle/>
                    <a:p>
                      <a:r>
                        <a:rPr lang="en-GB" sz="1000" dirty="0" smtClean="0"/>
                        <a:t>Mean</a:t>
                      </a:r>
                      <a:r>
                        <a:rPr lang="en-GB" sz="1000" baseline="0" dirty="0" smtClean="0"/>
                        <a:t> ACT error over products (m)</a:t>
                      </a:r>
                      <a:endParaRPr lang="en-GB" sz="1000" dirty="0"/>
                    </a:p>
                  </a:txBody>
                  <a:tcPr/>
                </a:tc>
                <a:tc>
                  <a:txBody>
                    <a:bodyPr/>
                    <a:lstStyle/>
                    <a:p>
                      <a:pPr algn="ctr"/>
                      <a:r>
                        <a:rPr lang="en-GB" sz="1000" dirty="0" smtClean="0"/>
                        <a:t>-0.40</a:t>
                      </a:r>
                      <a:endParaRPr lang="en-GB" sz="1000" dirty="0"/>
                    </a:p>
                  </a:txBody>
                  <a:tcPr/>
                </a:tc>
              </a:tr>
              <a:tr h="200386">
                <a:tc>
                  <a:txBody>
                    <a:bodyPr/>
                    <a:lstStyle/>
                    <a:p>
                      <a:r>
                        <a:rPr lang="en-GB" sz="1000" dirty="0" smtClean="0"/>
                        <a:t>Mean ALT error over products (m)</a:t>
                      </a:r>
                      <a:endParaRPr lang="en-GB" sz="1000" dirty="0"/>
                    </a:p>
                  </a:txBody>
                  <a:tcPr/>
                </a:tc>
                <a:tc>
                  <a:txBody>
                    <a:bodyPr/>
                    <a:lstStyle/>
                    <a:p>
                      <a:pPr algn="ctr"/>
                      <a:r>
                        <a:rPr lang="en-GB" sz="1000" dirty="0" smtClean="0"/>
                        <a:t>1.16</a:t>
                      </a:r>
                      <a:endParaRPr lang="en-GB" sz="1000" dirty="0"/>
                    </a:p>
                  </a:txBody>
                  <a:tcPr/>
                </a:tc>
              </a:tr>
              <a:tr h="200386">
                <a:tc>
                  <a:txBody>
                    <a:bodyPr/>
                    <a:lstStyle/>
                    <a:p>
                      <a:r>
                        <a:rPr lang="en-GB" sz="1000" dirty="0" smtClean="0"/>
                        <a:t>Mean </a:t>
                      </a:r>
                      <a:r>
                        <a:rPr lang="en-GB" sz="1000" dirty="0" err="1" smtClean="0"/>
                        <a:t>Planimetric</a:t>
                      </a:r>
                      <a:r>
                        <a:rPr lang="en-GB" sz="1000" baseline="0" dirty="0" smtClean="0"/>
                        <a:t> error ACT (m)</a:t>
                      </a:r>
                      <a:endParaRPr lang="en-GB" sz="1000" dirty="0"/>
                    </a:p>
                  </a:txBody>
                  <a:tcPr/>
                </a:tc>
                <a:tc>
                  <a:txBody>
                    <a:bodyPr/>
                    <a:lstStyle/>
                    <a:p>
                      <a:pPr algn="ctr"/>
                      <a:r>
                        <a:rPr lang="en-GB" sz="1000" dirty="0" smtClean="0"/>
                        <a:t>1.44</a:t>
                      </a:r>
                      <a:endParaRPr lang="en-GB" sz="1000" dirty="0"/>
                    </a:p>
                  </a:txBody>
                  <a:tcPr/>
                </a:tc>
              </a:tr>
              <a:tr h="200386">
                <a:tc>
                  <a:txBody>
                    <a:bodyPr/>
                    <a:lstStyle/>
                    <a:p>
                      <a:r>
                        <a:rPr lang="en-GB" sz="1000" dirty="0" smtClean="0"/>
                        <a:t>Mean </a:t>
                      </a:r>
                      <a:r>
                        <a:rPr lang="en-GB" sz="1000" dirty="0" err="1" smtClean="0"/>
                        <a:t>Planimetric</a:t>
                      </a:r>
                      <a:r>
                        <a:rPr lang="en-GB" sz="1000" dirty="0" smtClean="0"/>
                        <a:t> error ALT (m)</a:t>
                      </a:r>
                    </a:p>
                  </a:txBody>
                  <a:tcPr/>
                </a:tc>
                <a:tc>
                  <a:txBody>
                    <a:bodyPr/>
                    <a:lstStyle/>
                    <a:p>
                      <a:pPr algn="ctr"/>
                      <a:r>
                        <a:rPr lang="en-GB" sz="1000" dirty="0" smtClean="0"/>
                        <a:t>1.49</a:t>
                      </a:r>
                      <a:endParaRPr lang="en-GB" sz="1000" dirty="0"/>
                    </a:p>
                  </a:txBody>
                  <a:tcPr/>
                </a:tc>
              </a:tr>
            </a:tbl>
          </a:graphicData>
        </a:graphic>
      </p:graphicFrame>
    </p:spTree>
    <p:extLst>
      <p:ext uri="{BB962C8B-B14F-4D97-AF65-F5344CB8AC3E}">
        <p14:creationId xmlns:p14="http://schemas.microsoft.com/office/powerpoint/2010/main" val="535747982"/>
      </p:ext>
    </p:extLst>
  </p:cSld>
  <p:clrMapOvr>
    <a:masterClrMapping/>
  </p:clrMapOvr>
  <p:transition spd="slow">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625475" y="209799"/>
            <a:ext cx="6722122" cy="769441"/>
          </a:xfrm>
        </p:spPr>
        <p:txBody>
          <a:bodyPr/>
          <a:lstStyle/>
          <a:p>
            <a:r>
              <a:rPr lang="en-GB" dirty="0" smtClean="0"/>
              <a:t>Measured Performances / L1 Geometry</a:t>
            </a:r>
            <a:endParaRPr lang="en-GB" dirty="0"/>
          </a:p>
        </p:txBody>
      </p:sp>
      <p:sp>
        <p:nvSpPr>
          <p:cNvPr id="5" name="Rectangle 3"/>
          <p:cNvSpPr txBox="1">
            <a:spLocks noChangeArrowheads="1"/>
          </p:cNvSpPr>
          <p:nvPr/>
        </p:nvSpPr>
        <p:spPr bwMode="auto">
          <a:xfrm>
            <a:off x="615950" y="1332211"/>
            <a:ext cx="7905750" cy="1916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pitchFamily="34" charset="0"/>
              <a:buAutoNum type="arabicPeriod"/>
              <a:defRPr sz="1600">
                <a:solidFill>
                  <a:schemeClr val="bg2"/>
                </a:solidFill>
                <a:latin typeface="+mn-lt"/>
                <a:ea typeface="+mn-ea"/>
                <a:cs typeface="+mn-cs"/>
              </a:defRPr>
            </a:lvl1pPr>
            <a:lvl2pPr marL="1227138" indent="-419100" algn="l" rtl="0" eaLnBrk="1" fontAlgn="base" hangingPunct="1">
              <a:lnSpc>
                <a:spcPct val="119000"/>
              </a:lnSpc>
              <a:spcBef>
                <a:spcPct val="20000"/>
              </a:spcBef>
              <a:spcAft>
                <a:spcPct val="0"/>
              </a:spcAft>
              <a:buClr>
                <a:schemeClr val="accent1"/>
              </a:buClr>
              <a:buFont typeface="Verdana" pitchFamily="34" charset="0"/>
              <a:buAutoNum type="alphaLcPeriod"/>
              <a:defRPr sz="1600">
                <a:solidFill>
                  <a:schemeClr val="bg2"/>
                </a:solidFill>
                <a:latin typeface="+mn-lt"/>
              </a:defRPr>
            </a:lvl2pPr>
            <a:lvl3pPr marL="1825625"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3pPr>
            <a:lvl4pPr marL="2424113"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4pPr>
            <a:lvl5pPr marL="30226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algn="ctr">
              <a:buFont typeface="Verdana" pitchFamily="34" charset="0"/>
              <a:buNone/>
            </a:pPr>
            <a:r>
              <a:rPr lang="en-GB" sz="1800" b="1" u="sng" dirty="0" smtClean="0"/>
              <a:t>Multi-spectral Registration</a:t>
            </a:r>
          </a:p>
          <a:p>
            <a:pPr algn="just">
              <a:spcBef>
                <a:spcPts val="600"/>
              </a:spcBef>
              <a:buFont typeface="Wingdings" panose="05000000000000000000" pitchFamily="2" charset="2"/>
              <a:buChar char="§"/>
            </a:pPr>
            <a:r>
              <a:rPr lang="en-GB" b="1" dirty="0" smtClean="0"/>
              <a:t>Method</a:t>
            </a:r>
            <a:r>
              <a:rPr lang="en-GB" dirty="0"/>
              <a:t>: </a:t>
            </a:r>
            <a:r>
              <a:rPr lang="en-GB" dirty="0" smtClean="0"/>
              <a:t>Correlation </a:t>
            </a:r>
            <a:r>
              <a:rPr lang="en-GB" dirty="0"/>
              <a:t>of a large number of tie points between spectral bands </a:t>
            </a:r>
            <a:r>
              <a:rPr lang="en-GB" dirty="0" smtClean="0"/>
              <a:t>couples.</a:t>
            </a:r>
            <a:endParaRPr lang="en-GB" dirty="0"/>
          </a:p>
          <a:p>
            <a:pPr algn="just">
              <a:buFont typeface="Wingdings" panose="05000000000000000000" pitchFamily="2" charset="2"/>
              <a:buChar char="§"/>
            </a:pPr>
            <a:r>
              <a:rPr lang="en-GB" b="1" dirty="0" smtClean="0"/>
              <a:t>Results</a:t>
            </a:r>
            <a:r>
              <a:rPr lang="en-GB" dirty="0" smtClean="0"/>
              <a:t>:</a:t>
            </a:r>
          </a:p>
        </p:txBody>
      </p:sp>
      <p:pic>
        <p:nvPicPr>
          <p:cNvPr id="7" name="Image 132" descr="D:\SENTINEL 2\MPC\work\VAL_XS\S2A_OPER_PRD_MSIL1B_PDMC_20160303T055540_R120_V20160226T064754_20160226T064841\Analysis_out\Reports\report_B03_B02_D05\Analyse_BrefBsec_07.png"/>
          <p:cNvPicPr/>
          <p:nvPr/>
        </p:nvPicPr>
        <p:blipFill rotWithShape="1">
          <a:blip r:embed="rId2" cstate="print">
            <a:extLst>
              <a:ext uri="{28A0092B-C50C-407E-A947-70E740481C1C}">
                <a14:useLocalDpi xmlns:a14="http://schemas.microsoft.com/office/drawing/2010/main" val="0"/>
              </a:ext>
            </a:extLst>
          </a:blip>
          <a:srcRect l="16868" r="13254"/>
          <a:stretch/>
        </p:blipFill>
        <p:spPr bwMode="auto">
          <a:xfrm>
            <a:off x="246217" y="3058078"/>
            <a:ext cx="2619286" cy="3006247"/>
          </a:xfrm>
          <a:prstGeom prst="rect">
            <a:avLst/>
          </a:prstGeom>
          <a:noFill/>
          <a:ln>
            <a:noFill/>
          </a:ln>
          <a:extLst>
            <a:ext uri="{53640926-AAD7-44D8-BBD7-CCE9431645EC}">
              <a14:shadowObscured xmlns:a14="http://schemas.microsoft.com/office/drawing/2010/main"/>
            </a:ext>
          </a:extLst>
        </p:spPr>
      </p:pic>
      <p:sp>
        <p:nvSpPr>
          <p:cNvPr id="11" name="Rectangle 3"/>
          <p:cNvSpPr txBox="1">
            <a:spLocks noChangeArrowheads="1"/>
          </p:cNvSpPr>
          <p:nvPr/>
        </p:nvSpPr>
        <p:spPr bwMode="auto">
          <a:xfrm>
            <a:off x="5611128" y="3578872"/>
            <a:ext cx="3384850" cy="5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pitchFamily="34" charset="0"/>
              <a:buAutoNum type="arabicPeriod"/>
              <a:defRPr sz="1600">
                <a:solidFill>
                  <a:schemeClr val="bg2"/>
                </a:solidFill>
                <a:latin typeface="+mn-lt"/>
                <a:ea typeface="+mn-ea"/>
                <a:cs typeface="+mn-cs"/>
              </a:defRPr>
            </a:lvl1pPr>
            <a:lvl2pPr marL="1227138" indent="-419100" algn="l" rtl="0" eaLnBrk="1" fontAlgn="base" hangingPunct="1">
              <a:lnSpc>
                <a:spcPct val="119000"/>
              </a:lnSpc>
              <a:spcBef>
                <a:spcPct val="20000"/>
              </a:spcBef>
              <a:spcAft>
                <a:spcPct val="0"/>
              </a:spcAft>
              <a:buClr>
                <a:schemeClr val="accent1"/>
              </a:buClr>
              <a:buFont typeface="Verdana" pitchFamily="34" charset="0"/>
              <a:buAutoNum type="alphaLcPeriod"/>
              <a:defRPr sz="1600">
                <a:solidFill>
                  <a:schemeClr val="bg2"/>
                </a:solidFill>
                <a:latin typeface="+mn-lt"/>
              </a:defRPr>
            </a:lvl2pPr>
            <a:lvl3pPr marL="1825625"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3pPr>
            <a:lvl4pPr marL="2424113"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4pPr>
            <a:lvl5pPr marL="30226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algn="just">
              <a:buFont typeface="Wingdings" charset="2"/>
              <a:buChar char="ü"/>
            </a:pPr>
            <a:r>
              <a:rPr lang="en-GB" dirty="0"/>
              <a:t>Spatial Registration error is lower than the requirement (0.3 pixel CE @ 99.73% conf. Level) for all measured band couples</a:t>
            </a:r>
          </a:p>
        </p:txBody>
      </p:sp>
      <p:graphicFrame>
        <p:nvGraphicFramePr>
          <p:cNvPr id="2" name="Table 1"/>
          <p:cNvGraphicFramePr>
            <a:graphicFrameLocks noGrp="1"/>
          </p:cNvGraphicFramePr>
          <p:nvPr>
            <p:extLst>
              <p:ext uri="{D42A27DB-BD31-4B8C-83A1-F6EECF244321}">
                <p14:modId xmlns:p14="http://schemas.microsoft.com/office/powerpoint/2010/main" val="2467911372"/>
              </p:ext>
            </p:extLst>
          </p:nvPr>
        </p:nvGraphicFramePr>
        <p:xfrm>
          <a:off x="2951451" y="2576174"/>
          <a:ext cx="2545040" cy="3794760"/>
        </p:xfrm>
        <a:graphic>
          <a:graphicData uri="http://schemas.openxmlformats.org/drawingml/2006/table">
            <a:tbl>
              <a:tblPr firstRow="1" bandRow="1">
                <a:tableStyleId>{5C22544A-7EE6-4342-B048-85BDC9FD1C3A}</a:tableStyleId>
              </a:tblPr>
              <a:tblGrid>
                <a:gridCol w="1272520"/>
                <a:gridCol w="1272520"/>
              </a:tblGrid>
              <a:tr h="370840">
                <a:tc>
                  <a:txBody>
                    <a:bodyPr/>
                    <a:lstStyle/>
                    <a:p>
                      <a:pPr algn="ctr"/>
                      <a:r>
                        <a:rPr lang="en-GB" sz="1200" dirty="0" err="1" smtClean="0"/>
                        <a:t>Bref</a:t>
                      </a:r>
                      <a:r>
                        <a:rPr lang="en-GB" sz="1200" dirty="0" smtClean="0"/>
                        <a:t>/</a:t>
                      </a:r>
                      <a:r>
                        <a:rPr lang="en-GB" sz="1200" dirty="0" err="1" smtClean="0"/>
                        <a:t>Bsec</a:t>
                      </a:r>
                      <a:endParaRPr lang="en-GB" sz="1200" dirty="0"/>
                    </a:p>
                  </a:txBody>
                  <a:tcPr/>
                </a:tc>
                <a:tc>
                  <a:txBody>
                    <a:bodyPr/>
                    <a:lstStyle/>
                    <a:p>
                      <a:pPr algn="ctr"/>
                      <a:r>
                        <a:rPr lang="en-GB" sz="1200" dirty="0" smtClean="0"/>
                        <a:t>CE@99.73%</a:t>
                      </a:r>
                    </a:p>
                    <a:p>
                      <a:pPr algn="ctr"/>
                      <a:r>
                        <a:rPr lang="en-GB" sz="1200" dirty="0" smtClean="0"/>
                        <a:t>in</a:t>
                      </a:r>
                      <a:r>
                        <a:rPr lang="en-GB" sz="1200" baseline="0" dirty="0" smtClean="0"/>
                        <a:t> </a:t>
                      </a:r>
                      <a:r>
                        <a:rPr lang="en-GB" sz="1200" dirty="0" smtClean="0"/>
                        <a:t>pixel</a:t>
                      </a:r>
                      <a:endParaRPr lang="en-GB" sz="1200" dirty="0"/>
                    </a:p>
                  </a:txBody>
                  <a:tcPr/>
                </a:tc>
              </a:tr>
              <a:tr h="370840">
                <a:tc>
                  <a:txBody>
                    <a:bodyPr/>
                    <a:lstStyle/>
                    <a:p>
                      <a:pPr algn="ctr"/>
                      <a:r>
                        <a:rPr lang="en-GB" sz="1200" dirty="0" smtClean="0"/>
                        <a:t>B03/B02</a:t>
                      </a:r>
                      <a:endParaRPr lang="en-GB" sz="1200" dirty="0"/>
                    </a:p>
                  </a:txBody>
                  <a:tcPr/>
                </a:tc>
                <a:tc>
                  <a:txBody>
                    <a:bodyPr/>
                    <a:lstStyle/>
                    <a:p>
                      <a:pPr algn="ctr"/>
                      <a:r>
                        <a:rPr lang="en-GB" sz="1200" dirty="0" smtClean="0"/>
                        <a:t>0.126</a:t>
                      </a:r>
                      <a:endParaRPr lang="en-GB" sz="1200" dirty="0"/>
                    </a:p>
                  </a:txBody>
                  <a:tcPr/>
                </a:tc>
              </a:tr>
              <a:tr h="370840">
                <a:tc>
                  <a:txBody>
                    <a:bodyPr/>
                    <a:lstStyle/>
                    <a:p>
                      <a:pPr algn="ctr"/>
                      <a:r>
                        <a:rPr lang="en-GB" sz="1200" dirty="0" smtClean="0"/>
                        <a:t>B04/B02</a:t>
                      </a:r>
                      <a:endParaRPr lang="en-GB" sz="1200" dirty="0"/>
                    </a:p>
                  </a:txBody>
                  <a:tcPr/>
                </a:tc>
                <a:tc>
                  <a:txBody>
                    <a:bodyPr/>
                    <a:lstStyle/>
                    <a:p>
                      <a:pPr algn="ctr"/>
                      <a:r>
                        <a:rPr lang="en-GB" sz="1200" dirty="0" smtClean="0"/>
                        <a:t>0.197</a:t>
                      </a:r>
                      <a:endParaRPr lang="en-GB" sz="1200" dirty="0"/>
                    </a:p>
                  </a:txBody>
                  <a:tcPr/>
                </a:tc>
              </a:tr>
              <a:tr h="370840">
                <a:tc>
                  <a:txBody>
                    <a:bodyPr/>
                    <a:lstStyle/>
                    <a:p>
                      <a:pPr algn="ctr"/>
                      <a:r>
                        <a:rPr lang="en-GB" sz="1200" dirty="0" smtClean="0"/>
                        <a:t>B04/B03</a:t>
                      </a:r>
                      <a:endParaRPr lang="en-GB" sz="1200" dirty="0"/>
                    </a:p>
                  </a:txBody>
                  <a:tcPr/>
                </a:tc>
                <a:tc>
                  <a:txBody>
                    <a:bodyPr/>
                    <a:lstStyle/>
                    <a:p>
                      <a:pPr algn="ctr"/>
                      <a:r>
                        <a:rPr lang="en-GB" sz="1200" dirty="0" smtClean="0"/>
                        <a:t>0.112</a:t>
                      </a:r>
                      <a:endParaRPr lang="en-GB" sz="1200" dirty="0"/>
                    </a:p>
                  </a:txBody>
                  <a:tcPr/>
                </a:tc>
              </a:tr>
              <a:tr h="370840">
                <a:tc>
                  <a:txBody>
                    <a:bodyPr/>
                    <a:lstStyle/>
                    <a:p>
                      <a:pPr algn="ctr"/>
                      <a:r>
                        <a:rPr lang="en-GB" sz="1200" dirty="0" smtClean="0"/>
                        <a:t>B05/B06</a:t>
                      </a:r>
                      <a:endParaRPr lang="en-GB" sz="1200" dirty="0"/>
                    </a:p>
                  </a:txBody>
                  <a:tcPr/>
                </a:tc>
                <a:tc>
                  <a:txBody>
                    <a:bodyPr/>
                    <a:lstStyle/>
                    <a:p>
                      <a:pPr algn="ctr"/>
                      <a:r>
                        <a:rPr lang="en-GB" sz="1200" dirty="0" smtClean="0"/>
                        <a:t>0.120</a:t>
                      </a:r>
                      <a:endParaRPr lang="en-GB" sz="1200" dirty="0"/>
                    </a:p>
                  </a:txBody>
                  <a:tcPr/>
                </a:tc>
              </a:tr>
              <a:tr h="370840">
                <a:tc>
                  <a:txBody>
                    <a:bodyPr/>
                    <a:lstStyle/>
                    <a:p>
                      <a:pPr algn="ctr"/>
                      <a:r>
                        <a:rPr lang="en-GB" sz="1200" dirty="0" smtClean="0"/>
                        <a:t>B05/B07</a:t>
                      </a:r>
                      <a:endParaRPr lang="en-GB" sz="1200" dirty="0"/>
                    </a:p>
                  </a:txBody>
                  <a:tcPr/>
                </a:tc>
                <a:tc>
                  <a:txBody>
                    <a:bodyPr/>
                    <a:lstStyle/>
                    <a:p>
                      <a:pPr algn="ctr"/>
                      <a:r>
                        <a:rPr lang="en-GB" sz="1200" dirty="0" smtClean="0"/>
                        <a:t>0.144</a:t>
                      </a:r>
                      <a:endParaRPr lang="en-GB" sz="1200" dirty="0"/>
                    </a:p>
                  </a:txBody>
                  <a:tcPr/>
                </a:tc>
              </a:tr>
              <a:tr h="370840">
                <a:tc>
                  <a:txBody>
                    <a:bodyPr/>
                    <a:lstStyle/>
                    <a:p>
                      <a:pPr algn="ctr"/>
                      <a:r>
                        <a:rPr lang="en-GB" sz="1200" dirty="0" smtClean="0"/>
                        <a:t>B05/B8A</a:t>
                      </a:r>
                      <a:endParaRPr lang="en-GB" sz="1200" dirty="0"/>
                    </a:p>
                  </a:txBody>
                  <a:tcPr/>
                </a:tc>
                <a:tc>
                  <a:txBody>
                    <a:bodyPr/>
                    <a:lstStyle/>
                    <a:p>
                      <a:pPr algn="ctr"/>
                      <a:r>
                        <a:rPr lang="en-GB" sz="1200" dirty="0" smtClean="0"/>
                        <a:t>0.173</a:t>
                      </a:r>
                      <a:endParaRPr lang="en-GB" sz="1200" dirty="0"/>
                    </a:p>
                  </a:txBody>
                  <a:tcPr/>
                </a:tc>
              </a:tr>
              <a:tr h="370840">
                <a:tc>
                  <a:txBody>
                    <a:bodyPr/>
                    <a:lstStyle/>
                    <a:p>
                      <a:pPr algn="ctr"/>
                      <a:r>
                        <a:rPr lang="en-GB" sz="1200" dirty="0" smtClean="0"/>
                        <a:t>B08/B04</a:t>
                      </a:r>
                      <a:endParaRPr lang="en-GB" sz="1200" dirty="0"/>
                    </a:p>
                  </a:txBody>
                  <a:tcPr/>
                </a:tc>
                <a:tc>
                  <a:txBody>
                    <a:bodyPr/>
                    <a:lstStyle/>
                    <a:p>
                      <a:pPr algn="ctr"/>
                      <a:r>
                        <a:rPr lang="en-GB" sz="1200" dirty="0" smtClean="0"/>
                        <a:t>0.266</a:t>
                      </a:r>
                      <a:endParaRPr lang="en-GB" sz="1200" dirty="0"/>
                    </a:p>
                  </a:txBody>
                  <a:tcPr/>
                </a:tc>
              </a:tr>
              <a:tr h="370840">
                <a:tc>
                  <a:txBody>
                    <a:bodyPr/>
                    <a:lstStyle/>
                    <a:p>
                      <a:pPr algn="ctr"/>
                      <a:r>
                        <a:rPr lang="en-GB" sz="1200" dirty="0" smtClean="0"/>
                        <a:t>B11/B05</a:t>
                      </a:r>
                      <a:endParaRPr lang="en-GB" sz="1200" dirty="0"/>
                    </a:p>
                  </a:txBody>
                  <a:tcPr/>
                </a:tc>
                <a:tc>
                  <a:txBody>
                    <a:bodyPr/>
                    <a:lstStyle/>
                    <a:p>
                      <a:pPr algn="ctr"/>
                      <a:r>
                        <a:rPr lang="en-GB" sz="1200" dirty="0" smtClean="0"/>
                        <a:t>0.207</a:t>
                      </a:r>
                      <a:endParaRPr lang="en-GB" sz="1200" dirty="0"/>
                    </a:p>
                  </a:txBody>
                  <a:tcPr/>
                </a:tc>
              </a:tr>
              <a:tr h="370840">
                <a:tc>
                  <a:txBody>
                    <a:bodyPr/>
                    <a:lstStyle/>
                    <a:p>
                      <a:pPr algn="ctr"/>
                      <a:r>
                        <a:rPr lang="en-GB" sz="1200" dirty="0" smtClean="0"/>
                        <a:t>B12/B05</a:t>
                      </a:r>
                      <a:endParaRPr lang="en-GB" sz="1200" dirty="0"/>
                    </a:p>
                  </a:txBody>
                  <a:tcPr/>
                </a:tc>
                <a:tc>
                  <a:txBody>
                    <a:bodyPr/>
                    <a:lstStyle/>
                    <a:p>
                      <a:pPr algn="ctr"/>
                      <a:r>
                        <a:rPr lang="en-GB" sz="1200" dirty="0" smtClean="0"/>
                        <a:t>0.187</a:t>
                      </a:r>
                      <a:endParaRPr lang="en-GB" sz="1200" dirty="0"/>
                    </a:p>
                  </a:txBody>
                  <a:tcPr/>
                </a:tc>
              </a:tr>
            </a:tbl>
          </a:graphicData>
        </a:graphic>
      </p:graphicFrame>
    </p:spTree>
    <p:extLst>
      <p:ext uri="{BB962C8B-B14F-4D97-AF65-F5344CB8AC3E}">
        <p14:creationId xmlns:p14="http://schemas.microsoft.com/office/powerpoint/2010/main" val="766296827"/>
      </p:ext>
    </p:extLst>
  </p:cSld>
  <p:clrMapOvr>
    <a:masterClrMapping/>
  </p:clrMapOvr>
  <p:transition spd="slow">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625475" y="209799"/>
            <a:ext cx="6722122" cy="769441"/>
          </a:xfrm>
        </p:spPr>
        <p:txBody>
          <a:bodyPr/>
          <a:lstStyle/>
          <a:p>
            <a:r>
              <a:rPr lang="en-GB" dirty="0" smtClean="0"/>
              <a:t>Measured Performances / L1 Geometry</a:t>
            </a:r>
            <a:endParaRPr lang="en-GB" dirty="0"/>
          </a:p>
        </p:txBody>
      </p:sp>
      <p:sp>
        <p:nvSpPr>
          <p:cNvPr id="6" name="Rectangle 3"/>
          <p:cNvSpPr txBox="1">
            <a:spLocks noChangeArrowheads="1"/>
          </p:cNvSpPr>
          <p:nvPr/>
        </p:nvSpPr>
        <p:spPr bwMode="auto">
          <a:xfrm>
            <a:off x="362844" y="1332211"/>
            <a:ext cx="8158856" cy="1916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pitchFamily="34" charset="0"/>
              <a:buAutoNum type="arabicPeriod"/>
              <a:defRPr sz="1600">
                <a:solidFill>
                  <a:schemeClr val="bg2"/>
                </a:solidFill>
                <a:latin typeface="+mn-lt"/>
                <a:ea typeface="+mn-ea"/>
                <a:cs typeface="+mn-cs"/>
              </a:defRPr>
            </a:lvl1pPr>
            <a:lvl2pPr marL="1227138" indent="-419100" algn="l" rtl="0" eaLnBrk="1" fontAlgn="base" hangingPunct="1">
              <a:lnSpc>
                <a:spcPct val="119000"/>
              </a:lnSpc>
              <a:spcBef>
                <a:spcPct val="20000"/>
              </a:spcBef>
              <a:spcAft>
                <a:spcPct val="0"/>
              </a:spcAft>
              <a:buClr>
                <a:schemeClr val="accent1"/>
              </a:buClr>
              <a:buFont typeface="Verdana" pitchFamily="34" charset="0"/>
              <a:buAutoNum type="alphaLcPeriod"/>
              <a:defRPr sz="1600">
                <a:solidFill>
                  <a:schemeClr val="bg2"/>
                </a:solidFill>
                <a:latin typeface="+mn-lt"/>
              </a:defRPr>
            </a:lvl2pPr>
            <a:lvl3pPr marL="1825625"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3pPr>
            <a:lvl4pPr marL="2424113"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4pPr>
            <a:lvl5pPr marL="30226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algn="ctr">
              <a:buFont typeface="Verdana" pitchFamily="34" charset="0"/>
              <a:buNone/>
            </a:pPr>
            <a:r>
              <a:rPr lang="en-GB" sz="1800" b="1" u="sng" dirty="0" smtClean="0"/>
              <a:t>GRI (Global Reference Image)</a:t>
            </a:r>
          </a:p>
          <a:p>
            <a:pPr algn="just">
              <a:spcBef>
                <a:spcPts val="600"/>
              </a:spcBef>
              <a:buFont typeface="Wingdings" panose="05000000000000000000" pitchFamily="2" charset="2"/>
              <a:buChar char="§"/>
            </a:pPr>
            <a:r>
              <a:rPr lang="en-GB" b="1" dirty="0"/>
              <a:t>Objective</a:t>
            </a:r>
            <a:r>
              <a:rPr lang="en-GB" dirty="0"/>
              <a:t>: To obtain a full repeat cycle dataset of well-localized mono-spectral Level-1B images (band 4) which will be used as reference images in the </a:t>
            </a:r>
            <a:r>
              <a:rPr lang="en-GB" dirty="0" smtClean="0"/>
              <a:t>processing, allowing to: </a:t>
            </a:r>
            <a:r>
              <a:rPr lang="en-GB" u="sng" dirty="0"/>
              <a:t>i</a:t>
            </a:r>
            <a:r>
              <a:rPr lang="en-GB" u="sng" dirty="0" smtClean="0"/>
              <a:t>mprove </a:t>
            </a:r>
            <a:r>
              <a:rPr lang="en-GB" u="sng" dirty="0" err="1" smtClean="0"/>
              <a:t>geolocation</a:t>
            </a:r>
            <a:r>
              <a:rPr lang="en-GB" dirty="0" smtClean="0"/>
              <a:t>, ensure </a:t>
            </a:r>
            <a:r>
              <a:rPr lang="en-GB" u="sng" dirty="0"/>
              <a:t>coherence between orbits </a:t>
            </a:r>
            <a:r>
              <a:rPr lang="en-GB" dirty="0" smtClean="0"/>
              <a:t>and ensure </a:t>
            </a:r>
            <a:r>
              <a:rPr lang="en-GB" u="sng" dirty="0"/>
              <a:t>multi-temporal </a:t>
            </a:r>
            <a:r>
              <a:rPr lang="en-GB" u="sng" dirty="0" smtClean="0"/>
              <a:t>registration</a:t>
            </a:r>
            <a:r>
              <a:rPr lang="en-GB" dirty="0" smtClean="0"/>
              <a:t>.</a:t>
            </a:r>
            <a:endParaRPr lang="en-GB" dirty="0"/>
          </a:p>
          <a:p>
            <a:pPr marL="285750" indent="-285750" algn="just">
              <a:spcBef>
                <a:spcPts val="600"/>
              </a:spcBef>
              <a:buFont typeface="Arial"/>
              <a:buChar char="•"/>
            </a:pPr>
            <a:r>
              <a:rPr lang="en-GB" b="1" dirty="0" smtClean="0"/>
              <a:t>Methodology</a:t>
            </a:r>
            <a:r>
              <a:rPr lang="en-GB" dirty="0"/>
              <a:t>: Massive </a:t>
            </a:r>
            <a:r>
              <a:rPr lang="en-GB" dirty="0" err="1"/>
              <a:t>spatio</a:t>
            </a:r>
            <a:r>
              <a:rPr lang="en-GB" dirty="0"/>
              <a:t>-triangulation on large blocks.</a:t>
            </a:r>
          </a:p>
          <a:p>
            <a:pPr marL="0" indent="0" algn="just">
              <a:spcBef>
                <a:spcPts val="600"/>
              </a:spcBef>
              <a:buNone/>
            </a:pPr>
            <a:endParaRPr lang="en-GB" dirty="0"/>
          </a:p>
        </p:txBody>
      </p:sp>
      <p:sp>
        <p:nvSpPr>
          <p:cNvPr id="7" name="Terminaison 8"/>
          <p:cNvSpPr>
            <a:spLocks noChangeArrowheads="1"/>
          </p:cNvSpPr>
          <p:nvPr/>
        </p:nvSpPr>
        <p:spPr bwMode="auto">
          <a:xfrm>
            <a:off x="5043768" y="3909338"/>
            <a:ext cx="1905000" cy="865187"/>
          </a:xfrm>
          <a:prstGeom prst="flowChartTerminator">
            <a:avLst/>
          </a:prstGeom>
          <a:gradFill rotWithShape="1">
            <a:gsLst>
              <a:gs pos="0">
                <a:srgbClr val="F0EAF9"/>
              </a:gs>
              <a:gs pos="64999">
                <a:srgbClr val="D9CBEE"/>
              </a:gs>
              <a:gs pos="100000">
                <a:srgbClr val="C9B5E8"/>
              </a:gs>
            </a:gsLst>
            <a:lin ang="5400000" scaled="1"/>
          </a:gradFill>
          <a:ln w="9525">
            <a:solidFill>
              <a:srgbClr val="7D60A0"/>
            </a:solidFill>
            <a:miter lim="800000"/>
            <a:headEnd/>
            <a:tailEnd/>
          </a:ln>
          <a:effectLst>
            <a:outerShdw blurRad="40000" dist="20000" dir="5400000" rotWithShape="0">
              <a:srgbClr val="808080">
                <a:alpha val="37999"/>
              </a:srgbClr>
            </a:outerShdw>
          </a:effectLst>
        </p:spPr>
        <p:txBody>
          <a:bodyPr/>
          <a:lstStyle/>
          <a:p>
            <a:pPr algn="ctr">
              <a:defRPr/>
            </a:pPr>
            <a:r>
              <a:rPr lang="en-GB" sz="1600" dirty="0" err="1" smtClean="0">
                <a:latin typeface="+mn-lt"/>
                <a:ea typeface="+mn-ea"/>
              </a:rPr>
              <a:t>Spatio</a:t>
            </a:r>
            <a:r>
              <a:rPr lang="en-GB" sz="1600" dirty="0" smtClean="0">
                <a:latin typeface="+mn-lt"/>
                <a:ea typeface="+mn-ea"/>
              </a:rPr>
              <a:t>-Triangulation</a:t>
            </a:r>
            <a:endParaRPr lang="en-GB" sz="1600" dirty="0">
              <a:latin typeface="+mn-lt"/>
              <a:ea typeface="+mn-ea"/>
            </a:endParaRPr>
          </a:p>
        </p:txBody>
      </p:sp>
      <p:sp>
        <p:nvSpPr>
          <p:cNvPr id="8" name="Parallélogramme 10"/>
          <p:cNvSpPr/>
          <p:nvPr/>
        </p:nvSpPr>
        <p:spPr bwMode="auto">
          <a:xfrm>
            <a:off x="3305455" y="3688675"/>
            <a:ext cx="1371600" cy="941388"/>
          </a:xfrm>
          <a:prstGeom prst="parallelogram">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a:lstStyle/>
          <a:p>
            <a:pPr>
              <a:defRPr/>
            </a:pPr>
            <a:r>
              <a:rPr lang="en-GB" sz="1400">
                <a:latin typeface="Calibri" charset="0"/>
                <a:ea typeface="+mn-ea"/>
              </a:rPr>
              <a:t>S2 Products</a:t>
            </a:r>
          </a:p>
        </p:txBody>
      </p:sp>
      <p:sp>
        <p:nvSpPr>
          <p:cNvPr id="9" name="Flèche vers la droite 11"/>
          <p:cNvSpPr>
            <a:spLocks noChangeArrowheads="1"/>
          </p:cNvSpPr>
          <p:nvPr/>
        </p:nvSpPr>
        <p:spPr bwMode="auto">
          <a:xfrm>
            <a:off x="4540530" y="4198263"/>
            <a:ext cx="457200" cy="228600"/>
          </a:xfrm>
          <a:prstGeom prst="rightArrow">
            <a:avLst>
              <a:gd name="adj1" fmla="val 50000"/>
              <a:gd name="adj2" fmla="val 50000"/>
            </a:avLst>
          </a:prstGeom>
          <a:solidFill>
            <a:schemeClr val="accent1"/>
          </a:solidFill>
          <a:ln w="9525">
            <a:solidFill>
              <a:schemeClr val="tx1"/>
            </a:solidFill>
            <a:round/>
            <a:headEnd/>
            <a:tailEnd/>
          </a:ln>
        </p:spPr>
        <p:txBody>
          <a:bodyPr/>
          <a:lstStyle/>
          <a:p>
            <a:endParaRPr lang="en-GB"/>
          </a:p>
        </p:txBody>
      </p:sp>
      <p:sp>
        <p:nvSpPr>
          <p:cNvPr id="10" name="Flèche vers la droite 12"/>
          <p:cNvSpPr>
            <a:spLocks noChangeArrowheads="1"/>
          </p:cNvSpPr>
          <p:nvPr/>
        </p:nvSpPr>
        <p:spPr bwMode="auto">
          <a:xfrm rot="6947040">
            <a:off x="5166005" y="4979313"/>
            <a:ext cx="441325" cy="228600"/>
          </a:xfrm>
          <a:prstGeom prst="rightArrow">
            <a:avLst>
              <a:gd name="adj1" fmla="val 50000"/>
              <a:gd name="adj2" fmla="val 50203"/>
            </a:avLst>
          </a:prstGeom>
          <a:solidFill>
            <a:schemeClr val="accent1"/>
          </a:solidFill>
          <a:ln w="9525">
            <a:solidFill>
              <a:schemeClr val="tx1"/>
            </a:solidFill>
            <a:round/>
            <a:headEnd/>
            <a:tailEnd/>
          </a:ln>
        </p:spPr>
        <p:txBody>
          <a:bodyPr/>
          <a:lstStyle/>
          <a:p>
            <a:endParaRPr lang="en-GB"/>
          </a:p>
        </p:txBody>
      </p:sp>
      <p:sp>
        <p:nvSpPr>
          <p:cNvPr id="11" name="Parallélogramme 13"/>
          <p:cNvSpPr>
            <a:spLocks noChangeArrowheads="1"/>
          </p:cNvSpPr>
          <p:nvPr/>
        </p:nvSpPr>
        <p:spPr bwMode="auto">
          <a:xfrm>
            <a:off x="4378605" y="5347613"/>
            <a:ext cx="990600" cy="631825"/>
          </a:xfrm>
          <a:prstGeom prst="parallelogram">
            <a:avLst>
              <a:gd name="adj" fmla="val 25006"/>
            </a:avLst>
          </a:prstGeom>
          <a:solidFill>
            <a:srgbClr val="3487A4"/>
          </a:solidFill>
          <a:ln w="9525">
            <a:solidFill>
              <a:schemeClr val="tx1"/>
            </a:solidFill>
            <a:round/>
            <a:headEnd/>
            <a:tailEnd/>
          </a:ln>
        </p:spPr>
        <p:txBody>
          <a:bodyPr/>
          <a:lstStyle/>
          <a:p>
            <a:endParaRPr lang="en-GB"/>
          </a:p>
        </p:txBody>
      </p:sp>
      <p:sp>
        <p:nvSpPr>
          <p:cNvPr id="12" name="Parallélogramme 14"/>
          <p:cNvSpPr>
            <a:spLocks noChangeArrowheads="1"/>
          </p:cNvSpPr>
          <p:nvPr/>
        </p:nvSpPr>
        <p:spPr bwMode="auto">
          <a:xfrm>
            <a:off x="4531005" y="5500013"/>
            <a:ext cx="990600" cy="622300"/>
          </a:xfrm>
          <a:prstGeom prst="parallelogram">
            <a:avLst>
              <a:gd name="adj" fmla="val 25049"/>
            </a:avLst>
          </a:prstGeom>
          <a:solidFill>
            <a:srgbClr val="8CACBB"/>
          </a:solidFill>
          <a:ln w="9525">
            <a:solidFill>
              <a:schemeClr val="tx1"/>
            </a:solidFill>
            <a:round/>
            <a:headEnd/>
            <a:tailEnd/>
          </a:ln>
        </p:spPr>
        <p:txBody>
          <a:bodyPr/>
          <a:lstStyle/>
          <a:p>
            <a:endParaRPr lang="en-GB"/>
          </a:p>
        </p:txBody>
      </p:sp>
      <p:sp>
        <p:nvSpPr>
          <p:cNvPr id="13" name="Rectangle 15"/>
          <p:cNvSpPr>
            <a:spLocks noChangeArrowheads="1"/>
          </p:cNvSpPr>
          <p:nvPr/>
        </p:nvSpPr>
        <p:spPr bwMode="auto">
          <a:xfrm>
            <a:off x="4599268" y="5498425"/>
            <a:ext cx="950912"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1100" dirty="0"/>
              <a:t>Image and </a:t>
            </a:r>
            <a:br>
              <a:rPr lang="en-GB" sz="1100" dirty="0"/>
            </a:br>
            <a:r>
              <a:rPr lang="en-GB" sz="1100" dirty="0"/>
              <a:t>ancillary </a:t>
            </a:r>
          </a:p>
          <a:p>
            <a:pPr algn="ctr"/>
            <a:r>
              <a:rPr lang="en-GB" sz="1100" dirty="0"/>
              <a:t>data</a:t>
            </a:r>
          </a:p>
        </p:txBody>
      </p:sp>
      <p:sp>
        <p:nvSpPr>
          <p:cNvPr id="14" name="Terminaison 12"/>
          <p:cNvSpPr>
            <a:spLocks noChangeArrowheads="1"/>
          </p:cNvSpPr>
          <p:nvPr/>
        </p:nvSpPr>
        <p:spPr bwMode="auto">
          <a:xfrm>
            <a:off x="6055005" y="5422225"/>
            <a:ext cx="2073275" cy="627063"/>
          </a:xfrm>
          <a:prstGeom prst="flowChartTerminator">
            <a:avLst/>
          </a:prstGeom>
          <a:gradFill rotWithShape="1">
            <a:gsLst>
              <a:gs pos="0">
                <a:srgbClr val="F0EAF9"/>
              </a:gs>
              <a:gs pos="64999">
                <a:srgbClr val="D9CBEE"/>
              </a:gs>
              <a:gs pos="100000">
                <a:srgbClr val="C9B5E8"/>
              </a:gs>
            </a:gsLst>
            <a:lin ang="5400000" scaled="1"/>
          </a:gradFill>
          <a:ln w="9525">
            <a:solidFill>
              <a:srgbClr val="7D60A0"/>
            </a:solidFill>
            <a:miter lim="800000"/>
            <a:headEnd/>
            <a:tailEnd/>
          </a:ln>
          <a:effectLst>
            <a:outerShdw blurRad="40000" dist="20000" dir="5400000" rotWithShape="0">
              <a:srgbClr val="808080">
                <a:alpha val="37999"/>
              </a:srgbClr>
            </a:outerShdw>
          </a:effectLst>
        </p:spPr>
        <p:txBody>
          <a:bodyPr/>
          <a:lstStyle/>
          <a:p>
            <a:pPr algn="ctr">
              <a:defRPr/>
            </a:pPr>
            <a:r>
              <a:rPr lang="en-GB" sz="1200" dirty="0">
                <a:latin typeface="+mn-lt"/>
                <a:ea typeface="+mn-ea"/>
              </a:rPr>
              <a:t>GCP and tie points</a:t>
            </a:r>
          </a:p>
          <a:p>
            <a:pPr algn="ctr">
              <a:defRPr/>
            </a:pPr>
            <a:r>
              <a:rPr lang="en-GB" sz="1200" dirty="0">
                <a:latin typeface="+mn-lt"/>
                <a:ea typeface="+mn-ea"/>
              </a:rPr>
              <a:t>block adjustment</a:t>
            </a:r>
          </a:p>
        </p:txBody>
      </p:sp>
      <p:sp>
        <p:nvSpPr>
          <p:cNvPr id="15" name="Flèche vers la droite 13"/>
          <p:cNvSpPr>
            <a:spLocks noChangeArrowheads="1"/>
          </p:cNvSpPr>
          <p:nvPr/>
        </p:nvSpPr>
        <p:spPr bwMode="auto">
          <a:xfrm>
            <a:off x="5548593" y="5701625"/>
            <a:ext cx="457200" cy="152400"/>
          </a:xfrm>
          <a:prstGeom prst="rightArrow">
            <a:avLst>
              <a:gd name="adj1" fmla="val 50000"/>
              <a:gd name="adj2" fmla="val 50000"/>
            </a:avLst>
          </a:prstGeom>
          <a:solidFill>
            <a:schemeClr val="accent1"/>
          </a:solidFill>
          <a:ln w="9525">
            <a:solidFill>
              <a:schemeClr val="tx1"/>
            </a:solidFill>
            <a:round/>
            <a:headEnd/>
            <a:tailEnd/>
          </a:ln>
        </p:spPr>
        <p:txBody>
          <a:bodyPr/>
          <a:lstStyle/>
          <a:p>
            <a:endParaRPr lang="en-GB"/>
          </a:p>
        </p:txBody>
      </p:sp>
      <p:sp>
        <p:nvSpPr>
          <p:cNvPr id="16" name="Flèche vers la droite 12"/>
          <p:cNvSpPr>
            <a:spLocks noChangeArrowheads="1"/>
          </p:cNvSpPr>
          <p:nvPr/>
        </p:nvSpPr>
        <p:spPr bwMode="auto">
          <a:xfrm rot="14540131">
            <a:off x="6303448" y="5015032"/>
            <a:ext cx="519113" cy="228600"/>
          </a:xfrm>
          <a:prstGeom prst="rightArrow">
            <a:avLst>
              <a:gd name="adj1" fmla="val 46009"/>
              <a:gd name="adj2" fmla="val 49916"/>
            </a:avLst>
          </a:prstGeom>
          <a:solidFill>
            <a:schemeClr val="accent1"/>
          </a:solidFill>
          <a:ln w="9525">
            <a:solidFill>
              <a:schemeClr val="tx1"/>
            </a:solidFill>
            <a:round/>
            <a:headEnd/>
            <a:tailEnd/>
          </a:ln>
        </p:spPr>
        <p:txBody>
          <a:bodyPr/>
          <a:lstStyle/>
          <a:p>
            <a:endParaRPr lang="en-GB"/>
          </a:p>
        </p:txBody>
      </p:sp>
      <p:sp>
        <p:nvSpPr>
          <p:cNvPr id="17" name="Flèche vers la droite 11"/>
          <p:cNvSpPr>
            <a:spLocks noChangeArrowheads="1"/>
          </p:cNvSpPr>
          <p:nvPr/>
        </p:nvSpPr>
        <p:spPr bwMode="auto">
          <a:xfrm>
            <a:off x="6988455" y="4257000"/>
            <a:ext cx="457200" cy="228600"/>
          </a:xfrm>
          <a:prstGeom prst="rightArrow">
            <a:avLst>
              <a:gd name="adj1" fmla="val 50000"/>
              <a:gd name="adj2" fmla="val 50000"/>
            </a:avLst>
          </a:prstGeom>
          <a:solidFill>
            <a:schemeClr val="accent1"/>
          </a:solidFill>
          <a:ln w="9525">
            <a:solidFill>
              <a:schemeClr val="tx1"/>
            </a:solidFill>
            <a:round/>
            <a:headEnd/>
            <a:tailEnd/>
          </a:ln>
        </p:spPr>
        <p:txBody>
          <a:bodyPr/>
          <a:lstStyle/>
          <a:p>
            <a:endParaRPr lang="en-GB"/>
          </a:p>
        </p:txBody>
      </p:sp>
      <p:sp>
        <p:nvSpPr>
          <p:cNvPr id="18" name="Parallélogramme 14"/>
          <p:cNvSpPr>
            <a:spLocks noChangeArrowheads="1"/>
          </p:cNvSpPr>
          <p:nvPr/>
        </p:nvSpPr>
        <p:spPr bwMode="auto">
          <a:xfrm>
            <a:off x="7426605" y="3707725"/>
            <a:ext cx="1362075" cy="993775"/>
          </a:xfrm>
          <a:prstGeom prst="parallelogram">
            <a:avLst>
              <a:gd name="adj" fmla="val 24996"/>
            </a:avLst>
          </a:prstGeom>
          <a:solidFill>
            <a:schemeClr val="accent2">
              <a:lumMod val="60000"/>
              <a:lumOff val="40000"/>
            </a:schemeClr>
          </a:solidFill>
          <a:ln w="9525">
            <a:solidFill>
              <a:schemeClr val="tx1"/>
            </a:solidFill>
            <a:round/>
            <a:headEnd/>
            <a:tailEnd/>
          </a:ln>
        </p:spPr>
        <p:txBody>
          <a:bodyPr/>
          <a:lstStyle/>
          <a:p>
            <a:pPr>
              <a:defRPr/>
            </a:pPr>
            <a:endParaRPr lang="en-GB">
              <a:latin typeface="Calibri" charset="0"/>
            </a:endParaRPr>
          </a:p>
        </p:txBody>
      </p:sp>
      <p:sp>
        <p:nvSpPr>
          <p:cNvPr id="19" name="Parallélogramme 17"/>
          <p:cNvSpPr/>
          <p:nvPr/>
        </p:nvSpPr>
        <p:spPr bwMode="auto">
          <a:xfrm>
            <a:off x="3381655" y="3764875"/>
            <a:ext cx="1371600" cy="936625"/>
          </a:xfrm>
          <a:prstGeom prst="parallelogram">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a:lstStyle/>
          <a:p>
            <a:pPr>
              <a:defRPr/>
            </a:pPr>
            <a:r>
              <a:rPr lang="en-GB" sz="1400">
                <a:latin typeface="Calibri" charset="0"/>
                <a:ea typeface="+mn-ea"/>
              </a:rPr>
              <a:t>S2 Products</a:t>
            </a:r>
          </a:p>
        </p:txBody>
      </p:sp>
      <p:sp>
        <p:nvSpPr>
          <p:cNvPr id="20" name="Parallélogramme 18"/>
          <p:cNvSpPr/>
          <p:nvPr/>
        </p:nvSpPr>
        <p:spPr bwMode="auto">
          <a:xfrm>
            <a:off x="3457855" y="3841075"/>
            <a:ext cx="1371600" cy="933450"/>
          </a:xfrm>
          <a:prstGeom prst="parallelogram">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a:lstStyle/>
          <a:p>
            <a:pPr algn="ctr">
              <a:defRPr/>
            </a:pPr>
            <a:r>
              <a:rPr lang="en-GB" sz="1400" dirty="0">
                <a:latin typeface="Calibri" charset="0"/>
                <a:ea typeface="+mn-ea"/>
              </a:rPr>
              <a:t>S2 Products</a:t>
            </a:r>
          </a:p>
        </p:txBody>
      </p:sp>
      <p:sp>
        <p:nvSpPr>
          <p:cNvPr id="21" name="Parallélogramme 14"/>
          <p:cNvSpPr>
            <a:spLocks noChangeArrowheads="1"/>
          </p:cNvSpPr>
          <p:nvPr/>
        </p:nvSpPr>
        <p:spPr bwMode="auto">
          <a:xfrm>
            <a:off x="7502805" y="3783925"/>
            <a:ext cx="1358900" cy="990600"/>
          </a:xfrm>
          <a:prstGeom prst="parallelogram">
            <a:avLst>
              <a:gd name="adj" fmla="val 24996"/>
            </a:avLst>
          </a:prstGeom>
          <a:solidFill>
            <a:schemeClr val="accent2">
              <a:lumMod val="60000"/>
              <a:lumOff val="40000"/>
            </a:schemeClr>
          </a:solidFill>
          <a:ln w="9525">
            <a:solidFill>
              <a:schemeClr val="tx1"/>
            </a:solidFill>
            <a:round/>
            <a:headEnd/>
            <a:tailEnd/>
          </a:ln>
        </p:spPr>
        <p:txBody>
          <a:bodyPr/>
          <a:lstStyle/>
          <a:p>
            <a:pPr>
              <a:defRPr/>
            </a:pPr>
            <a:endParaRPr lang="en-GB">
              <a:latin typeface="Calibri" charset="0"/>
            </a:endParaRPr>
          </a:p>
        </p:txBody>
      </p:sp>
      <p:sp>
        <p:nvSpPr>
          <p:cNvPr id="22" name="Parallélogramme 14"/>
          <p:cNvSpPr>
            <a:spLocks noChangeArrowheads="1"/>
          </p:cNvSpPr>
          <p:nvPr/>
        </p:nvSpPr>
        <p:spPr bwMode="auto">
          <a:xfrm>
            <a:off x="7579005" y="3872825"/>
            <a:ext cx="1354138" cy="985838"/>
          </a:xfrm>
          <a:prstGeom prst="parallelogram">
            <a:avLst>
              <a:gd name="adj" fmla="val 24996"/>
            </a:avLst>
          </a:prstGeom>
          <a:solidFill>
            <a:schemeClr val="accent2">
              <a:lumMod val="60000"/>
              <a:lumOff val="40000"/>
            </a:schemeClr>
          </a:solidFill>
          <a:ln w="9525">
            <a:solidFill>
              <a:schemeClr val="tx1"/>
            </a:solidFill>
            <a:round/>
            <a:headEnd/>
            <a:tailEnd/>
          </a:ln>
        </p:spPr>
        <p:txBody>
          <a:bodyPr/>
          <a:lstStyle/>
          <a:p>
            <a:pPr algn="ctr">
              <a:defRPr/>
            </a:pPr>
            <a:r>
              <a:rPr lang="en-GB" sz="1200" dirty="0">
                <a:latin typeface="Calibri" charset="0"/>
              </a:rPr>
              <a:t>S2 Products </a:t>
            </a:r>
          </a:p>
          <a:p>
            <a:pPr algn="ctr">
              <a:defRPr/>
            </a:pPr>
            <a:r>
              <a:rPr lang="en-GB" sz="1200" dirty="0">
                <a:latin typeface="Calibri" charset="0"/>
              </a:rPr>
              <a:t>+ refined  viewing models</a:t>
            </a:r>
          </a:p>
        </p:txBody>
      </p:sp>
      <p:pic>
        <p:nvPicPr>
          <p:cNvPr id="25" name="Picture 24"/>
          <p:cNvPicPr>
            <a:picLocks noChangeAspect="1"/>
          </p:cNvPicPr>
          <p:nvPr/>
        </p:nvPicPr>
        <p:blipFill>
          <a:blip r:embed="rId2"/>
          <a:stretch>
            <a:fillRect/>
          </a:stretch>
        </p:blipFill>
        <p:spPr>
          <a:xfrm>
            <a:off x="252087" y="3435577"/>
            <a:ext cx="2767296" cy="3021924"/>
          </a:xfrm>
          <a:prstGeom prst="rect">
            <a:avLst/>
          </a:prstGeom>
        </p:spPr>
      </p:pic>
    </p:spTree>
    <p:extLst>
      <p:ext uri="{BB962C8B-B14F-4D97-AF65-F5344CB8AC3E}">
        <p14:creationId xmlns:p14="http://schemas.microsoft.com/office/powerpoint/2010/main" val="964465889"/>
      </p:ext>
    </p:extLst>
  </p:cSld>
  <p:clrMapOvr>
    <a:masterClrMapping/>
  </p:clrMapOvr>
  <p:transition spd="slow">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625475" y="209799"/>
            <a:ext cx="6722122" cy="769441"/>
          </a:xfrm>
        </p:spPr>
        <p:txBody>
          <a:bodyPr/>
          <a:lstStyle/>
          <a:p>
            <a:r>
              <a:rPr lang="en-GB" dirty="0" smtClean="0"/>
              <a:t>Measured Performances / L1 Geometry</a:t>
            </a:r>
            <a:endParaRPr lang="en-GB" dirty="0"/>
          </a:p>
        </p:txBody>
      </p:sp>
      <p:sp>
        <p:nvSpPr>
          <p:cNvPr id="32" name="Rectangle 3"/>
          <p:cNvSpPr txBox="1">
            <a:spLocks noChangeArrowheads="1"/>
          </p:cNvSpPr>
          <p:nvPr/>
        </p:nvSpPr>
        <p:spPr bwMode="auto">
          <a:xfrm>
            <a:off x="1147342" y="1176715"/>
            <a:ext cx="6557113" cy="8836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pitchFamily="34" charset="0"/>
              <a:buAutoNum type="arabicPeriod"/>
              <a:defRPr sz="1600">
                <a:solidFill>
                  <a:schemeClr val="bg2"/>
                </a:solidFill>
                <a:latin typeface="+mn-lt"/>
                <a:ea typeface="+mn-ea"/>
                <a:cs typeface="+mn-cs"/>
              </a:defRPr>
            </a:lvl1pPr>
            <a:lvl2pPr marL="1227138" indent="-419100" algn="l" rtl="0" eaLnBrk="1" fontAlgn="base" hangingPunct="1">
              <a:lnSpc>
                <a:spcPct val="119000"/>
              </a:lnSpc>
              <a:spcBef>
                <a:spcPct val="20000"/>
              </a:spcBef>
              <a:spcAft>
                <a:spcPct val="0"/>
              </a:spcAft>
              <a:buClr>
                <a:schemeClr val="accent1"/>
              </a:buClr>
              <a:buFont typeface="Verdana" pitchFamily="34" charset="0"/>
              <a:buAutoNum type="alphaLcPeriod"/>
              <a:defRPr sz="1600">
                <a:solidFill>
                  <a:schemeClr val="bg2"/>
                </a:solidFill>
                <a:latin typeface="+mn-lt"/>
              </a:defRPr>
            </a:lvl2pPr>
            <a:lvl3pPr marL="1825625"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3pPr>
            <a:lvl4pPr marL="2424113"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4pPr>
            <a:lvl5pPr marL="30226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algn="ctr">
              <a:buFont typeface="Verdana" pitchFamily="34" charset="0"/>
              <a:buNone/>
            </a:pPr>
            <a:r>
              <a:rPr lang="en-GB" sz="1800" b="1" u="sng" dirty="0" smtClean="0"/>
              <a:t>GRI Construction Status</a:t>
            </a:r>
            <a:endParaRPr lang="en-GB" u="sng" dirty="0"/>
          </a:p>
        </p:txBody>
      </p:sp>
      <p:pic>
        <p:nvPicPr>
          <p:cNvPr id="11" name="Image 7" descr="S2Monde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718791"/>
            <a:ext cx="9166840" cy="4562304"/>
          </a:xfrm>
          <a:prstGeom prst="rect">
            <a:avLst/>
          </a:prstGeom>
        </p:spPr>
      </p:pic>
    </p:spTree>
    <p:extLst>
      <p:ext uri="{BB962C8B-B14F-4D97-AF65-F5344CB8AC3E}">
        <p14:creationId xmlns:p14="http://schemas.microsoft.com/office/powerpoint/2010/main" val="3213592959"/>
      </p:ext>
    </p:extLst>
  </p:cSld>
  <p:clrMapOvr>
    <a:masterClrMapping/>
  </p:clrMapOvr>
  <p:transition spd="slow">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80933" y="3360449"/>
            <a:ext cx="1557867" cy="1166175"/>
          </a:xfrm>
          <a:prstGeom prst="rect">
            <a:avLst/>
          </a:prstGeom>
        </p:spPr>
      </p:pic>
      <p:sp>
        <p:nvSpPr>
          <p:cNvPr id="16" name="Title 1"/>
          <p:cNvSpPr txBox="1">
            <a:spLocks/>
          </p:cNvSpPr>
          <p:nvPr/>
        </p:nvSpPr>
        <p:spPr bwMode="auto">
          <a:xfrm>
            <a:off x="497820" y="395769"/>
            <a:ext cx="6105525" cy="4270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200" b="1">
                <a:solidFill>
                  <a:schemeClr val="bg1"/>
                </a:solidFill>
                <a:latin typeface="+mj-lt"/>
                <a:ea typeface="MS PGothic" pitchFamily="34" charset="-128"/>
                <a:cs typeface="MS PGothic" charset="0"/>
              </a:defRPr>
            </a:lvl1pPr>
            <a:lvl2pPr algn="l" rtl="0" eaLnBrk="0" fontAlgn="base" hangingPunct="0">
              <a:spcBef>
                <a:spcPct val="0"/>
              </a:spcBef>
              <a:spcAft>
                <a:spcPct val="0"/>
              </a:spcAft>
              <a:defRPr sz="2200" b="1">
                <a:solidFill>
                  <a:schemeClr val="bg1"/>
                </a:solidFill>
                <a:latin typeface="Verdana" charset="0"/>
                <a:ea typeface="MS PGothic" pitchFamily="34" charset="-128"/>
                <a:cs typeface="MS PGothic" charset="0"/>
              </a:defRPr>
            </a:lvl2pPr>
            <a:lvl3pPr algn="l" rtl="0" eaLnBrk="0" fontAlgn="base" hangingPunct="0">
              <a:spcBef>
                <a:spcPct val="0"/>
              </a:spcBef>
              <a:spcAft>
                <a:spcPct val="0"/>
              </a:spcAft>
              <a:defRPr sz="2200" b="1">
                <a:solidFill>
                  <a:schemeClr val="bg1"/>
                </a:solidFill>
                <a:latin typeface="Verdana" charset="0"/>
                <a:ea typeface="MS PGothic" pitchFamily="34" charset="-128"/>
                <a:cs typeface="MS PGothic" charset="0"/>
              </a:defRPr>
            </a:lvl3pPr>
            <a:lvl4pPr algn="l" rtl="0" eaLnBrk="0" fontAlgn="base" hangingPunct="0">
              <a:spcBef>
                <a:spcPct val="0"/>
              </a:spcBef>
              <a:spcAft>
                <a:spcPct val="0"/>
              </a:spcAft>
              <a:defRPr sz="2200" b="1">
                <a:solidFill>
                  <a:schemeClr val="bg1"/>
                </a:solidFill>
                <a:latin typeface="Verdana" charset="0"/>
                <a:ea typeface="MS PGothic" pitchFamily="34" charset="-128"/>
                <a:cs typeface="MS PGothic" charset="0"/>
              </a:defRPr>
            </a:lvl4pPr>
            <a:lvl5pPr algn="l" rtl="0" eaLnBrk="0" fontAlgn="base" hangingPunct="0">
              <a:spcBef>
                <a:spcPct val="0"/>
              </a:spcBef>
              <a:spcAft>
                <a:spcPct val="0"/>
              </a:spcAft>
              <a:defRPr sz="2200" b="1">
                <a:solidFill>
                  <a:schemeClr val="bg1"/>
                </a:solidFill>
                <a:latin typeface="Verdana" charset="0"/>
                <a:ea typeface="MS PGothic" pitchFamily="34" charset="-128"/>
                <a:cs typeface="MS PGothic" charset="0"/>
              </a:defRPr>
            </a:lvl5pPr>
            <a:lvl6pPr marL="457200" algn="l" rtl="0" fontAlgn="base">
              <a:spcBef>
                <a:spcPct val="0"/>
              </a:spcBef>
              <a:spcAft>
                <a:spcPct val="0"/>
              </a:spcAft>
              <a:defRPr sz="2200" b="1">
                <a:solidFill>
                  <a:schemeClr val="bg1"/>
                </a:solidFill>
                <a:latin typeface="Verdana" charset="0"/>
                <a:ea typeface="ＭＳ Ｐゴシック" charset="0"/>
              </a:defRPr>
            </a:lvl6pPr>
            <a:lvl7pPr marL="914400" algn="l" rtl="0" fontAlgn="base">
              <a:spcBef>
                <a:spcPct val="0"/>
              </a:spcBef>
              <a:spcAft>
                <a:spcPct val="0"/>
              </a:spcAft>
              <a:defRPr sz="2200" b="1">
                <a:solidFill>
                  <a:schemeClr val="bg1"/>
                </a:solidFill>
                <a:latin typeface="Verdana" charset="0"/>
                <a:ea typeface="ＭＳ Ｐゴシック" charset="0"/>
              </a:defRPr>
            </a:lvl7pPr>
            <a:lvl8pPr marL="1371600" algn="l" rtl="0" fontAlgn="base">
              <a:spcBef>
                <a:spcPct val="0"/>
              </a:spcBef>
              <a:spcAft>
                <a:spcPct val="0"/>
              </a:spcAft>
              <a:defRPr sz="2200" b="1">
                <a:solidFill>
                  <a:schemeClr val="bg1"/>
                </a:solidFill>
                <a:latin typeface="Verdana" charset="0"/>
                <a:ea typeface="ＭＳ Ｐゴシック" charset="0"/>
              </a:defRPr>
            </a:lvl8pPr>
            <a:lvl9pPr marL="1828800" algn="l" rtl="0" fontAlgn="base">
              <a:spcBef>
                <a:spcPct val="0"/>
              </a:spcBef>
              <a:spcAft>
                <a:spcPct val="0"/>
              </a:spcAft>
              <a:defRPr sz="2200" b="1">
                <a:solidFill>
                  <a:schemeClr val="bg1"/>
                </a:solidFill>
                <a:latin typeface="Verdana" charset="0"/>
                <a:ea typeface="ＭＳ Ｐゴシック" charset="0"/>
              </a:defRPr>
            </a:lvl9pPr>
          </a:lstStyle>
          <a:p>
            <a:r>
              <a:rPr lang="en-GB" dirty="0" smtClean="0">
                <a:latin typeface="Verdana" charset="0"/>
                <a:ea typeface="MS PGothic" charset="0"/>
              </a:rPr>
              <a:t>Increasing range of applications</a:t>
            </a:r>
            <a:endParaRPr lang="en-GB" dirty="0">
              <a:latin typeface="Verdana" charset="0"/>
              <a:ea typeface="MS PGothic" charset="0"/>
            </a:endParaRPr>
          </a:p>
        </p:txBody>
      </p:sp>
      <p:pic>
        <p:nvPicPr>
          <p:cNvPr id="20" name="Picture 7" descr="DLR_20100308_hungary_flood_south_sheet1_hig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84" y="5487725"/>
            <a:ext cx="1220787"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18"/>
          <p:cNvSpPr txBox="1">
            <a:spLocks noChangeArrowheads="1"/>
          </p:cNvSpPr>
          <p:nvPr/>
        </p:nvSpPr>
        <p:spPr bwMode="auto">
          <a:xfrm>
            <a:off x="5942013" y="2672029"/>
            <a:ext cx="32702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MS PGothic" charset="0"/>
                <a:cs typeface="MS PGothic" charset="0"/>
              </a:defRPr>
            </a:lvl1pPr>
            <a:lvl2pPr marL="742950" indent="-285750" eaLnBrk="0" hangingPunct="0">
              <a:defRPr sz="2400">
                <a:solidFill>
                  <a:schemeClr val="tx1"/>
                </a:solidFill>
                <a:latin typeface="Verdana" charset="0"/>
                <a:ea typeface="MS PGothic" charset="0"/>
                <a:cs typeface="MS PGothic" charset="0"/>
              </a:defRPr>
            </a:lvl2pPr>
            <a:lvl3pPr marL="1143000" indent="-228600" eaLnBrk="0" hangingPunct="0">
              <a:defRPr sz="2400">
                <a:solidFill>
                  <a:schemeClr val="tx1"/>
                </a:solidFill>
                <a:latin typeface="Verdana" charset="0"/>
                <a:ea typeface="MS PGothic" charset="0"/>
                <a:cs typeface="MS PGothic" charset="0"/>
              </a:defRPr>
            </a:lvl3pPr>
            <a:lvl4pPr marL="1600200" indent="-228600" eaLnBrk="0" hangingPunct="0">
              <a:defRPr sz="2400">
                <a:solidFill>
                  <a:schemeClr val="tx1"/>
                </a:solidFill>
                <a:latin typeface="Verdana" charset="0"/>
                <a:ea typeface="MS PGothic" charset="0"/>
                <a:cs typeface="MS PGothic" charset="0"/>
              </a:defRPr>
            </a:lvl4pPr>
            <a:lvl5pPr marL="2057400" indent="-228600" eaLnBrk="0" hangingPunct="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algn="ctr" eaLnBrk="1" hangingPunct="1">
              <a:spcBef>
                <a:spcPct val="20000"/>
              </a:spcBef>
              <a:buFont typeface="Wingdings" charset="0"/>
              <a:buNone/>
            </a:pPr>
            <a:r>
              <a:rPr lang="en-GB" sz="1400" dirty="0" smtClean="0">
                <a:solidFill>
                  <a:schemeClr val="bg2"/>
                </a:solidFill>
                <a:ea typeface="ＭＳ Ｐゴシック" charset="0"/>
                <a:cs typeface="ＭＳ Ｐゴシック" charset="0"/>
              </a:rPr>
              <a:t>Regional to Urban Applications</a:t>
            </a:r>
            <a:endParaRPr lang="en-GB" sz="1400" dirty="0">
              <a:solidFill>
                <a:schemeClr val="bg2"/>
              </a:solidFill>
              <a:ea typeface="ＭＳ Ｐゴシック" charset="0"/>
              <a:cs typeface="ＭＳ Ｐゴシック" charset="0"/>
            </a:endParaRPr>
          </a:p>
        </p:txBody>
      </p:sp>
      <p:sp>
        <p:nvSpPr>
          <p:cNvPr id="22" name="Rectangle 112"/>
          <p:cNvSpPr>
            <a:spLocks noChangeArrowheads="1"/>
          </p:cNvSpPr>
          <p:nvPr/>
        </p:nvSpPr>
        <p:spPr bwMode="auto">
          <a:xfrm>
            <a:off x="1284641" y="6212748"/>
            <a:ext cx="149383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20000"/>
              </a:spcBef>
              <a:buFont typeface="Wingdings" charset="0"/>
              <a:buNone/>
              <a:defRPr/>
            </a:pPr>
            <a:r>
              <a:rPr lang="en-GB" sz="1400" dirty="0" smtClean="0">
                <a:solidFill>
                  <a:schemeClr val="bg2"/>
                </a:solidFill>
              </a:rPr>
              <a:t>Geology</a:t>
            </a:r>
            <a:endParaRPr lang="en-GB" sz="1400" dirty="0">
              <a:solidFill>
                <a:schemeClr val="bg2"/>
              </a:solidFill>
            </a:endParaRPr>
          </a:p>
        </p:txBody>
      </p:sp>
      <p:sp>
        <p:nvSpPr>
          <p:cNvPr id="23" name="Text Box 18"/>
          <p:cNvSpPr txBox="1">
            <a:spLocks noChangeArrowheads="1"/>
          </p:cNvSpPr>
          <p:nvPr/>
        </p:nvSpPr>
        <p:spPr bwMode="auto">
          <a:xfrm>
            <a:off x="0" y="4673867"/>
            <a:ext cx="25019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MS PGothic" charset="0"/>
                <a:cs typeface="MS PGothic" charset="0"/>
              </a:defRPr>
            </a:lvl1pPr>
            <a:lvl2pPr marL="742950" indent="-285750" eaLnBrk="0" hangingPunct="0">
              <a:defRPr sz="2400">
                <a:solidFill>
                  <a:schemeClr val="tx1"/>
                </a:solidFill>
                <a:latin typeface="Verdana" charset="0"/>
                <a:ea typeface="MS PGothic" charset="0"/>
                <a:cs typeface="MS PGothic" charset="0"/>
              </a:defRPr>
            </a:lvl2pPr>
            <a:lvl3pPr marL="1143000" indent="-228600" eaLnBrk="0" hangingPunct="0">
              <a:defRPr sz="2400">
                <a:solidFill>
                  <a:schemeClr val="tx1"/>
                </a:solidFill>
                <a:latin typeface="Verdana" charset="0"/>
                <a:ea typeface="MS PGothic" charset="0"/>
                <a:cs typeface="MS PGothic" charset="0"/>
              </a:defRPr>
            </a:lvl3pPr>
            <a:lvl4pPr marL="1600200" indent="-228600" eaLnBrk="0" hangingPunct="0">
              <a:defRPr sz="2400">
                <a:solidFill>
                  <a:schemeClr val="tx1"/>
                </a:solidFill>
                <a:latin typeface="Verdana" charset="0"/>
                <a:ea typeface="MS PGothic" charset="0"/>
                <a:cs typeface="MS PGothic" charset="0"/>
              </a:defRPr>
            </a:lvl4pPr>
            <a:lvl5pPr marL="2057400" indent="-228600" eaLnBrk="0" hangingPunct="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algn="ctr" eaLnBrk="1" hangingPunct="1">
              <a:spcBef>
                <a:spcPct val="20000"/>
              </a:spcBef>
              <a:buFont typeface="Wingdings" charset="0"/>
              <a:buNone/>
            </a:pPr>
            <a:r>
              <a:rPr lang="en-GB" sz="1400" dirty="0">
                <a:solidFill>
                  <a:schemeClr val="bg2"/>
                </a:solidFill>
                <a:ea typeface="ＭＳ Ｐゴシック" charset="0"/>
                <a:cs typeface="ＭＳ Ｐゴシック" charset="0"/>
              </a:rPr>
              <a:t>Emergency </a:t>
            </a:r>
            <a:r>
              <a:rPr lang="en-GB" sz="1400" dirty="0" smtClean="0">
                <a:solidFill>
                  <a:schemeClr val="bg2"/>
                </a:solidFill>
                <a:ea typeface="ＭＳ Ｐゴシック" charset="0"/>
                <a:cs typeface="ＭＳ Ｐゴシック" charset="0"/>
              </a:rPr>
              <a:t>management</a:t>
            </a:r>
            <a:endParaRPr lang="en-GB" sz="1400" dirty="0">
              <a:solidFill>
                <a:schemeClr val="bg2"/>
              </a:solidFill>
              <a:ea typeface="ＭＳ Ｐゴシック" charset="0"/>
              <a:cs typeface="ＭＳ Ｐゴシック" charset="0"/>
            </a:endParaRPr>
          </a:p>
        </p:txBody>
      </p:sp>
      <p:pic>
        <p:nvPicPr>
          <p:cNvPr id="24"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8965" y="3585900"/>
            <a:ext cx="1517650"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03760" y="4901638"/>
            <a:ext cx="819150"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32435" y="4893701"/>
            <a:ext cx="958850"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28408" y="3467275"/>
            <a:ext cx="1019175"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47352" y="3811192"/>
            <a:ext cx="1302397" cy="942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82713" y="5430438"/>
            <a:ext cx="1255713"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48104" y="1501177"/>
            <a:ext cx="1095375"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975350" y="1366574"/>
            <a:ext cx="1454150"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6"/>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417310" y="1358638"/>
            <a:ext cx="1166813"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664051" y="1345936"/>
            <a:ext cx="1563688" cy="127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514772" y="1501948"/>
            <a:ext cx="1020763"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09016" y="3253977"/>
            <a:ext cx="1057275"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 Box 18"/>
          <p:cNvSpPr txBox="1">
            <a:spLocks noChangeArrowheads="1"/>
          </p:cNvSpPr>
          <p:nvPr/>
        </p:nvSpPr>
        <p:spPr bwMode="auto">
          <a:xfrm>
            <a:off x="7704667" y="3304455"/>
            <a:ext cx="1439333" cy="781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erdana" charset="0"/>
                <a:ea typeface="MS PGothic" charset="0"/>
                <a:cs typeface="MS PGothic" charset="0"/>
              </a:defRPr>
            </a:lvl1pPr>
            <a:lvl2pPr marL="742950" indent="-285750" eaLnBrk="0" hangingPunct="0">
              <a:defRPr sz="2400">
                <a:solidFill>
                  <a:schemeClr val="tx1"/>
                </a:solidFill>
                <a:latin typeface="Verdana" charset="0"/>
                <a:ea typeface="MS PGothic" charset="0"/>
                <a:cs typeface="MS PGothic" charset="0"/>
              </a:defRPr>
            </a:lvl2pPr>
            <a:lvl3pPr marL="1143000" indent="-228600" eaLnBrk="0" hangingPunct="0">
              <a:defRPr sz="2400">
                <a:solidFill>
                  <a:schemeClr val="tx1"/>
                </a:solidFill>
                <a:latin typeface="Verdana" charset="0"/>
                <a:ea typeface="MS PGothic" charset="0"/>
                <a:cs typeface="MS PGothic" charset="0"/>
              </a:defRPr>
            </a:lvl3pPr>
            <a:lvl4pPr marL="1600200" indent="-228600" eaLnBrk="0" hangingPunct="0">
              <a:defRPr sz="2400">
                <a:solidFill>
                  <a:schemeClr val="tx1"/>
                </a:solidFill>
                <a:latin typeface="Verdana" charset="0"/>
                <a:ea typeface="MS PGothic" charset="0"/>
                <a:cs typeface="MS PGothic" charset="0"/>
              </a:defRPr>
            </a:lvl4pPr>
            <a:lvl5pPr marL="2057400" indent="-228600" eaLnBrk="0" hangingPunct="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eaLnBrk="1" hangingPunct="1">
              <a:spcBef>
                <a:spcPct val="20000"/>
              </a:spcBef>
              <a:buFont typeface="Wingdings" charset="0"/>
              <a:buNone/>
            </a:pPr>
            <a:r>
              <a:rPr lang="en-GB" sz="1400" dirty="0">
                <a:solidFill>
                  <a:schemeClr val="bg2"/>
                </a:solidFill>
                <a:ea typeface="ＭＳ Ｐゴシック" charset="0"/>
                <a:cs typeface="ＭＳ Ｐゴシック" charset="0"/>
              </a:rPr>
              <a:t>Global </a:t>
            </a:r>
            <a:r>
              <a:rPr lang="en-GB" sz="1400" dirty="0" smtClean="0">
                <a:solidFill>
                  <a:schemeClr val="bg2"/>
                </a:solidFill>
                <a:ea typeface="ＭＳ Ｐゴシック" charset="0"/>
                <a:cs typeface="ＭＳ Ｐゴシック" charset="0"/>
              </a:rPr>
              <a:t>Land use</a:t>
            </a:r>
          </a:p>
          <a:p>
            <a:pPr eaLnBrk="1" hangingPunct="1">
              <a:spcBef>
                <a:spcPct val="20000"/>
              </a:spcBef>
              <a:buFont typeface="Wingdings" charset="0"/>
              <a:buNone/>
            </a:pPr>
            <a:r>
              <a:rPr lang="en-GB" sz="1400" dirty="0" smtClean="0">
                <a:solidFill>
                  <a:schemeClr val="bg2"/>
                </a:solidFill>
                <a:ea typeface="ＭＳ Ｐゴシック" charset="0"/>
                <a:cs typeface="ＭＳ Ｐゴシック" charset="0"/>
              </a:rPr>
              <a:t>&amp; change</a:t>
            </a:r>
            <a:endParaRPr lang="en-GB" sz="1400" dirty="0">
              <a:solidFill>
                <a:schemeClr val="bg2"/>
              </a:solidFill>
              <a:ea typeface="ＭＳ Ｐゴシック" charset="0"/>
              <a:cs typeface="ＭＳ Ｐゴシック" charset="0"/>
            </a:endParaRPr>
          </a:p>
        </p:txBody>
      </p:sp>
      <p:sp>
        <p:nvSpPr>
          <p:cNvPr id="39" name="Rectangle 113"/>
          <p:cNvSpPr>
            <a:spLocks noChangeArrowheads="1"/>
          </p:cNvSpPr>
          <p:nvPr/>
        </p:nvSpPr>
        <p:spPr bwMode="auto">
          <a:xfrm>
            <a:off x="6400800" y="5798402"/>
            <a:ext cx="2743200" cy="56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20000"/>
              </a:spcBef>
              <a:defRPr/>
            </a:pPr>
            <a:r>
              <a:rPr lang="en-GB" sz="1400" dirty="0">
                <a:solidFill>
                  <a:schemeClr val="bg2"/>
                </a:solidFill>
              </a:rPr>
              <a:t>Coastal zones</a:t>
            </a:r>
            <a:r>
              <a:rPr lang="en-GB" sz="1400" dirty="0" smtClean="0">
                <a:solidFill>
                  <a:schemeClr val="bg2"/>
                </a:solidFill>
              </a:rPr>
              <a:t>/</a:t>
            </a:r>
          </a:p>
          <a:p>
            <a:pPr algn="ctr">
              <a:spcBef>
                <a:spcPct val="20000"/>
              </a:spcBef>
              <a:defRPr/>
            </a:pPr>
            <a:r>
              <a:rPr lang="en-GB" sz="1400" dirty="0" smtClean="0">
                <a:solidFill>
                  <a:schemeClr val="bg2"/>
                </a:solidFill>
              </a:rPr>
              <a:t>bathymetry</a:t>
            </a:r>
            <a:endParaRPr lang="en-GB" sz="1400" dirty="0">
              <a:solidFill>
                <a:schemeClr val="bg2"/>
              </a:solidFill>
            </a:endParaRPr>
          </a:p>
        </p:txBody>
      </p:sp>
      <p:sp>
        <p:nvSpPr>
          <p:cNvPr id="40" name="Text Box 18"/>
          <p:cNvSpPr txBox="1">
            <a:spLocks noChangeArrowheads="1"/>
          </p:cNvSpPr>
          <p:nvPr/>
        </p:nvSpPr>
        <p:spPr bwMode="auto">
          <a:xfrm>
            <a:off x="3584072" y="4759168"/>
            <a:ext cx="17954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MS PGothic" charset="0"/>
                <a:cs typeface="MS PGothic" charset="0"/>
              </a:defRPr>
            </a:lvl1pPr>
            <a:lvl2pPr marL="742950" indent="-285750" eaLnBrk="0" hangingPunct="0">
              <a:defRPr sz="2400">
                <a:solidFill>
                  <a:schemeClr val="tx1"/>
                </a:solidFill>
                <a:latin typeface="Verdana" charset="0"/>
                <a:ea typeface="MS PGothic" charset="0"/>
                <a:cs typeface="MS PGothic" charset="0"/>
              </a:defRPr>
            </a:lvl2pPr>
            <a:lvl3pPr marL="1143000" indent="-228600" eaLnBrk="0" hangingPunct="0">
              <a:defRPr sz="2400">
                <a:solidFill>
                  <a:schemeClr val="tx1"/>
                </a:solidFill>
                <a:latin typeface="Verdana" charset="0"/>
                <a:ea typeface="MS PGothic" charset="0"/>
                <a:cs typeface="MS PGothic" charset="0"/>
              </a:defRPr>
            </a:lvl3pPr>
            <a:lvl4pPr marL="1600200" indent="-228600" eaLnBrk="0" hangingPunct="0">
              <a:defRPr sz="2400">
                <a:solidFill>
                  <a:schemeClr val="tx1"/>
                </a:solidFill>
                <a:latin typeface="Verdana" charset="0"/>
                <a:ea typeface="MS PGothic" charset="0"/>
                <a:cs typeface="MS PGothic" charset="0"/>
              </a:defRPr>
            </a:lvl4pPr>
            <a:lvl5pPr marL="2057400" indent="-228600" eaLnBrk="0" hangingPunct="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eaLnBrk="1" hangingPunct="1">
              <a:spcBef>
                <a:spcPct val="20000"/>
              </a:spcBef>
              <a:buFont typeface="Wingdings" charset="0"/>
              <a:buNone/>
            </a:pPr>
            <a:r>
              <a:rPr lang="en-GB" sz="1400" dirty="0">
                <a:solidFill>
                  <a:schemeClr val="bg2"/>
                </a:solidFill>
                <a:ea typeface="ＭＳ Ｐゴシック" charset="0"/>
                <a:cs typeface="ＭＳ Ｐゴシック" charset="0"/>
              </a:rPr>
              <a:t>Glaciers &amp; I</a:t>
            </a:r>
            <a:r>
              <a:rPr lang="en-GB" sz="1400" dirty="0" smtClean="0">
                <a:solidFill>
                  <a:schemeClr val="bg2"/>
                </a:solidFill>
                <a:ea typeface="ＭＳ Ｐゴシック" charset="0"/>
                <a:cs typeface="ＭＳ Ｐゴシック" charset="0"/>
              </a:rPr>
              <a:t>ce</a:t>
            </a:r>
            <a:endParaRPr lang="en-GB" sz="1400" dirty="0">
              <a:solidFill>
                <a:schemeClr val="bg2"/>
              </a:solidFill>
              <a:ea typeface="ＭＳ Ｐゴシック" charset="0"/>
              <a:cs typeface="ＭＳ Ｐゴシック" charset="0"/>
            </a:endParaRPr>
          </a:p>
        </p:txBody>
      </p:sp>
      <p:sp>
        <p:nvSpPr>
          <p:cNvPr id="41" name="Text Box 18"/>
          <p:cNvSpPr txBox="1">
            <a:spLocks noChangeArrowheads="1"/>
          </p:cNvSpPr>
          <p:nvPr/>
        </p:nvSpPr>
        <p:spPr bwMode="auto">
          <a:xfrm>
            <a:off x="2684463" y="2571486"/>
            <a:ext cx="34861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MS PGothic" charset="0"/>
                <a:cs typeface="MS PGothic" charset="0"/>
              </a:defRPr>
            </a:lvl1pPr>
            <a:lvl2pPr marL="742950" indent="-285750" eaLnBrk="0" hangingPunct="0">
              <a:defRPr sz="2400">
                <a:solidFill>
                  <a:schemeClr val="tx1"/>
                </a:solidFill>
                <a:latin typeface="Verdana" charset="0"/>
                <a:ea typeface="MS PGothic" charset="0"/>
                <a:cs typeface="MS PGothic" charset="0"/>
              </a:defRPr>
            </a:lvl2pPr>
            <a:lvl3pPr marL="1143000" indent="-228600" eaLnBrk="0" hangingPunct="0">
              <a:defRPr sz="2400">
                <a:solidFill>
                  <a:schemeClr val="tx1"/>
                </a:solidFill>
                <a:latin typeface="Verdana" charset="0"/>
                <a:ea typeface="MS PGothic" charset="0"/>
                <a:cs typeface="MS PGothic" charset="0"/>
              </a:defRPr>
            </a:lvl3pPr>
            <a:lvl4pPr marL="1600200" indent="-228600" eaLnBrk="0" hangingPunct="0">
              <a:defRPr sz="2400">
                <a:solidFill>
                  <a:schemeClr val="tx1"/>
                </a:solidFill>
                <a:latin typeface="Verdana" charset="0"/>
                <a:ea typeface="MS PGothic" charset="0"/>
                <a:cs typeface="MS PGothic" charset="0"/>
              </a:defRPr>
            </a:lvl4pPr>
            <a:lvl5pPr marL="2057400" indent="-228600" eaLnBrk="0" hangingPunct="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algn="ctr" eaLnBrk="1" hangingPunct="1">
              <a:spcBef>
                <a:spcPct val="20000"/>
              </a:spcBef>
              <a:buFont typeface="Wingdings" charset="0"/>
              <a:buNone/>
            </a:pPr>
            <a:r>
              <a:rPr lang="en-GB" sz="1400" dirty="0">
                <a:solidFill>
                  <a:schemeClr val="bg2"/>
                </a:solidFill>
                <a:ea typeface="ＭＳ Ｐゴシック" charset="0"/>
                <a:cs typeface="ＭＳ Ｐゴシック" charset="0"/>
              </a:rPr>
              <a:t>Land cover classification/</a:t>
            </a:r>
            <a:r>
              <a:rPr lang="en-GB" sz="1400" dirty="0" smtClean="0">
                <a:solidFill>
                  <a:schemeClr val="bg2"/>
                </a:solidFill>
                <a:ea typeface="ＭＳ Ｐゴシック" charset="0"/>
                <a:cs typeface="ＭＳ Ｐゴシック" charset="0"/>
              </a:rPr>
              <a:t>CORINE,  IMAGE2006</a:t>
            </a:r>
            <a:r>
              <a:rPr lang="en-GB" sz="1400" dirty="0">
                <a:solidFill>
                  <a:schemeClr val="bg2"/>
                </a:solidFill>
                <a:ea typeface="ＭＳ Ｐゴシック" charset="0"/>
                <a:cs typeface="ＭＳ Ｐゴシック" charset="0"/>
              </a:rPr>
              <a:t>, IMAGE2009 etc</a:t>
            </a:r>
            <a:r>
              <a:rPr lang="en-GB" sz="1400" dirty="0" smtClean="0">
                <a:solidFill>
                  <a:schemeClr val="bg2"/>
                </a:solidFill>
                <a:ea typeface="ＭＳ Ｐゴシック" charset="0"/>
                <a:cs typeface="ＭＳ Ｐゴシック" charset="0"/>
              </a:rPr>
              <a:t>.</a:t>
            </a:r>
            <a:endParaRPr lang="en-GB" sz="1400" dirty="0">
              <a:solidFill>
                <a:schemeClr val="bg2"/>
              </a:solidFill>
              <a:ea typeface="ＭＳ Ｐゴシック" charset="0"/>
              <a:cs typeface="ＭＳ Ｐゴシック" charset="0"/>
            </a:endParaRPr>
          </a:p>
        </p:txBody>
      </p:sp>
      <p:sp>
        <p:nvSpPr>
          <p:cNvPr id="42" name="Text Box 18"/>
          <p:cNvSpPr txBox="1">
            <a:spLocks noChangeArrowheads="1"/>
          </p:cNvSpPr>
          <p:nvPr/>
        </p:nvSpPr>
        <p:spPr bwMode="auto">
          <a:xfrm>
            <a:off x="0" y="2692713"/>
            <a:ext cx="31305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MS PGothic" charset="0"/>
                <a:cs typeface="MS PGothic" charset="0"/>
              </a:defRPr>
            </a:lvl1pPr>
            <a:lvl2pPr marL="742950" indent="-285750" eaLnBrk="0" hangingPunct="0">
              <a:defRPr sz="2400">
                <a:solidFill>
                  <a:schemeClr val="tx1"/>
                </a:solidFill>
                <a:latin typeface="Verdana" charset="0"/>
                <a:ea typeface="MS PGothic" charset="0"/>
                <a:cs typeface="MS PGothic" charset="0"/>
              </a:defRPr>
            </a:lvl2pPr>
            <a:lvl3pPr marL="1143000" indent="-228600" eaLnBrk="0" hangingPunct="0">
              <a:defRPr sz="2400">
                <a:solidFill>
                  <a:schemeClr val="tx1"/>
                </a:solidFill>
                <a:latin typeface="Verdana" charset="0"/>
                <a:ea typeface="MS PGothic" charset="0"/>
                <a:cs typeface="MS PGothic" charset="0"/>
              </a:defRPr>
            </a:lvl3pPr>
            <a:lvl4pPr marL="1600200" indent="-228600" eaLnBrk="0" hangingPunct="0">
              <a:defRPr sz="2400">
                <a:solidFill>
                  <a:schemeClr val="tx1"/>
                </a:solidFill>
                <a:latin typeface="Verdana" charset="0"/>
                <a:ea typeface="MS PGothic" charset="0"/>
                <a:cs typeface="MS PGothic" charset="0"/>
              </a:defRPr>
            </a:lvl4pPr>
            <a:lvl5pPr marL="2057400" indent="-228600" eaLnBrk="0" hangingPunct="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algn="ctr" eaLnBrk="1" hangingPunct="1">
              <a:spcBef>
                <a:spcPct val="20000"/>
              </a:spcBef>
              <a:buFont typeface="Wingdings" charset="0"/>
              <a:buNone/>
            </a:pPr>
            <a:r>
              <a:rPr lang="en-GB" sz="1400" dirty="0">
                <a:solidFill>
                  <a:schemeClr val="bg2"/>
                </a:solidFill>
                <a:ea typeface="ＭＳ Ｐゴシック" charset="0"/>
                <a:cs typeface="ＭＳ Ｐゴシック" charset="0"/>
              </a:rPr>
              <a:t>Forests &amp; Carbon, Vegetation </a:t>
            </a:r>
            <a:r>
              <a:rPr lang="en-GB" sz="1400" dirty="0" smtClean="0">
                <a:solidFill>
                  <a:schemeClr val="bg2"/>
                </a:solidFill>
                <a:ea typeface="ＭＳ Ｐゴシック" charset="0"/>
                <a:cs typeface="ＭＳ Ｐゴシック" charset="0"/>
              </a:rPr>
              <a:t>monitoring</a:t>
            </a:r>
            <a:endParaRPr lang="en-GB" sz="1400" dirty="0">
              <a:solidFill>
                <a:schemeClr val="bg2"/>
              </a:solidFill>
              <a:ea typeface="ＭＳ Ｐゴシック" charset="0"/>
              <a:cs typeface="ＭＳ Ｐゴシック" charset="0"/>
            </a:endParaRPr>
          </a:p>
        </p:txBody>
      </p:sp>
      <p:sp>
        <p:nvSpPr>
          <p:cNvPr id="35" name="Rectangle 113"/>
          <p:cNvSpPr>
            <a:spLocks noChangeArrowheads="1"/>
          </p:cNvSpPr>
          <p:nvPr/>
        </p:nvSpPr>
        <p:spPr bwMode="auto">
          <a:xfrm>
            <a:off x="4182534" y="6157407"/>
            <a:ext cx="2743200" cy="56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20000"/>
              </a:spcBef>
              <a:defRPr/>
            </a:pPr>
            <a:r>
              <a:rPr lang="en-GB" sz="1400" dirty="0">
                <a:solidFill>
                  <a:schemeClr val="bg2"/>
                </a:solidFill>
              </a:rPr>
              <a:t>Coastal zones</a:t>
            </a:r>
            <a:r>
              <a:rPr lang="en-GB" sz="1400" dirty="0" smtClean="0">
                <a:solidFill>
                  <a:schemeClr val="bg2"/>
                </a:solidFill>
              </a:rPr>
              <a:t>/</a:t>
            </a:r>
          </a:p>
          <a:p>
            <a:pPr algn="ctr">
              <a:spcBef>
                <a:spcPct val="20000"/>
              </a:spcBef>
              <a:defRPr/>
            </a:pPr>
            <a:r>
              <a:rPr lang="en-GB" sz="1400" dirty="0" smtClean="0">
                <a:solidFill>
                  <a:schemeClr val="bg2"/>
                </a:solidFill>
              </a:rPr>
              <a:t>Water quality</a:t>
            </a:r>
            <a:endParaRPr lang="en-GB" sz="1400" dirty="0">
              <a:solidFill>
                <a:schemeClr val="bg2"/>
              </a:solidFill>
            </a:endParaRPr>
          </a:p>
        </p:txBody>
      </p:sp>
      <p:pic>
        <p:nvPicPr>
          <p:cNvPr id="3" name="Picture 2"/>
          <p:cNvPicPr>
            <a:picLocks noChangeAspect="1"/>
          </p:cNvPicPr>
          <p:nvPr/>
        </p:nvPicPr>
        <p:blipFill>
          <a:blip r:embed="rId16"/>
          <a:stretch>
            <a:fillRect/>
          </a:stretch>
        </p:blipFill>
        <p:spPr>
          <a:xfrm>
            <a:off x="4402667" y="5081192"/>
            <a:ext cx="1733549" cy="1155699"/>
          </a:xfrm>
          <a:prstGeom prst="rect">
            <a:avLst/>
          </a:prstGeom>
        </p:spPr>
      </p:pic>
      <p:pic>
        <p:nvPicPr>
          <p:cNvPr id="4" name="Picture 3"/>
          <p:cNvPicPr>
            <a:picLocks noChangeAspect="1"/>
          </p:cNvPicPr>
          <p:nvPr/>
        </p:nvPicPr>
        <p:blipFill>
          <a:blip r:embed="rId17"/>
          <a:stretch>
            <a:fillRect/>
          </a:stretch>
        </p:blipFill>
        <p:spPr>
          <a:xfrm>
            <a:off x="3081867" y="5288978"/>
            <a:ext cx="1557866" cy="1079147"/>
          </a:xfrm>
          <a:prstGeom prst="rect">
            <a:avLst/>
          </a:prstGeom>
        </p:spPr>
      </p:pic>
    </p:spTree>
    <p:extLst>
      <p:ext uri="{BB962C8B-B14F-4D97-AF65-F5344CB8AC3E}">
        <p14:creationId xmlns:p14="http://schemas.microsoft.com/office/powerpoint/2010/main" val="1140013241"/>
      </p:ext>
    </p:extLst>
  </p:cSld>
  <p:clrMapOvr>
    <a:masterClrMapping/>
  </p:clrMapOvr>
  <p:transition spd="slow">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0197"/>
            <a:ext cx="7722444" cy="707886"/>
          </a:xfrm>
        </p:spPr>
        <p:txBody>
          <a:bodyPr/>
          <a:lstStyle/>
          <a:p>
            <a:r>
              <a:rPr lang="en-GB" sz="2000" dirty="0"/>
              <a:t>Sentinel-2 relevance for </a:t>
            </a:r>
            <a:r>
              <a:rPr lang="en-GB" sz="2000" dirty="0" smtClean="0"/>
              <a:t>CMEMS: </a:t>
            </a:r>
            <a:br>
              <a:rPr lang="en-GB" sz="2000" dirty="0" smtClean="0"/>
            </a:br>
            <a:r>
              <a:rPr lang="en-GB" sz="2000" b="0" dirty="0" smtClean="0"/>
              <a:t>e.g. </a:t>
            </a:r>
            <a:r>
              <a:rPr lang="en-US" sz="2000" b="0" dirty="0" smtClean="0"/>
              <a:t>Ice monitoring</a:t>
            </a:r>
            <a:r>
              <a:rPr lang="en-US" sz="2000" b="0" dirty="0"/>
              <a:t> </a:t>
            </a:r>
            <a:r>
              <a:rPr lang="en-US" sz="2000" b="0" dirty="0" smtClean="0"/>
              <a:t>@Nansen Ice Sheet, Antarctica </a:t>
            </a:r>
            <a:endParaRPr lang="en-US" sz="2000" b="0" dirty="0"/>
          </a:p>
        </p:txBody>
      </p:sp>
      <p:pic>
        <p:nvPicPr>
          <p:cNvPr id="3" name="orig-1604_019_AR_E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16249"/>
            <a:ext cx="9144000" cy="5572125"/>
          </a:xfrm>
          <a:prstGeom prst="rect">
            <a:avLst/>
          </a:prstGeom>
        </p:spPr>
      </p:pic>
      <p:pic>
        <p:nvPicPr>
          <p:cNvPr id="4" name="Picture 3" descr="Nansen_fracture.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927450"/>
            <a:ext cx="3552092" cy="2164557"/>
          </a:xfrm>
          <a:prstGeom prst="rect">
            <a:avLst/>
          </a:prstGeom>
        </p:spPr>
      </p:pic>
      <p:cxnSp>
        <p:nvCxnSpPr>
          <p:cNvPr id="6" name="Straight Connector 5"/>
          <p:cNvCxnSpPr/>
          <p:nvPr/>
        </p:nvCxnSpPr>
        <p:spPr>
          <a:xfrm flipH="1">
            <a:off x="3317632" y="3113308"/>
            <a:ext cx="1336431" cy="29718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descr="Birth_of_two_icebergs.gif"/>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4308" y="3380008"/>
            <a:ext cx="3634154" cy="3937000"/>
          </a:xfrm>
          <a:prstGeom prst="rect">
            <a:avLst/>
          </a:prstGeom>
        </p:spPr>
      </p:pic>
    </p:spTree>
    <p:extLst>
      <p:ext uri="{BB962C8B-B14F-4D97-AF65-F5344CB8AC3E}">
        <p14:creationId xmlns:p14="http://schemas.microsoft.com/office/powerpoint/2010/main" val="90117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9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vol="80000">
                <p:cTn id="16" repeatCount="indefinite" fill="hold" display="0">
                  <p:stCondLst>
                    <p:cond delay="indefinite"/>
                  </p:stCondLst>
                  <p:endCondLst>
                    <p:cond evt="onNext" delay="0">
                      <p:tgtEl>
                        <p:sldTgt/>
                      </p:tgtEl>
                    </p:cond>
                  </p:end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36196"/>
            <a:ext cx="4572000" cy="500378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4572002" y="1537395"/>
            <a:ext cx="4571999" cy="5001383"/>
          </a:xfrm>
          <a:prstGeom prst="rect">
            <a:avLst/>
          </a:prstGeom>
        </p:spPr>
      </p:pic>
      <p:sp>
        <p:nvSpPr>
          <p:cNvPr id="7" name="TextBox 6"/>
          <p:cNvSpPr txBox="1"/>
          <p:nvPr/>
        </p:nvSpPr>
        <p:spPr>
          <a:xfrm>
            <a:off x="2680179" y="1456948"/>
            <a:ext cx="2016224" cy="584776"/>
          </a:xfrm>
          <a:prstGeom prst="rect">
            <a:avLst/>
          </a:prstGeom>
          <a:noFill/>
        </p:spPr>
        <p:txBody>
          <a:bodyPr wrap="square" rtlCol="0">
            <a:spAutoFit/>
          </a:bodyPr>
          <a:lstStyle/>
          <a:p>
            <a:r>
              <a:rPr lang="et-EE" sz="3200" dirty="0" smtClean="0">
                <a:solidFill>
                  <a:srgbClr val="FFFF00"/>
                </a:solidFill>
              </a:rPr>
              <a:t>S2  10m</a:t>
            </a:r>
            <a:endParaRPr lang="en-GB" sz="3200" dirty="0">
              <a:solidFill>
                <a:srgbClr val="FFFF00"/>
              </a:solidFill>
            </a:endParaRPr>
          </a:p>
        </p:txBody>
      </p:sp>
      <p:sp>
        <p:nvSpPr>
          <p:cNvPr id="8" name="TextBox 7"/>
          <p:cNvSpPr txBox="1"/>
          <p:nvPr/>
        </p:nvSpPr>
        <p:spPr>
          <a:xfrm>
            <a:off x="5868145" y="5821168"/>
            <a:ext cx="4297411" cy="584776"/>
          </a:xfrm>
          <a:prstGeom prst="rect">
            <a:avLst/>
          </a:prstGeom>
          <a:noFill/>
        </p:spPr>
        <p:txBody>
          <a:bodyPr wrap="square" rtlCol="0">
            <a:spAutoFit/>
          </a:bodyPr>
          <a:lstStyle/>
          <a:p>
            <a:r>
              <a:rPr lang="et-EE" sz="3200" dirty="0" err="1">
                <a:solidFill>
                  <a:srgbClr val="FFFF00"/>
                </a:solidFill>
              </a:rPr>
              <a:t>HySpex</a:t>
            </a:r>
            <a:r>
              <a:rPr lang="et-EE" sz="3200" dirty="0">
                <a:solidFill>
                  <a:srgbClr val="FFFF00"/>
                </a:solidFill>
              </a:rPr>
              <a:t> 40 cm </a:t>
            </a:r>
            <a:endParaRPr lang="en-GB" sz="3200" dirty="0">
              <a:solidFill>
                <a:srgbClr val="FFFF00"/>
              </a:solidFill>
            </a:endParaRPr>
          </a:p>
        </p:txBody>
      </p:sp>
      <p:sp>
        <p:nvSpPr>
          <p:cNvPr id="9" name="TextBox 11"/>
          <p:cNvSpPr txBox="1">
            <a:spLocks noChangeArrowheads="1"/>
          </p:cNvSpPr>
          <p:nvPr/>
        </p:nvSpPr>
        <p:spPr bwMode="auto">
          <a:xfrm>
            <a:off x="0" y="228071"/>
            <a:ext cx="5521569" cy="461665"/>
          </a:xfrm>
          <a:prstGeom prst="rect">
            <a:avLst/>
          </a:prstGeom>
          <a:noFill/>
          <a:ln>
            <a:noFill/>
          </a:ln>
        </p:spPr>
        <p:txBody>
          <a:bodyPr vert="horz" wrap="square" lIns="35999" tIns="3600" rIns="35999" bIns="3600" numCol="1" anchor="t" anchorCtr="0" compatLnSpc="1">
            <a:prstTxWarp prst="textNoShape">
              <a:avLst/>
            </a:prstTxWarp>
          </a:bodyPr>
          <a:lstStyle>
            <a:defPPr>
              <a:defRPr lang="en-US"/>
            </a:defPPr>
            <a:lvl1pPr eaLnBrk="0" hangingPunct="0">
              <a:defRPr sz="2400" b="1">
                <a:solidFill>
                  <a:schemeClr val="bg1"/>
                </a:solidFill>
                <a:latin typeface="+mj-lt"/>
                <a:ea typeface="+mj-ea"/>
                <a:cs typeface="+mj-cs"/>
              </a:defRPr>
            </a:lvl1pPr>
            <a:lvl2pPr eaLnBrk="0" hangingPunct="0">
              <a:defRPr sz="4400" b="1">
                <a:solidFill>
                  <a:schemeClr val="bg1"/>
                </a:solidFill>
              </a:defRPr>
            </a:lvl2pPr>
            <a:lvl3pPr eaLnBrk="0" hangingPunct="0">
              <a:defRPr sz="4400" b="1">
                <a:solidFill>
                  <a:schemeClr val="bg1"/>
                </a:solidFill>
              </a:defRPr>
            </a:lvl3pPr>
            <a:lvl4pPr eaLnBrk="0" hangingPunct="0">
              <a:defRPr sz="4400" b="1">
                <a:solidFill>
                  <a:schemeClr val="bg1"/>
                </a:solidFill>
              </a:defRPr>
            </a:lvl4pPr>
            <a:lvl5pPr eaLnBrk="0" hangingPunct="0">
              <a:defRPr sz="4400" b="1">
                <a:solidFill>
                  <a:schemeClr val="bg1"/>
                </a:solidFill>
              </a:defRPr>
            </a:lvl5pPr>
            <a:lvl6pPr marL="457187" fontAlgn="base">
              <a:spcBef>
                <a:spcPct val="0"/>
              </a:spcBef>
              <a:spcAft>
                <a:spcPct val="0"/>
              </a:spcAft>
              <a:defRPr b="1">
                <a:solidFill>
                  <a:schemeClr val="bg1"/>
                </a:solidFill>
              </a:defRPr>
            </a:lvl6pPr>
            <a:lvl7pPr marL="914373" fontAlgn="base">
              <a:spcBef>
                <a:spcPct val="0"/>
              </a:spcBef>
              <a:spcAft>
                <a:spcPct val="0"/>
              </a:spcAft>
              <a:defRPr b="1">
                <a:solidFill>
                  <a:schemeClr val="bg1"/>
                </a:solidFill>
              </a:defRPr>
            </a:lvl7pPr>
            <a:lvl8pPr marL="1371560" fontAlgn="base">
              <a:spcBef>
                <a:spcPct val="0"/>
              </a:spcBef>
              <a:spcAft>
                <a:spcPct val="0"/>
              </a:spcAft>
              <a:defRPr b="1">
                <a:solidFill>
                  <a:schemeClr val="bg1"/>
                </a:solidFill>
              </a:defRPr>
            </a:lvl8pPr>
            <a:lvl9pPr marL="1828747" fontAlgn="base">
              <a:spcBef>
                <a:spcPct val="0"/>
              </a:spcBef>
              <a:spcAft>
                <a:spcPct val="0"/>
              </a:spcAft>
              <a:defRPr b="1">
                <a:solidFill>
                  <a:schemeClr val="bg1"/>
                </a:solidFill>
              </a:defRPr>
            </a:lvl9pPr>
          </a:lstStyle>
          <a:p>
            <a:r>
              <a:rPr lang="en-GB" sz="2200" dirty="0" smtClean="0"/>
              <a:t>New opportunities in shallow water mapping</a:t>
            </a:r>
            <a:endParaRPr lang="en-GB" sz="2200" dirty="0"/>
          </a:p>
        </p:txBody>
      </p:sp>
      <p:sp>
        <p:nvSpPr>
          <p:cNvPr id="10" name="Rectangle 9"/>
          <p:cNvSpPr/>
          <p:nvPr/>
        </p:nvSpPr>
        <p:spPr>
          <a:xfrm>
            <a:off x="3622431" y="6500852"/>
            <a:ext cx="2191626" cy="369332"/>
          </a:xfrm>
          <a:prstGeom prst="rect">
            <a:avLst/>
          </a:prstGeom>
        </p:spPr>
        <p:txBody>
          <a:bodyPr wrap="none">
            <a:spAutoFit/>
          </a:bodyPr>
          <a:lstStyle/>
          <a:p>
            <a:r>
              <a:rPr lang="et-EE" b="1" kern="0" dirty="0">
                <a:solidFill>
                  <a:schemeClr val="bg2"/>
                </a:solidFill>
                <a:cs typeface="Times New Roman" pitchFamily="18" charset="0"/>
              </a:rPr>
              <a:t>Tiit </a:t>
            </a:r>
            <a:r>
              <a:rPr lang="et-EE" b="1" kern="0" dirty="0" smtClean="0">
                <a:solidFill>
                  <a:schemeClr val="bg2"/>
                </a:solidFill>
                <a:cs typeface="Times New Roman" pitchFamily="18" charset="0"/>
              </a:rPr>
              <a:t>Kutseret al.</a:t>
            </a:r>
            <a:endParaRPr lang="en-US" dirty="0">
              <a:solidFill>
                <a:schemeClr val="bg2"/>
              </a:solidFill>
            </a:endParaRPr>
          </a:p>
        </p:txBody>
      </p:sp>
      <p:pic>
        <p:nvPicPr>
          <p:cNvPr id="11" name="Picture 10"/>
          <p:cNvPicPr>
            <a:picLocks noChangeAspect="1"/>
          </p:cNvPicPr>
          <p:nvPr/>
        </p:nvPicPr>
        <p:blipFill>
          <a:blip r:embed="rId4"/>
          <a:stretch>
            <a:fillRect/>
          </a:stretch>
        </p:blipFill>
        <p:spPr>
          <a:xfrm>
            <a:off x="0" y="6112331"/>
            <a:ext cx="3622431" cy="726349"/>
          </a:xfrm>
          <a:prstGeom prst="rect">
            <a:avLst/>
          </a:prstGeom>
        </p:spPr>
      </p:pic>
    </p:spTree>
    <p:extLst>
      <p:ext uri="{BB962C8B-B14F-4D97-AF65-F5344CB8AC3E}">
        <p14:creationId xmlns:p14="http://schemas.microsoft.com/office/powerpoint/2010/main" val="19368587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dirty="0">
                <a:latin typeface="Verdana" charset="0"/>
                <a:ea typeface="MS PGothic" charset="0"/>
              </a:rPr>
              <a:t>Mission Overview</a:t>
            </a:r>
          </a:p>
        </p:txBody>
      </p:sp>
      <p:pic>
        <p:nvPicPr>
          <p:cNvPr id="1843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73089" y="2276915"/>
            <a:ext cx="1996232" cy="1557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a:off x="1044575" y="5257800"/>
            <a:ext cx="0" cy="411480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672013" y="5235575"/>
            <a:ext cx="0" cy="411480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720138" y="5229225"/>
            <a:ext cx="0" cy="411480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699250" y="5259388"/>
            <a:ext cx="0" cy="411480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452563" y="5253038"/>
            <a:ext cx="0" cy="411480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854200" y="5241925"/>
            <a:ext cx="0" cy="4113213"/>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55838" y="5259388"/>
            <a:ext cx="0" cy="411480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657475" y="5259388"/>
            <a:ext cx="0" cy="411480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060700" y="5240338"/>
            <a:ext cx="0" cy="411480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460750" y="5240338"/>
            <a:ext cx="0" cy="411480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865563" y="5248275"/>
            <a:ext cx="0" cy="4113213"/>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278313" y="5257800"/>
            <a:ext cx="0" cy="4113213"/>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081588" y="5253038"/>
            <a:ext cx="0" cy="411480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491163" y="5259388"/>
            <a:ext cx="0" cy="411480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891213" y="5243513"/>
            <a:ext cx="0" cy="411480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292850" y="5240338"/>
            <a:ext cx="0" cy="411480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099300" y="5249863"/>
            <a:ext cx="0" cy="4113212"/>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500938" y="5233988"/>
            <a:ext cx="0" cy="411480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902575" y="5246688"/>
            <a:ext cx="0" cy="411480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310563" y="5246688"/>
            <a:ext cx="0" cy="411480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959903" y="4688340"/>
            <a:ext cx="1520041" cy="400110"/>
          </a:xfrm>
          <a:prstGeom prst="rect">
            <a:avLst/>
          </a:prstGeom>
          <a:noFill/>
        </p:spPr>
        <p:txBody>
          <a:bodyPr>
            <a:spAutoFit/>
            <a:scene3d>
              <a:camera prst="orthographicFront"/>
              <a:lightRig rig="threePt" dir="t"/>
            </a:scene3d>
            <a:sp3d extrusionH="57150">
              <a:bevelT w="50800" h="38100" prst="riblet"/>
            </a:sp3d>
          </a:bodyPr>
          <a:lstStyle/>
          <a:p>
            <a:pPr algn="ctr">
              <a:defRPr/>
            </a:pPr>
            <a:r>
              <a:rPr lang="en-GB" sz="2000" b="1" dirty="0">
                <a:ln w="10541" cmpd="sng">
                  <a:solidFill>
                    <a:srgbClr val="0098DB">
                      <a:shade val="88000"/>
                      <a:satMod val="110000"/>
                    </a:srgbClr>
                  </a:solidFill>
                  <a:prstDash val="solid"/>
                </a:ln>
                <a:gradFill>
                  <a:gsLst>
                    <a:gs pos="0">
                      <a:srgbClr val="0098DB">
                        <a:tint val="40000"/>
                        <a:satMod val="250000"/>
                      </a:srgbClr>
                    </a:gs>
                    <a:gs pos="9000">
                      <a:srgbClr val="0098DB">
                        <a:tint val="52000"/>
                        <a:satMod val="300000"/>
                      </a:srgbClr>
                    </a:gs>
                    <a:gs pos="50000">
                      <a:srgbClr val="0098DB">
                        <a:shade val="20000"/>
                        <a:satMod val="300000"/>
                      </a:srgbClr>
                    </a:gs>
                    <a:gs pos="79000">
                      <a:srgbClr val="0098DB">
                        <a:tint val="52000"/>
                        <a:satMod val="300000"/>
                      </a:srgbClr>
                    </a:gs>
                    <a:gs pos="100000">
                      <a:srgbClr val="0098DB">
                        <a:tint val="40000"/>
                        <a:satMod val="250000"/>
                      </a:srgbClr>
                    </a:gs>
                  </a:gsLst>
                  <a:lin ang="5400000"/>
                </a:gradFill>
                <a:effectLst>
                  <a:outerShdw blurRad="50800" dist="38100" dir="2700000" algn="tl" rotWithShape="0">
                    <a:prstClr val="black">
                      <a:alpha val="40000"/>
                    </a:prstClr>
                  </a:outerShdw>
                </a:effectLst>
              </a:rPr>
              <a:t>2030</a:t>
            </a:r>
          </a:p>
        </p:txBody>
      </p:sp>
      <p:sp>
        <p:nvSpPr>
          <p:cNvPr id="29" name="TextBox 28"/>
          <p:cNvSpPr txBox="1"/>
          <p:nvPr/>
        </p:nvSpPr>
        <p:spPr>
          <a:xfrm>
            <a:off x="3912399" y="4688340"/>
            <a:ext cx="1520041" cy="400110"/>
          </a:xfrm>
          <a:prstGeom prst="rect">
            <a:avLst/>
          </a:prstGeom>
          <a:noFill/>
        </p:spPr>
        <p:txBody>
          <a:bodyPr>
            <a:spAutoFit/>
            <a:scene3d>
              <a:camera prst="orthographicFront"/>
              <a:lightRig rig="threePt" dir="t"/>
            </a:scene3d>
            <a:sp3d extrusionH="57150">
              <a:bevelT w="50800" h="38100" prst="riblet"/>
            </a:sp3d>
          </a:bodyPr>
          <a:lstStyle/>
          <a:p>
            <a:pPr algn="ctr">
              <a:defRPr/>
            </a:pPr>
            <a:r>
              <a:rPr lang="en-GB" sz="2000" b="1" dirty="0">
                <a:ln w="10541" cmpd="sng">
                  <a:solidFill>
                    <a:srgbClr val="0098DB">
                      <a:shade val="88000"/>
                      <a:satMod val="110000"/>
                    </a:srgbClr>
                  </a:solidFill>
                  <a:prstDash val="solid"/>
                </a:ln>
                <a:gradFill>
                  <a:gsLst>
                    <a:gs pos="0">
                      <a:srgbClr val="0098DB">
                        <a:tint val="40000"/>
                        <a:satMod val="250000"/>
                      </a:srgbClr>
                    </a:gs>
                    <a:gs pos="9000">
                      <a:srgbClr val="0098DB">
                        <a:tint val="52000"/>
                        <a:satMod val="300000"/>
                      </a:srgbClr>
                    </a:gs>
                    <a:gs pos="50000">
                      <a:srgbClr val="0098DB">
                        <a:shade val="20000"/>
                        <a:satMod val="300000"/>
                      </a:srgbClr>
                    </a:gs>
                    <a:gs pos="79000">
                      <a:srgbClr val="0098DB">
                        <a:tint val="52000"/>
                        <a:satMod val="300000"/>
                      </a:srgbClr>
                    </a:gs>
                    <a:gs pos="100000">
                      <a:srgbClr val="0098DB">
                        <a:tint val="40000"/>
                        <a:satMod val="250000"/>
                      </a:srgbClr>
                    </a:gs>
                  </a:gsLst>
                  <a:lin ang="5400000"/>
                </a:gradFill>
                <a:effectLst>
                  <a:outerShdw blurRad="50800" dist="38100" dir="2700000" algn="tl" rotWithShape="0">
                    <a:prstClr val="black">
                      <a:alpha val="40000"/>
                    </a:prstClr>
                  </a:outerShdw>
                </a:effectLst>
              </a:rPr>
              <a:t>2020</a:t>
            </a:r>
          </a:p>
        </p:txBody>
      </p:sp>
      <p:sp>
        <p:nvSpPr>
          <p:cNvPr id="30" name="TextBox 29"/>
          <p:cNvSpPr txBox="1"/>
          <p:nvPr/>
        </p:nvSpPr>
        <p:spPr>
          <a:xfrm>
            <a:off x="1902802" y="4688340"/>
            <a:ext cx="1520041" cy="400110"/>
          </a:xfrm>
          <a:prstGeom prst="rect">
            <a:avLst/>
          </a:prstGeom>
          <a:noFill/>
        </p:spPr>
        <p:txBody>
          <a:bodyPr>
            <a:spAutoFit/>
            <a:scene3d>
              <a:camera prst="orthographicFront"/>
              <a:lightRig rig="threePt" dir="t"/>
            </a:scene3d>
            <a:sp3d extrusionH="57150">
              <a:bevelT w="50800" h="38100" prst="riblet"/>
            </a:sp3d>
          </a:bodyPr>
          <a:lstStyle/>
          <a:p>
            <a:pPr algn="ctr">
              <a:defRPr/>
            </a:pPr>
            <a:r>
              <a:rPr lang="en-GB" sz="2000" b="1" dirty="0">
                <a:ln w="10541" cmpd="sng">
                  <a:solidFill>
                    <a:srgbClr val="0098DB">
                      <a:shade val="88000"/>
                      <a:satMod val="110000"/>
                    </a:srgbClr>
                  </a:solidFill>
                  <a:prstDash val="solid"/>
                </a:ln>
                <a:gradFill>
                  <a:gsLst>
                    <a:gs pos="0">
                      <a:srgbClr val="0098DB">
                        <a:tint val="40000"/>
                        <a:satMod val="250000"/>
                      </a:srgbClr>
                    </a:gs>
                    <a:gs pos="9000">
                      <a:srgbClr val="0098DB">
                        <a:tint val="52000"/>
                        <a:satMod val="300000"/>
                      </a:srgbClr>
                    </a:gs>
                    <a:gs pos="50000">
                      <a:srgbClr val="0098DB">
                        <a:shade val="20000"/>
                        <a:satMod val="300000"/>
                      </a:srgbClr>
                    </a:gs>
                    <a:gs pos="79000">
                      <a:srgbClr val="0098DB">
                        <a:tint val="52000"/>
                        <a:satMod val="300000"/>
                      </a:srgbClr>
                    </a:gs>
                    <a:gs pos="100000">
                      <a:srgbClr val="0098DB">
                        <a:tint val="40000"/>
                        <a:satMod val="250000"/>
                      </a:srgbClr>
                    </a:gs>
                  </a:gsLst>
                  <a:lin ang="5400000"/>
                </a:gradFill>
                <a:effectLst>
                  <a:outerShdw blurRad="50800" dist="38100" dir="2700000" algn="tl" rotWithShape="0">
                    <a:prstClr val="black">
                      <a:alpha val="40000"/>
                    </a:prstClr>
                  </a:outerShdw>
                </a:effectLst>
              </a:rPr>
              <a:t>2015</a:t>
            </a:r>
          </a:p>
        </p:txBody>
      </p:sp>
      <p:sp>
        <p:nvSpPr>
          <p:cNvPr id="31" name="Rounded Rectangle 30"/>
          <p:cNvSpPr/>
          <p:nvPr/>
        </p:nvSpPr>
        <p:spPr>
          <a:xfrm>
            <a:off x="2865120" y="5531123"/>
            <a:ext cx="6017097" cy="21943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n-GB">
              <a:solidFill>
                <a:srgbClr val="FFFFFF"/>
              </a:solidFill>
            </a:endParaRPr>
          </a:p>
        </p:txBody>
      </p:sp>
      <p:sp>
        <p:nvSpPr>
          <p:cNvPr id="32" name="TextBox 31"/>
          <p:cNvSpPr txBox="1">
            <a:spLocks noChangeArrowheads="1"/>
          </p:cNvSpPr>
          <p:nvPr/>
        </p:nvSpPr>
        <p:spPr bwMode="auto">
          <a:xfrm>
            <a:off x="700088" y="5507038"/>
            <a:ext cx="62468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MS PGothic" charset="0"/>
                <a:cs typeface="MS PGothic" charset="0"/>
              </a:defRPr>
            </a:lvl1pPr>
            <a:lvl2pPr marL="742950" indent="-285750" eaLnBrk="0" hangingPunct="0">
              <a:defRPr sz="2400">
                <a:solidFill>
                  <a:schemeClr val="tx1"/>
                </a:solidFill>
                <a:latin typeface="Verdana" charset="0"/>
                <a:ea typeface="MS PGothic" charset="0"/>
                <a:cs typeface="MS PGothic" charset="0"/>
              </a:defRPr>
            </a:lvl2pPr>
            <a:lvl3pPr marL="1143000" indent="-228600" eaLnBrk="0" hangingPunct="0">
              <a:defRPr sz="2400">
                <a:solidFill>
                  <a:schemeClr val="tx1"/>
                </a:solidFill>
                <a:latin typeface="Verdana" charset="0"/>
                <a:ea typeface="MS PGothic" charset="0"/>
                <a:cs typeface="MS PGothic" charset="0"/>
              </a:defRPr>
            </a:lvl3pPr>
            <a:lvl4pPr marL="1600200" indent="-228600" eaLnBrk="0" hangingPunct="0">
              <a:defRPr sz="2400">
                <a:solidFill>
                  <a:schemeClr val="tx1"/>
                </a:solidFill>
                <a:latin typeface="Verdana" charset="0"/>
                <a:ea typeface="MS PGothic" charset="0"/>
                <a:cs typeface="MS PGothic" charset="0"/>
              </a:defRPr>
            </a:lvl4pPr>
            <a:lvl5pPr marL="2057400" indent="-228600" eaLnBrk="0" hangingPunct="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eaLnBrk="1" hangingPunct="1"/>
            <a:r>
              <a:rPr lang="en-GB" sz="1400">
                <a:solidFill>
                  <a:srgbClr val="0098DB"/>
                </a:solidFill>
              </a:rPr>
              <a:t>Sentinel-2 A/B/C/D</a:t>
            </a:r>
          </a:p>
        </p:txBody>
      </p:sp>
      <p:sp>
        <p:nvSpPr>
          <p:cNvPr id="33" name="Rounded Rectangle 32"/>
          <p:cNvSpPr/>
          <p:nvPr/>
        </p:nvSpPr>
        <p:spPr>
          <a:xfrm>
            <a:off x="7945120" y="5886734"/>
            <a:ext cx="937098" cy="249383"/>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n-GB">
              <a:solidFill>
                <a:srgbClr val="FFFFFF"/>
              </a:solidFill>
            </a:endParaRPr>
          </a:p>
        </p:txBody>
      </p:sp>
      <p:sp>
        <p:nvSpPr>
          <p:cNvPr id="34" name="TextBox 33"/>
          <p:cNvSpPr txBox="1">
            <a:spLocks noChangeArrowheads="1"/>
          </p:cNvSpPr>
          <p:nvPr/>
        </p:nvSpPr>
        <p:spPr bwMode="auto">
          <a:xfrm>
            <a:off x="700088" y="5862638"/>
            <a:ext cx="62468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MS PGothic" charset="0"/>
                <a:cs typeface="MS PGothic" charset="0"/>
              </a:defRPr>
            </a:lvl1pPr>
            <a:lvl2pPr marL="742950" indent="-285750" eaLnBrk="0" hangingPunct="0">
              <a:defRPr sz="2400">
                <a:solidFill>
                  <a:schemeClr val="tx1"/>
                </a:solidFill>
                <a:latin typeface="Verdana" charset="0"/>
                <a:ea typeface="MS PGothic" charset="0"/>
                <a:cs typeface="MS PGothic" charset="0"/>
              </a:defRPr>
            </a:lvl2pPr>
            <a:lvl3pPr marL="1143000" indent="-228600" eaLnBrk="0" hangingPunct="0">
              <a:defRPr sz="2400">
                <a:solidFill>
                  <a:schemeClr val="tx1"/>
                </a:solidFill>
                <a:latin typeface="Verdana" charset="0"/>
                <a:ea typeface="MS PGothic" charset="0"/>
                <a:cs typeface="MS PGothic" charset="0"/>
              </a:defRPr>
            </a:lvl3pPr>
            <a:lvl4pPr marL="1600200" indent="-228600" eaLnBrk="0" hangingPunct="0">
              <a:defRPr sz="2400">
                <a:solidFill>
                  <a:schemeClr val="tx1"/>
                </a:solidFill>
                <a:latin typeface="Verdana" charset="0"/>
                <a:ea typeface="MS PGothic" charset="0"/>
                <a:cs typeface="MS PGothic" charset="0"/>
              </a:defRPr>
            </a:lvl4pPr>
            <a:lvl5pPr marL="2057400" indent="-228600" eaLnBrk="0" hangingPunct="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eaLnBrk="1" hangingPunct="1"/>
            <a:r>
              <a:rPr lang="en-GB" sz="1400" dirty="0">
                <a:solidFill>
                  <a:srgbClr val="0098DB"/>
                </a:solidFill>
              </a:rPr>
              <a:t>Sentinel-2 Second </a:t>
            </a:r>
            <a:r>
              <a:rPr lang="en-GB" sz="1400" dirty="0" smtClean="0">
                <a:solidFill>
                  <a:srgbClr val="0098DB"/>
                </a:solidFill>
              </a:rPr>
              <a:t>Generation</a:t>
            </a:r>
            <a:endParaRPr lang="en-GB" sz="1400" dirty="0">
              <a:solidFill>
                <a:srgbClr val="0098DB"/>
              </a:solidFill>
            </a:endParaRPr>
          </a:p>
        </p:txBody>
      </p:sp>
      <p:pic>
        <p:nvPicPr>
          <p:cNvPr id="35" name="Picture 3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89238" y="5495925"/>
            <a:ext cx="1714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93668" y="5495925"/>
            <a:ext cx="1714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56238" y="5480050"/>
            <a:ext cx="1714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78513" y="5483225"/>
            <a:ext cx="1714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58125" y="5859463"/>
            <a:ext cx="1714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99450" y="5859463"/>
            <a:ext cx="1714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6"/>
          <p:cNvSpPr>
            <a:spLocks noChangeArrowheads="1"/>
          </p:cNvSpPr>
          <p:nvPr/>
        </p:nvSpPr>
        <p:spPr bwMode="auto">
          <a:xfrm>
            <a:off x="141287" y="1330325"/>
            <a:ext cx="7461779" cy="3471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p>
            <a:pPr marL="285750" indent="-285750">
              <a:spcAft>
                <a:spcPct val="40000"/>
              </a:spcAft>
              <a:buFont typeface="Arial" charset="0"/>
              <a:buChar char="•"/>
              <a:defRPr/>
            </a:pPr>
            <a:r>
              <a:rPr lang="en-GB" dirty="0" err="1">
                <a:solidFill>
                  <a:srgbClr val="0098DB"/>
                </a:solidFill>
              </a:rPr>
              <a:t>Spacecrafts</a:t>
            </a:r>
            <a:r>
              <a:rPr lang="en-GB" dirty="0">
                <a:solidFill>
                  <a:schemeClr val="bg2"/>
                </a:solidFill>
              </a:rPr>
              <a:t>: </a:t>
            </a:r>
            <a:r>
              <a:rPr lang="en-GB" dirty="0">
                <a:solidFill>
                  <a:schemeClr val="bg1">
                    <a:lumMod val="50000"/>
                  </a:schemeClr>
                </a:solidFill>
              </a:rPr>
              <a:t>2 operating in twin configuration</a:t>
            </a:r>
          </a:p>
          <a:p>
            <a:pPr marL="285750" indent="-285750">
              <a:spcAft>
                <a:spcPct val="40000"/>
              </a:spcAft>
              <a:buFont typeface="Arial" charset="0"/>
              <a:buChar char="•"/>
              <a:defRPr/>
            </a:pPr>
            <a:r>
              <a:rPr lang="en-GB" dirty="0">
                <a:solidFill>
                  <a:srgbClr val="0098DB"/>
                </a:solidFill>
              </a:rPr>
              <a:t>Orbit</a:t>
            </a:r>
            <a:r>
              <a:rPr lang="en-GB" dirty="0">
                <a:solidFill>
                  <a:schemeClr val="bg2"/>
                </a:solidFill>
              </a:rPr>
              <a:t>: </a:t>
            </a:r>
            <a:r>
              <a:rPr lang="en-GB" dirty="0">
                <a:solidFill>
                  <a:schemeClr val="bg1">
                    <a:lumMod val="50000"/>
                  </a:schemeClr>
                </a:solidFill>
              </a:rPr>
              <a:t>Sun-synchronous at 786 km (14+3/10 revs  </a:t>
            </a:r>
            <a:endParaRPr lang="en-GB" dirty="0" smtClean="0">
              <a:solidFill>
                <a:schemeClr val="bg1">
                  <a:lumMod val="50000"/>
                </a:schemeClr>
              </a:solidFill>
            </a:endParaRPr>
          </a:p>
          <a:p>
            <a:pPr>
              <a:spcAft>
                <a:spcPct val="40000"/>
              </a:spcAft>
              <a:defRPr/>
            </a:pPr>
            <a:r>
              <a:rPr lang="en-GB" dirty="0">
                <a:solidFill>
                  <a:schemeClr val="bg1">
                    <a:lumMod val="50000"/>
                  </a:schemeClr>
                </a:solidFill>
              </a:rPr>
              <a:t> </a:t>
            </a:r>
            <a:r>
              <a:rPr lang="en-GB" dirty="0" smtClean="0">
                <a:solidFill>
                  <a:schemeClr val="bg1">
                    <a:lumMod val="50000"/>
                  </a:schemeClr>
                </a:solidFill>
              </a:rPr>
              <a:t>   per </a:t>
            </a:r>
            <a:r>
              <a:rPr lang="en-GB" dirty="0">
                <a:solidFill>
                  <a:schemeClr val="bg1">
                    <a:lumMod val="50000"/>
                  </a:schemeClr>
                </a:solidFill>
              </a:rPr>
              <a:t>day), with LTDN 10:30 </a:t>
            </a:r>
            <a:r>
              <a:rPr lang="en-GB" dirty="0" smtClean="0">
                <a:solidFill>
                  <a:schemeClr val="bg1">
                    <a:lumMod val="50000"/>
                  </a:schemeClr>
                </a:solidFill>
              </a:rPr>
              <a:t>AM, 10 day cycle</a:t>
            </a:r>
            <a:endParaRPr lang="en-GB" dirty="0">
              <a:solidFill>
                <a:schemeClr val="bg1">
                  <a:lumMod val="50000"/>
                </a:schemeClr>
              </a:solidFill>
            </a:endParaRPr>
          </a:p>
          <a:p>
            <a:pPr marL="285750" indent="-285750">
              <a:spcAft>
                <a:spcPct val="40000"/>
              </a:spcAft>
              <a:buFont typeface="Arial" charset="0"/>
              <a:buChar char="•"/>
              <a:defRPr/>
            </a:pPr>
            <a:r>
              <a:rPr lang="en-GB" dirty="0" err="1">
                <a:solidFill>
                  <a:srgbClr val="0098DB"/>
                </a:solidFill>
              </a:rPr>
              <a:t>MultiSpectral</a:t>
            </a:r>
            <a:r>
              <a:rPr lang="en-GB" dirty="0">
                <a:solidFill>
                  <a:srgbClr val="0098DB"/>
                </a:solidFill>
              </a:rPr>
              <a:t> Instrument (MSI)</a:t>
            </a:r>
            <a:r>
              <a:rPr lang="en-GB" dirty="0">
                <a:solidFill>
                  <a:schemeClr val="bg2"/>
                </a:solidFill>
              </a:rPr>
              <a:t>: </a:t>
            </a:r>
            <a:r>
              <a:rPr lang="en-GB" dirty="0">
                <a:solidFill>
                  <a:schemeClr val="bg1">
                    <a:lumMod val="50000"/>
                  </a:schemeClr>
                </a:solidFill>
              </a:rPr>
              <a:t>operating in </a:t>
            </a:r>
            <a:endParaRPr lang="en-GB" dirty="0" smtClean="0">
              <a:solidFill>
                <a:schemeClr val="bg1">
                  <a:lumMod val="50000"/>
                </a:schemeClr>
              </a:solidFill>
            </a:endParaRPr>
          </a:p>
          <a:p>
            <a:pPr>
              <a:spcAft>
                <a:spcPct val="40000"/>
              </a:spcAft>
              <a:defRPr/>
            </a:pPr>
            <a:r>
              <a:rPr lang="en-GB" dirty="0" smtClean="0">
                <a:solidFill>
                  <a:schemeClr val="bg1">
                    <a:lumMod val="50000"/>
                  </a:schemeClr>
                </a:solidFill>
              </a:rPr>
              <a:t>    </a:t>
            </a:r>
            <a:r>
              <a:rPr lang="en-GB" dirty="0" err="1" smtClean="0">
                <a:solidFill>
                  <a:schemeClr val="bg1">
                    <a:lumMod val="50000"/>
                  </a:schemeClr>
                </a:solidFill>
              </a:rPr>
              <a:t>pushbroom</a:t>
            </a:r>
            <a:r>
              <a:rPr lang="en-GB" dirty="0" smtClean="0">
                <a:solidFill>
                  <a:schemeClr val="bg1">
                    <a:lumMod val="50000"/>
                  </a:schemeClr>
                </a:solidFill>
              </a:rPr>
              <a:t> </a:t>
            </a:r>
            <a:r>
              <a:rPr lang="en-GB" dirty="0">
                <a:solidFill>
                  <a:schemeClr val="bg1">
                    <a:lumMod val="50000"/>
                  </a:schemeClr>
                </a:solidFill>
              </a:rPr>
              <a:t>principle, filter based optical system</a:t>
            </a:r>
          </a:p>
          <a:p>
            <a:pPr marL="285750" indent="-285750">
              <a:spcAft>
                <a:spcPct val="40000"/>
              </a:spcAft>
              <a:buFont typeface="Arial" charset="0"/>
              <a:buChar char="•"/>
              <a:defRPr/>
            </a:pPr>
            <a:r>
              <a:rPr lang="en-GB" dirty="0">
                <a:solidFill>
                  <a:schemeClr val="accent1"/>
                </a:solidFill>
              </a:rPr>
              <a:t>Spectral bands</a:t>
            </a:r>
            <a:r>
              <a:rPr lang="en-GB" dirty="0">
                <a:solidFill>
                  <a:schemeClr val="bg2"/>
                </a:solidFill>
              </a:rPr>
              <a:t>: </a:t>
            </a:r>
            <a:r>
              <a:rPr lang="en-GB" dirty="0">
                <a:solidFill>
                  <a:schemeClr val="bg1">
                    <a:lumMod val="50000"/>
                  </a:schemeClr>
                </a:solidFill>
              </a:rPr>
              <a:t>13 (VIS–NIR–SWIR </a:t>
            </a:r>
            <a:r>
              <a:rPr lang="en-GB" dirty="0" smtClean="0">
                <a:solidFill>
                  <a:schemeClr val="bg1">
                    <a:lumMod val="50000"/>
                  </a:schemeClr>
                </a:solidFill>
              </a:rPr>
              <a:t>domains</a:t>
            </a:r>
            <a:r>
              <a:rPr lang="en-GB" dirty="0">
                <a:solidFill>
                  <a:schemeClr val="bg1">
                    <a:lumMod val="50000"/>
                  </a:schemeClr>
                </a:solidFill>
              </a:rPr>
              <a:t>)</a:t>
            </a:r>
          </a:p>
          <a:p>
            <a:pPr marL="285750" indent="-285750">
              <a:spcAft>
                <a:spcPct val="40000"/>
              </a:spcAft>
              <a:buFont typeface="Arial" charset="0"/>
              <a:buChar char="•"/>
              <a:defRPr/>
            </a:pPr>
            <a:r>
              <a:rPr lang="en-GB" dirty="0">
                <a:solidFill>
                  <a:schemeClr val="accent1"/>
                </a:solidFill>
              </a:rPr>
              <a:t>Spatial resolution</a:t>
            </a:r>
            <a:r>
              <a:rPr lang="en-GB" dirty="0">
                <a:solidFill>
                  <a:schemeClr val="bg2"/>
                </a:solidFill>
              </a:rPr>
              <a:t>: </a:t>
            </a:r>
            <a:r>
              <a:rPr lang="en-GB" dirty="0">
                <a:solidFill>
                  <a:schemeClr val="bg1">
                    <a:lumMod val="50000"/>
                  </a:schemeClr>
                </a:solidFill>
              </a:rPr>
              <a:t>10m / 20m / 60m</a:t>
            </a:r>
          </a:p>
          <a:p>
            <a:pPr marL="285750" indent="-285750">
              <a:spcAft>
                <a:spcPct val="40000"/>
              </a:spcAft>
              <a:buFont typeface="Arial" charset="0"/>
              <a:buChar char="•"/>
              <a:defRPr/>
            </a:pPr>
            <a:r>
              <a:rPr lang="en-GB" dirty="0">
                <a:solidFill>
                  <a:schemeClr val="accent1"/>
                </a:solidFill>
              </a:rPr>
              <a:t>Swath</a:t>
            </a:r>
            <a:r>
              <a:rPr lang="en-GB" dirty="0">
                <a:solidFill>
                  <a:schemeClr val="bg2"/>
                </a:solidFill>
              </a:rPr>
              <a:t>: </a:t>
            </a:r>
            <a:r>
              <a:rPr lang="en-GB" dirty="0">
                <a:solidFill>
                  <a:schemeClr val="bg1">
                    <a:lumMod val="50000"/>
                  </a:schemeClr>
                </a:solidFill>
              </a:rPr>
              <a:t>290 km</a:t>
            </a:r>
          </a:p>
          <a:p>
            <a:pPr marL="285750" indent="-285750">
              <a:buFont typeface="Arial" charset="0"/>
              <a:buChar char="•"/>
              <a:defRPr/>
            </a:pPr>
            <a:endParaRPr lang="en-GB" dirty="0">
              <a:solidFill>
                <a:schemeClr val="bg2"/>
              </a:solidFill>
            </a:endParaRPr>
          </a:p>
        </p:txBody>
      </p:sp>
    </p:spTree>
    <p:extLst>
      <p:ext uri="{BB962C8B-B14F-4D97-AF65-F5344CB8AC3E}">
        <p14:creationId xmlns:p14="http://schemas.microsoft.com/office/powerpoint/2010/main" val="219214758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par>
                          <p:cTn id="11" fill="hold" nodeType="afterGroup">
                            <p:stCondLst>
                              <p:cond delay="500"/>
                            </p:stCondLst>
                            <p:childTnLst>
                              <p:par>
                                <p:cTn id="12" presetID="42" presetClass="entr" presetSubtype="0" fill="hold" nodeType="after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1000"/>
                                        <p:tgtEl>
                                          <p:spTgt spid="35"/>
                                        </p:tgtEl>
                                      </p:cBhvr>
                                    </p:animEffect>
                                    <p:anim calcmode="lin" valueType="num">
                                      <p:cBhvr>
                                        <p:cTn id="15" dur="1000" fill="hold"/>
                                        <p:tgtEl>
                                          <p:spTgt spid="35"/>
                                        </p:tgtEl>
                                        <p:attrNameLst>
                                          <p:attrName>ppt_x</p:attrName>
                                        </p:attrNameLst>
                                      </p:cBhvr>
                                      <p:tavLst>
                                        <p:tav tm="0">
                                          <p:val>
                                            <p:strVal val="#ppt_x"/>
                                          </p:val>
                                        </p:tav>
                                        <p:tav tm="100000">
                                          <p:val>
                                            <p:strVal val="#ppt_x"/>
                                          </p:val>
                                        </p:tav>
                                      </p:tavLst>
                                    </p:anim>
                                    <p:anim calcmode="lin" valueType="num">
                                      <p:cBhvr>
                                        <p:cTn id="16" dur="1000" fill="hold"/>
                                        <p:tgtEl>
                                          <p:spTgt spid="35"/>
                                        </p:tgtEl>
                                        <p:attrNameLst>
                                          <p:attrName>ppt_y</p:attrName>
                                        </p:attrNameLst>
                                      </p:cBhvr>
                                      <p:tavLst>
                                        <p:tav tm="0">
                                          <p:val>
                                            <p:strVal val="#ppt_y+.1"/>
                                          </p:val>
                                        </p:tav>
                                        <p:tav tm="100000">
                                          <p:val>
                                            <p:strVal val="#ppt_y"/>
                                          </p:val>
                                        </p:tav>
                                      </p:tavLst>
                                    </p:anim>
                                  </p:childTnLst>
                                </p:cTn>
                              </p:par>
                            </p:childTnLst>
                          </p:cTn>
                        </p:par>
                        <p:par>
                          <p:cTn id="17" fill="hold" nodeType="afterGroup">
                            <p:stCondLst>
                              <p:cond delay="1500"/>
                            </p:stCondLst>
                            <p:childTnLst>
                              <p:par>
                                <p:cTn id="18" presetID="42" presetClass="entr" presetSubtype="0"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1000"/>
                                        <p:tgtEl>
                                          <p:spTgt spid="36"/>
                                        </p:tgtEl>
                                      </p:cBhvr>
                                    </p:animEffect>
                                    <p:anim calcmode="lin" valueType="num">
                                      <p:cBhvr>
                                        <p:cTn id="21" dur="1000" fill="hold"/>
                                        <p:tgtEl>
                                          <p:spTgt spid="36"/>
                                        </p:tgtEl>
                                        <p:attrNameLst>
                                          <p:attrName>ppt_x</p:attrName>
                                        </p:attrNameLst>
                                      </p:cBhvr>
                                      <p:tavLst>
                                        <p:tav tm="0">
                                          <p:val>
                                            <p:strVal val="#ppt_x"/>
                                          </p:val>
                                        </p:tav>
                                        <p:tav tm="100000">
                                          <p:val>
                                            <p:strVal val="#ppt_x"/>
                                          </p:val>
                                        </p:tav>
                                      </p:tavLst>
                                    </p:anim>
                                    <p:anim calcmode="lin" valueType="num">
                                      <p:cBhvr>
                                        <p:cTn id="22" dur="1000" fill="hold"/>
                                        <p:tgtEl>
                                          <p:spTgt spid="36"/>
                                        </p:tgtEl>
                                        <p:attrNameLst>
                                          <p:attrName>ppt_y</p:attrName>
                                        </p:attrNameLst>
                                      </p:cBhvr>
                                      <p:tavLst>
                                        <p:tav tm="0">
                                          <p:val>
                                            <p:strVal val="#ppt_y+.1"/>
                                          </p:val>
                                        </p:tav>
                                        <p:tav tm="100000">
                                          <p:val>
                                            <p:strVal val="#ppt_y"/>
                                          </p:val>
                                        </p:tav>
                                      </p:tavLst>
                                    </p:anim>
                                  </p:childTnLst>
                                </p:cTn>
                              </p:par>
                            </p:childTnLst>
                          </p:cTn>
                        </p:par>
                        <p:par>
                          <p:cTn id="23" fill="hold" nodeType="afterGroup">
                            <p:stCondLst>
                              <p:cond delay="2500"/>
                            </p:stCondLst>
                            <p:childTnLst>
                              <p:par>
                                <p:cTn id="24" presetID="42" presetClass="entr" presetSubtype="0" fill="hold" nodeType="after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1000"/>
                                        <p:tgtEl>
                                          <p:spTgt spid="37"/>
                                        </p:tgtEl>
                                      </p:cBhvr>
                                    </p:animEffect>
                                    <p:anim calcmode="lin" valueType="num">
                                      <p:cBhvr>
                                        <p:cTn id="27" dur="1000" fill="hold"/>
                                        <p:tgtEl>
                                          <p:spTgt spid="37"/>
                                        </p:tgtEl>
                                        <p:attrNameLst>
                                          <p:attrName>ppt_x</p:attrName>
                                        </p:attrNameLst>
                                      </p:cBhvr>
                                      <p:tavLst>
                                        <p:tav tm="0">
                                          <p:val>
                                            <p:strVal val="#ppt_x"/>
                                          </p:val>
                                        </p:tav>
                                        <p:tav tm="100000">
                                          <p:val>
                                            <p:strVal val="#ppt_x"/>
                                          </p:val>
                                        </p:tav>
                                      </p:tavLst>
                                    </p:anim>
                                    <p:anim calcmode="lin" valueType="num">
                                      <p:cBhvr>
                                        <p:cTn id="28" dur="1000" fill="hold"/>
                                        <p:tgtEl>
                                          <p:spTgt spid="37"/>
                                        </p:tgtEl>
                                        <p:attrNameLst>
                                          <p:attrName>ppt_y</p:attrName>
                                        </p:attrNameLst>
                                      </p:cBhvr>
                                      <p:tavLst>
                                        <p:tav tm="0">
                                          <p:val>
                                            <p:strVal val="#ppt_y+.1"/>
                                          </p:val>
                                        </p:tav>
                                        <p:tav tm="100000">
                                          <p:val>
                                            <p:strVal val="#ppt_y"/>
                                          </p:val>
                                        </p:tav>
                                      </p:tavLst>
                                    </p:anim>
                                  </p:childTnLst>
                                </p:cTn>
                              </p:par>
                            </p:childTnLst>
                          </p:cTn>
                        </p:par>
                        <p:par>
                          <p:cTn id="29" fill="hold" nodeType="afterGroup">
                            <p:stCondLst>
                              <p:cond delay="3500"/>
                            </p:stCondLst>
                            <p:childTnLst>
                              <p:par>
                                <p:cTn id="30" presetID="42" presetClass="entr" presetSubtype="0" fill="hold" nodeType="after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1000"/>
                                        <p:tgtEl>
                                          <p:spTgt spid="38"/>
                                        </p:tgtEl>
                                      </p:cBhvr>
                                    </p:animEffect>
                                    <p:anim calcmode="lin" valueType="num">
                                      <p:cBhvr>
                                        <p:cTn id="33" dur="1000" fill="hold"/>
                                        <p:tgtEl>
                                          <p:spTgt spid="38"/>
                                        </p:tgtEl>
                                        <p:attrNameLst>
                                          <p:attrName>ppt_x</p:attrName>
                                        </p:attrNameLst>
                                      </p:cBhvr>
                                      <p:tavLst>
                                        <p:tav tm="0">
                                          <p:val>
                                            <p:strVal val="#ppt_x"/>
                                          </p:val>
                                        </p:tav>
                                        <p:tav tm="100000">
                                          <p:val>
                                            <p:strVal val="#ppt_x"/>
                                          </p:val>
                                        </p:tav>
                                      </p:tavLst>
                                    </p:anim>
                                    <p:anim calcmode="lin" valueType="num">
                                      <p:cBhvr>
                                        <p:cTn id="34" dur="1000" fill="hold"/>
                                        <p:tgtEl>
                                          <p:spTgt spid="38"/>
                                        </p:tgtEl>
                                        <p:attrNameLst>
                                          <p:attrName>ppt_y</p:attrName>
                                        </p:attrNameLst>
                                      </p:cBhvr>
                                      <p:tavLst>
                                        <p:tav tm="0">
                                          <p:val>
                                            <p:strVal val="#ppt_y+.1"/>
                                          </p:val>
                                        </p:tav>
                                        <p:tav tm="100000">
                                          <p:val>
                                            <p:strVal val="#ppt_y"/>
                                          </p:val>
                                        </p:tav>
                                      </p:tavLst>
                                    </p:anim>
                                  </p:childTnLst>
                                </p:cTn>
                              </p:par>
                            </p:childTnLst>
                          </p:cTn>
                        </p:par>
                        <p:par>
                          <p:cTn id="35" fill="hold" nodeType="afterGroup">
                            <p:stCondLst>
                              <p:cond delay="4500"/>
                            </p:stCondLst>
                            <p:childTnLst>
                              <p:par>
                                <p:cTn id="36" presetID="10" presetClass="entr" presetSubtype="0" fill="hold" grpId="0" nodeType="after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par>
                                <p:cTn id="39" presetID="10"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childTnLst>
                          </p:cTn>
                        </p:par>
                        <p:par>
                          <p:cTn id="42" fill="hold" nodeType="afterGroup">
                            <p:stCondLst>
                              <p:cond delay="5000"/>
                            </p:stCondLst>
                            <p:childTnLst>
                              <p:par>
                                <p:cTn id="43" presetID="42" presetClass="entr" presetSubtype="0" fill="hold" nodeType="after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1000"/>
                                        <p:tgtEl>
                                          <p:spTgt spid="39"/>
                                        </p:tgtEl>
                                      </p:cBhvr>
                                    </p:animEffect>
                                    <p:anim calcmode="lin" valueType="num">
                                      <p:cBhvr>
                                        <p:cTn id="46" dur="1000" fill="hold"/>
                                        <p:tgtEl>
                                          <p:spTgt spid="39"/>
                                        </p:tgtEl>
                                        <p:attrNameLst>
                                          <p:attrName>ppt_x</p:attrName>
                                        </p:attrNameLst>
                                      </p:cBhvr>
                                      <p:tavLst>
                                        <p:tav tm="0">
                                          <p:val>
                                            <p:strVal val="#ppt_x"/>
                                          </p:val>
                                        </p:tav>
                                        <p:tav tm="100000">
                                          <p:val>
                                            <p:strVal val="#ppt_x"/>
                                          </p:val>
                                        </p:tav>
                                      </p:tavLst>
                                    </p:anim>
                                    <p:anim calcmode="lin" valueType="num">
                                      <p:cBhvr>
                                        <p:cTn id="47" dur="1000" fill="hold"/>
                                        <p:tgtEl>
                                          <p:spTgt spid="39"/>
                                        </p:tgtEl>
                                        <p:attrNameLst>
                                          <p:attrName>ppt_y</p:attrName>
                                        </p:attrNameLst>
                                      </p:cBhvr>
                                      <p:tavLst>
                                        <p:tav tm="0">
                                          <p:val>
                                            <p:strVal val="#ppt_y+.1"/>
                                          </p:val>
                                        </p:tav>
                                        <p:tav tm="100000">
                                          <p:val>
                                            <p:strVal val="#ppt_y"/>
                                          </p:val>
                                        </p:tav>
                                      </p:tavLst>
                                    </p:anim>
                                  </p:childTnLst>
                                </p:cTn>
                              </p:par>
                            </p:childTnLst>
                          </p:cTn>
                        </p:par>
                        <p:par>
                          <p:cTn id="48" fill="hold" nodeType="afterGroup">
                            <p:stCondLst>
                              <p:cond delay="6000"/>
                            </p:stCondLst>
                            <p:childTnLst>
                              <p:par>
                                <p:cTn id="49" presetID="42" presetClass="entr" presetSubtype="0" fill="hold" nodeType="after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fade">
                                      <p:cBhvr>
                                        <p:cTn id="51" dur="1000"/>
                                        <p:tgtEl>
                                          <p:spTgt spid="40"/>
                                        </p:tgtEl>
                                      </p:cBhvr>
                                    </p:animEffect>
                                    <p:anim calcmode="lin" valueType="num">
                                      <p:cBhvr>
                                        <p:cTn id="52" dur="1000" fill="hold"/>
                                        <p:tgtEl>
                                          <p:spTgt spid="40"/>
                                        </p:tgtEl>
                                        <p:attrNameLst>
                                          <p:attrName>ppt_x</p:attrName>
                                        </p:attrNameLst>
                                      </p:cBhvr>
                                      <p:tavLst>
                                        <p:tav tm="0">
                                          <p:val>
                                            <p:strVal val="#ppt_x"/>
                                          </p:val>
                                        </p:tav>
                                        <p:tav tm="100000">
                                          <p:val>
                                            <p:strVal val="#ppt_x"/>
                                          </p:val>
                                        </p:tav>
                                      </p:tavLst>
                                    </p:anim>
                                    <p:anim calcmode="lin" valueType="num">
                                      <p:cBhvr>
                                        <p:cTn id="53"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0"/>
          <p:cNvPicPr/>
          <p:nvPr/>
        </p:nvPicPr>
        <p:blipFill>
          <a:blip r:embed="rId2" cstate="print">
            <a:extLst>
              <a:ext uri="{28A0092B-C50C-407E-A947-70E740481C1C}">
                <a14:useLocalDpi xmlns:a14="http://schemas.microsoft.com/office/drawing/2010/main"/>
              </a:ext>
            </a:extLst>
          </a:blip>
          <a:stretch>
            <a:fillRect/>
          </a:stretch>
        </p:blipFill>
        <p:spPr>
          <a:xfrm>
            <a:off x="179512" y="1097360"/>
            <a:ext cx="8712968" cy="5760640"/>
          </a:xfrm>
          <a:prstGeom prst="rect">
            <a:avLst/>
          </a:prstGeom>
        </p:spPr>
      </p:pic>
      <p:sp>
        <p:nvSpPr>
          <p:cNvPr id="4" name="TextBox 11"/>
          <p:cNvSpPr txBox="1">
            <a:spLocks noChangeArrowheads="1"/>
          </p:cNvSpPr>
          <p:nvPr/>
        </p:nvSpPr>
        <p:spPr bwMode="auto">
          <a:xfrm>
            <a:off x="429768" y="421434"/>
            <a:ext cx="8714232" cy="430887"/>
          </a:xfrm>
          <a:prstGeom prst="rect">
            <a:avLst/>
          </a:prstGeom>
          <a:noFill/>
          <a:ln>
            <a:noFill/>
          </a:ln>
        </p:spPr>
        <p:txBody>
          <a:bodyPr vert="horz" wrap="square" lIns="35999" tIns="3600" rIns="35999" bIns="3600" numCol="1" anchor="t" anchorCtr="0" compatLnSpc="1">
            <a:prstTxWarp prst="textNoShape">
              <a:avLst/>
            </a:prstTxWarp>
          </a:bodyPr>
          <a:lstStyle>
            <a:defPPr>
              <a:defRPr lang="en-US"/>
            </a:defPPr>
            <a:lvl1pPr eaLnBrk="0" hangingPunct="0">
              <a:defRPr sz="2200" b="1">
                <a:solidFill>
                  <a:schemeClr val="bg1"/>
                </a:solidFill>
                <a:latin typeface="+mj-lt"/>
                <a:ea typeface="+mj-ea"/>
                <a:cs typeface="+mj-cs"/>
              </a:defRPr>
            </a:lvl1pPr>
            <a:lvl2pPr eaLnBrk="0" hangingPunct="0">
              <a:defRPr sz="4400" b="1">
                <a:solidFill>
                  <a:schemeClr val="bg1"/>
                </a:solidFill>
              </a:defRPr>
            </a:lvl2pPr>
            <a:lvl3pPr eaLnBrk="0" hangingPunct="0">
              <a:defRPr sz="4400" b="1">
                <a:solidFill>
                  <a:schemeClr val="bg1"/>
                </a:solidFill>
              </a:defRPr>
            </a:lvl3pPr>
            <a:lvl4pPr eaLnBrk="0" hangingPunct="0">
              <a:defRPr sz="4400" b="1">
                <a:solidFill>
                  <a:schemeClr val="bg1"/>
                </a:solidFill>
              </a:defRPr>
            </a:lvl4pPr>
            <a:lvl5pPr eaLnBrk="0" hangingPunct="0">
              <a:defRPr sz="4400" b="1">
                <a:solidFill>
                  <a:schemeClr val="bg1"/>
                </a:solidFill>
              </a:defRPr>
            </a:lvl5pPr>
            <a:lvl6pPr marL="457187" fontAlgn="base">
              <a:spcBef>
                <a:spcPct val="0"/>
              </a:spcBef>
              <a:spcAft>
                <a:spcPct val="0"/>
              </a:spcAft>
              <a:defRPr b="1">
                <a:solidFill>
                  <a:schemeClr val="bg1"/>
                </a:solidFill>
              </a:defRPr>
            </a:lvl6pPr>
            <a:lvl7pPr marL="914373" fontAlgn="base">
              <a:spcBef>
                <a:spcPct val="0"/>
              </a:spcBef>
              <a:spcAft>
                <a:spcPct val="0"/>
              </a:spcAft>
              <a:defRPr b="1">
                <a:solidFill>
                  <a:schemeClr val="bg1"/>
                </a:solidFill>
              </a:defRPr>
            </a:lvl7pPr>
            <a:lvl8pPr marL="1371560" fontAlgn="base">
              <a:spcBef>
                <a:spcPct val="0"/>
              </a:spcBef>
              <a:spcAft>
                <a:spcPct val="0"/>
              </a:spcAft>
              <a:defRPr b="1">
                <a:solidFill>
                  <a:schemeClr val="bg1"/>
                </a:solidFill>
              </a:defRPr>
            </a:lvl8pPr>
            <a:lvl9pPr marL="1828747" fontAlgn="base">
              <a:spcBef>
                <a:spcPct val="0"/>
              </a:spcBef>
              <a:spcAft>
                <a:spcPct val="0"/>
              </a:spcAft>
              <a:defRPr b="1">
                <a:solidFill>
                  <a:schemeClr val="bg1"/>
                </a:solidFill>
              </a:defRPr>
            </a:lvl9pPr>
          </a:lstStyle>
          <a:p>
            <a:r>
              <a:rPr lang="et-EE" dirty="0" err="1"/>
              <a:t>Benthic</a:t>
            </a:r>
            <a:r>
              <a:rPr lang="et-EE" dirty="0"/>
              <a:t> </a:t>
            </a:r>
            <a:r>
              <a:rPr lang="et-EE" dirty="0" err="1"/>
              <a:t>habitat</a:t>
            </a:r>
            <a:r>
              <a:rPr lang="et-EE" dirty="0"/>
              <a:t> </a:t>
            </a:r>
            <a:r>
              <a:rPr lang="et-EE" dirty="0" err="1"/>
              <a:t>map</a:t>
            </a:r>
            <a:endParaRPr lang="en-GB" dirty="0"/>
          </a:p>
        </p:txBody>
      </p:sp>
      <p:sp>
        <p:nvSpPr>
          <p:cNvPr id="5" name="Rectangle 4"/>
          <p:cNvSpPr/>
          <p:nvPr/>
        </p:nvSpPr>
        <p:spPr>
          <a:xfrm>
            <a:off x="3622431" y="6488668"/>
            <a:ext cx="2191626" cy="369332"/>
          </a:xfrm>
          <a:prstGeom prst="rect">
            <a:avLst/>
          </a:prstGeom>
        </p:spPr>
        <p:txBody>
          <a:bodyPr wrap="none">
            <a:spAutoFit/>
          </a:bodyPr>
          <a:lstStyle/>
          <a:p>
            <a:r>
              <a:rPr lang="et-EE" b="1" kern="0" dirty="0">
                <a:solidFill>
                  <a:schemeClr val="bg1"/>
                </a:solidFill>
                <a:cs typeface="Times New Roman" pitchFamily="18" charset="0"/>
              </a:rPr>
              <a:t>Tiit </a:t>
            </a:r>
            <a:r>
              <a:rPr lang="et-EE" b="1" kern="0" dirty="0" smtClean="0">
                <a:solidFill>
                  <a:schemeClr val="bg1"/>
                </a:solidFill>
                <a:cs typeface="Times New Roman" pitchFamily="18" charset="0"/>
              </a:rPr>
              <a:t>Kutseret al.</a:t>
            </a:r>
            <a:endParaRPr lang="en-US" dirty="0">
              <a:solidFill>
                <a:schemeClr val="bg1"/>
              </a:solidFill>
            </a:endParaRPr>
          </a:p>
        </p:txBody>
      </p:sp>
      <p:pic>
        <p:nvPicPr>
          <p:cNvPr id="6" name="Picture 5"/>
          <p:cNvPicPr>
            <a:picLocks noChangeAspect="1"/>
          </p:cNvPicPr>
          <p:nvPr/>
        </p:nvPicPr>
        <p:blipFill>
          <a:blip r:embed="rId3"/>
          <a:stretch>
            <a:fillRect/>
          </a:stretch>
        </p:blipFill>
        <p:spPr>
          <a:xfrm>
            <a:off x="0" y="6131651"/>
            <a:ext cx="3622431" cy="726349"/>
          </a:xfrm>
          <a:prstGeom prst="rect">
            <a:avLst/>
          </a:prstGeom>
        </p:spPr>
      </p:pic>
    </p:spTree>
    <p:extLst>
      <p:ext uri="{BB962C8B-B14F-4D97-AF65-F5344CB8AC3E}">
        <p14:creationId xmlns:p14="http://schemas.microsoft.com/office/powerpoint/2010/main" val="9445786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1247659"/>
            <a:ext cx="6541477" cy="3582907"/>
          </a:xfrm>
          <a:prstGeom prst="rect">
            <a:avLst/>
          </a:prstGeom>
        </p:spPr>
      </p:pic>
      <p:sp>
        <p:nvSpPr>
          <p:cNvPr id="2" name="Title 1"/>
          <p:cNvSpPr>
            <a:spLocks noGrp="1"/>
          </p:cNvSpPr>
          <p:nvPr>
            <p:ph type="title"/>
          </p:nvPr>
        </p:nvSpPr>
        <p:spPr>
          <a:xfrm>
            <a:off x="219809" y="279037"/>
            <a:ext cx="6868745" cy="830997"/>
          </a:xfrm>
        </p:spPr>
        <p:txBody>
          <a:bodyPr/>
          <a:lstStyle/>
          <a:p>
            <a:r>
              <a:rPr lang="en-US" sz="2400" b="0" dirty="0" smtClean="0"/>
              <a:t>Dredging operations</a:t>
            </a:r>
            <a:br>
              <a:rPr lang="en-US" sz="2400" b="0" dirty="0" smtClean="0"/>
            </a:br>
            <a:r>
              <a:rPr lang="en-US" sz="2400" b="0" dirty="0" smtClean="0"/>
              <a:t>in Dutch harbors</a:t>
            </a:r>
            <a:endParaRPr lang="en-US" sz="2400" b="0" dirty="0"/>
          </a:p>
        </p:txBody>
      </p:sp>
      <p:pic>
        <p:nvPicPr>
          <p:cNvPr id="3" name="Picture 2"/>
          <p:cNvPicPr>
            <a:picLocks noChangeAspect="1"/>
          </p:cNvPicPr>
          <p:nvPr/>
        </p:nvPicPr>
        <p:blipFill>
          <a:blip r:embed="rId3"/>
          <a:stretch>
            <a:fillRect/>
          </a:stretch>
        </p:blipFill>
        <p:spPr>
          <a:xfrm>
            <a:off x="3127020" y="1032103"/>
            <a:ext cx="6016980" cy="4797198"/>
          </a:xfrm>
          <a:prstGeom prst="rect">
            <a:avLst/>
          </a:prstGeom>
        </p:spPr>
      </p:pic>
      <p:pic>
        <p:nvPicPr>
          <p:cNvPr id="4" name="Picture 3"/>
          <p:cNvPicPr>
            <a:picLocks noChangeAspect="1"/>
          </p:cNvPicPr>
          <p:nvPr/>
        </p:nvPicPr>
        <p:blipFill>
          <a:blip r:embed="rId4"/>
          <a:stretch>
            <a:fillRect/>
          </a:stretch>
        </p:blipFill>
        <p:spPr>
          <a:xfrm>
            <a:off x="0" y="3159866"/>
            <a:ext cx="4642338" cy="3698134"/>
          </a:xfrm>
          <a:prstGeom prst="rect">
            <a:avLst/>
          </a:prstGeom>
        </p:spPr>
      </p:pic>
      <p:sp>
        <p:nvSpPr>
          <p:cNvPr id="7" name="Rectangle 6"/>
          <p:cNvSpPr/>
          <p:nvPr/>
        </p:nvSpPr>
        <p:spPr>
          <a:xfrm>
            <a:off x="4557156" y="6066910"/>
            <a:ext cx="4816177" cy="646331"/>
          </a:xfrm>
          <a:prstGeom prst="rect">
            <a:avLst/>
          </a:prstGeom>
        </p:spPr>
        <p:txBody>
          <a:bodyPr wrap="square">
            <a:spAutoFit/>
          </a:bodyPr>
          <a:lstStyle/>
          <a:p>
            <a:r>
              <a:rPr lang="en-US" dirty="0"/>
              <a:t> </a:t>
            </a:r>
            <a:r>
              <a:rPr lang="en-US" dirty="0" smtClean="0"/>
              <a:t>Q. </a:t>
            </a:r>
            <a:r>
              <a:rPr lang="en-US" dirty="0" err="1"/>
              <a:t>V</a:t>
            </a:r>
            <a:r>
              <a:rPr lang="en-US" dirty="0" err="1" smtClean="0"/>
              <a:t>anhellemont</a:t>
            </a:r>
            <a:r>
              <a:rPr lang="en-US" dirty="0" smtClean="0"/>
              <a:t>, K. Ruddick, RBINS/BE; ACOLITE </a:t>
            </a:r>
            <a:r>
              <a:rPr lang="en-US" dirty="0"/>
              <a:t>processing</a:t>
            </a:r>
          </a:p>
        </p:txBody>
      </p:sp>
    </p:spTree>
    <p:extLst>
      <p:ext uri="{BB962C8B-B14F-4D97-AF65-F5344CB8AC3E}">
        <p14:creationId xmlns:p14="http://schemas.microsoft.com/office/powerpoint/2010/main" val="50874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032" y="139789"/>
            <a:ext cx="7473825" cy="684379"/>
          </a:xfrm>
          <a:noFill/>
          <a:ln>
            <a:noFill/>
          </a:ln>
        </p:spPr>
        <p:txBody>
          <a:bodyPr vert="horz" wrap="square" lIns="35999" tIns="3600" rIns="35999" bIns="3600" numCol="1" anchor="t" anchorCtr="0" compatLnSpc="1">
            <a:prstTxWarp prst="textNoShape">
              <a:avLst/>
            </a:prstTxWarp>
          </a:bodyPr>
          <a:lstStyle/>
          <a:p>
            <a:r>
              <a:rPr lang="en-US" sz="2200" dirty="0"/>
              <a:t>Sentinel-2 Wave Spectrum analysis based on Sun-glitter (490nm, 10 m resolution)</a:t>
            </a:r>
          </a:p>
        </p:txBody>
      </p:sp>
      <p:pic>
        <p:nvPicPr>
          <p:cNvPr id="4" name="Picture 3"/>
          <p:cNvPicPr>
            <a:picLocks noChangeAspect="1"/>
          </p:cNvPicPr>
          <p:nvPr/>
        </p:nvPicPr>
        <p:blipFill>
          <a:blip r:embed="rId2"/>
          <a:stretch>
            <a:fillRect/>
          </a:stretch>
        </p:blipFill>
        <p:spPr>
          <a:xfrm>
            <a:off x="0" y="1078544"/>
            <a:ext cx="9144000" cy="6636987"/>
          </a:xfrm>
          <a:prstGeom prst="rect">
            <a:avLst/>
          </a:prstGeom>
        </p:spPr>
      </p:pic>
      <p:pic>
        <p:nvPicPr>
          <p:cNvPr id="5" name="Picture 4"/>
          <p:cNvPicPr>
            <a:picLocks noChangeAspect="1"/>
          </p:cNvPicPr>
          <p:nvPr/>
        </p:nvPicPr>
        <p:blipFill>
          <a:blip r:embed="rId3"/>
          <a:stretch>
            <a:fillRect/>
          </a:stretch>
        </p:blipFill>
        <p:spPr>
          <a:xfrm>
            <a:off x="0" y="2728663"/>
            <a:ext cx="9144000" cy="3459467"/>
          </a:xfrm>
          <a:prstGeom prst="rect">
            <a:avLst/>
          </a:prstGeom>
        </p:spPr>
      </p:pic>
      <p:pic>
        <p:nvPicPr>
          <p:cNvPr id="6" name="Picture 5"/>
          <p:cNvPicPr>
            <a:picLocks noChangeAspect="1"/>
          </p:cNvPicPr>
          <p:nvPr/>
        </p:nvPicPr>
        <p:blipFill>
          <a:blip r:embed="rId4"/>
          <a:stretch>
            <a:fillRect/>
          </a:stretch>
        </p:blipFill>
        <p:spPr>
          <a:xfrm>
            <a:off x="6993080" y="6286150"/>
            <a:ext cx="2052356" cy="448655"/>
          </a:xfrm>
          <a:prstGeom prst="rect">
            <a:avLst/>
          </a:prstGeom>
        </p:spPr>
      </p:pic>
      <p:sp>
        <p:nvSpPr>
          <p:cNvPr id="9" name="TextBox 8"/>
          <p:cNvSpPr txBox="1"/>
          <p:nvPr/>
        </p:nvSpPr>
        <p:spPr>
          <a:xfrm>
            <a:off x="4923693" y="2133601"/>
            <a:ext cx="3954584" cy="369332"/>
          </a:xfrm>
          <a:prstGeom prst="rect">
            <a:avLst/>
          </a:prstGeom>
          <a:noFill/>
        </p:spPr>
        <p:txBody>
          <a:bodyPr wrap="square" rtlCol="0">
            <a:spAutoFit/>
          </a:bodyPr>
          <a:lstStyle/>
          <a:p>
            <a:endParaRPr lang="en-US" dirty="0"/>
          </a:p>
        </p:txBody>
      </p:sp>
      <p:sp>
        <p:nvSpPr>
          <p:cNvPr id="10" name="Title 1"/>
          <p:cNvSpPr txBox="1">
            <a:spLocks/>
          </p:cNvSpPr>
          <p:nvPr/>
        </p:nvSpPr>
        <p:spPr bwMode="auto">
          <a:xfrm>
            <a:off x="1" y="6250308"/>
            <a:ext cx="7347894"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35999" tIns="3600" rIns="35999" bIns="3600" numCol="1" anchor="t"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4400" b="1">
                <a:solidFill>
                  <a:schemeClr val="bg1"/>
                </a:solidFill>
                <a:latin typeface="Verdana" pitchFamily="34" charset="0"/>
              </a:defRPr>
            </a:lvl2pPr>
            <a:lvl3pPr algn="l" rtl="0" eaLnBrk="0" fontAlgn="base" hangingPunct="0">
              <a:spcBef>
                <a:spcPct val="0"/>
              </a:spcBef>
              <a:spcAft>
                <a:spcPct val="0"/>
              </a:spcAft>
              <a:defRPr sz="4400" b="1">
                <a:solidFill>
                  <a:schemeClr val="bg1"/>
                </a:solidFill>
                <a:latin typeface="Verdana" pitchFamily="34" charset="0"/>
              </a:defRPr>
            </a:lvl3pPr>
            <a:lvl4pPr algn="l" rtl="0" eaLnBrk="0" fontAlgn="base" hangingPunct="0">
              <a:spcBef>
                <a:spcPct val="0"/>
              </a:spcBef>
              <a:spcAft>
                <a:spcPct val="0"/>
              </a:spcAft>
              <a:defRPr sz="4400" b="1">
                <a:solidFill>
                  <a:schemeClr val="bg1"/>
                </a:solidFill>
                <a:latin typeface="Verdana" pitchFamily="34" charset="0"/>
              </a:defRPr>
            </a:lvl4pPr>
            <a:lvl5pPr algn="l" rtl="0" eaLnBrk="0" fontAlgn="base" hangingPunct="0">
              <a:spcBef>
                <a:spcPct val="0"/>
              </a:spcBef>
              <a:spcAft>
                <a:spcPct val="0"/>
              </a:spcAft>
              <a:defRPr sz="4400" b="1">
                <a:solidFill>
                  <a:schemeClr val="bg1"/>
                </a:solidFill>
                <a:latin typeface="Verdana" pitchFamily="34" charset="0"/>
              </a:defRPr>
            </a:lvl5pPr>
            <a:lvl6pPr marL="457187" algn="l" rtl="0" fontAlgn="base">
              <a:spcBef>
                <a:spcPct val="0"/>
              </a:spcBef>
              <a:spcAft>
                <a:spcPct val="0"/>
              </a:spcAft>
              <a:defRPr b="1">
                <a:solidFill>
                  <a:schemeClr val="bg1"/>
                </a:solidFill>
                <a:latin typeface="Verdana" pitchFamily="34" charset="0"/>
              </a:defRPr>
            </a:lvl6pPr>
            <a:lvl7pPr marL="914373" algn="l" rtl="0" fontAlgn="base">
              <a:spcBef>
                <a:spcPct val="0"/>
              </a:spcBef>
              <a:spcAft>
                <a:spcPct val="0"/>
              </a:spcAft>
              <a:defRPr b="1">
                <a:solidFill>
                  <a:schemeClr val="bg1"/>
                </a:solidFill>
                <a:latin typeface="Verdana" pitchFamily="34" charset="0"/>
              </a:defRPr>
            </a:lvl7pPr>
            <a:lvl8pPr marL="1371560" algn="l" rtl="0" fontAlgn="base">
              <a:spcBef>
                <a:spcPct val="0"/>
              </a:spcBef>
              <a:spcAft>
                <a:spcPct val="0"/>
              </a:spcAft>
              <a:defRPr b="1">
                <a:solidFill>
                  <a:schemeClr val="bg1"/>
                </a:solidFill>
                <a:latin typeface="Verdana" pitchFamily="34" charset="0"/>
              </a:defRPr>
            </a:lvl8pPr>
            <a:lvl9pPr marL="1828747" algn="l" rtl="0" fontAlgn="base">
              <a:spcBef>
                <a:spcPct val="0"/>
              </a:spcBef>
              <a:spcAft>
                <a:spcPct val="0"/>
              </a:spcAft>
              <a:defRPr b="1">
                <a:solidFill>
                  <a:schemeClr val="bg1"/>
                </a:solidFill>
                <a:latin typeface="Verdana" pitchFamily="34" charset="0"/>
              </a:defRPr>
            </a:lvl9pPr>
          </a:lstStyle>
          <a:p>
            <a:r>
              <a:rPr lang="en-US" sz="2000" dirty="0" err="1" smtClean="0"/>
              <a:t>Hartog</a:t>
            </a:r>
            <a:r>
              <a:rPr lang="en-US" sz="2000" dirty="0" smtClean="0"/>
              <a:t>/</a:t>
            </a:r>
            <a:r>
              <a:rPr lang="en-US" sz="2000" dirty="0" err="1" smtClean="0"/>
              <a:t>Dorre</a:t>
            </a:r>
            <a:r>
              <a:rPr lang="en-US" sz="2000" dirty="0" smtClean="0"/>
              <a:t> Island, West Australia (F. Collard)</a:t>
            </a:r>
            <a:endParaRPr lang="en-US" sz="2000" dirty="0"/>
          </a:p>
        </p:txBody>
      </p:sp>
      <p:sp>
        <p:nvSpPr>
          <p:cNvPr id="8" name="Rectangle 7"/>
          <p:cNvSpPr/>
          <p:nvPr/>
        </p:nvSpPr>
        <p:spPr>
          <a:xfrm>
            <a:off x="3176954" y="6611037"/>
            <a:ext cx="3223846" cy="400110"/>
          </a:xfrm>
          <a:prstGeom prst="rect">
            <a:avLst/>
          </a:prstGeom>
        </p:spPr>
        <p:txBody>
          <a:bodyPr wrap="square">
            <a:spAutoFit/>
          </a:bodyPr>
          <a:lstStyle/>
          <a:p>
            <a:r>
              <a:rPr lang="en-US" sz="1000" dirty="0"/>
              <a:t>Contains modified Copernicus Sentinel data [2016]</a:t>
            </a:r>
          </a:p>
        </p:txBody>
      </p:sp>
    </p:spTree>
    <p:extLst>
      <p:ext uri="{BB962C8B-B14F-4D97-AF65-F5344CB8AC3E}">
        <p14:creationId xmlns:p14="http://schemas.microsoft.com/office/powerpoint/2010/main" val="224813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1581814" y="303986"/>
            <a:ext cx="6105525" cy="523220"/>
          </a:xfrm>
        </p:spPr>
        <p:txBody>
          <a:bodyPr/>
          <a:lstStyle/>
          <a:p>
            <a:pPr algn="ctr"/>
            <a:r>
              <a:rPr lang="en-GB" sz="2800" dirty="0" smtClean="0"/>
              <a:t>Glacier velocities</a:t>
            </a:r>
            <a:endParaRPr lang="en-GB" sz="2400" b="0" i="1" dirty="0"/>
          </a:p>
        </p:txBody>
      </p:sp>
      <p:pic>
        <p:nvPicPr>
          <p:cNvPr id="2050" name="Picture 2" descr="Z:\kaeaeb\data\s2test\jakobshavn\0816_0908.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91" y="-1"/>
            <a:ext cx="9153333" cy="686162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1" y="6027005"/>
            <a:ext cx="2243667" cy="830997"/>
          </a:xfrm>
          <a:prstGeom prst="rect">
            <a:avLst/>
          </a:prstGeom>
          <a:noFill/>
        </p:spPr>
        <p:txBody>
          <a:bodyPr wrap="square" rtlCol="0">
            <a:spAutoFit/>
          </a:bodyPr>
          <a:lstStyle/>
          <a:p>
            <a:r>
              <a:rPr lang="nb-NO" sz="1200" dirty="0" smtClean="0">
                <a:effectLst>
                  <a:outerShdw blurRad="38100" dist="38100" dir="2700000" algn="tl">
                    <a:srgbClr val="000000">
                      <a:alpha val="43137"/>
                    </a:srgbClr>
                  </a:outerShdw>
                </a:effectLst>
              </a:rPr>
              <a:t>20150816-0908, 23 </a:t>
            </a:r>
            <a:r>
              <a:rPr lang="nb-NO" sz="1200" dirty="0" err="1" smtClean="0">
                <a:effectLst>
                  <a:outerShdw blurRad="38100" dist="38100" dir="2700000" algn="tl">
                    <a:srgbClr val="000000">
                      <a:alpha val="43137"/>
                    </a:srgbClr>
                  </a:outerShdw>
                </a:effectLst>
              </a:rPr>
              <a:t>days</a:t>
            </a:r>
            <a:r>
              <a:rPr lang="nb-NO" sz="1200" dirty="0" smtClean="0">
                <a:effectLst>
                  <a:outerShdw blurRad="38100" dist="38100" dir="2700000" algn="tl">
                    <a:srgbClr val="000000">
                      <a:alpha val="43137"/>
                    </a:srgbClr>
                  </a:outerShdw>
                </a:effectLst>
              </a:rPr>
              <a:t>, Jakobshavn </a:t>
            </a:r>
            <a:r>
              <a:rPr lang="nb-NO" sz="1200" dirty="0" err="1" smtClean="0">
                <a:effectLst>
                  <a:outerShdw blurRad="38100" dist="38100" dir="2700000" algn="tl">
                    <a:srgbClr val="000000">
                      <a:alpha val="43137"/>
                    </a:srgbClr>
                  </a:outerShdw>
                </a:effectLst>
              </a:rPr>
              <a:t>Isbree</a:t>
            </a:r>
            <a:r>
              <a:rPr lang="nb-NO" sz="1200" dirty="0" smtClean="0">
                <a:effectLst>
                  <a:outerShdw blurRad="38100" dist="38100" dir="2700000" algn="tl">
                    <a:srgbClr val="000000">
                      <a:alpha val="43137"/>
                    </a:srgbClr>
                  </a:outerShdw>
                </a:effectLst>
              </a:rPr>
              <a:t>. Maximum speeds ca. 30 m/</a:t>
            </a:r>
            <a:r>
              <a:rPr lang="nb-NO" sz="1200" dirty="0" err="1" smtClean="0">
                <a:effectLst>
                  <a:outerShdw blurRad="38100" dist="38100" dir="2700000" algn="tl">
                    <a:srgbClr val="000000">
                      <a:alpha val="43137"/>
                    </a:srgbClr>
                  </a:outerShdw>
                </a:effectLst>
              </a:rPr>
              <a:t>day</a:t>
            </a:r>
            <a:r>
              <a:rPr lang="nb-NO" sz="1200" dirty="0" smtClean="0">
                <a:effectLst>
                  <a:outerShdw blurRad="38100" dist="38100" dir="2700000" algn="tl">
                    <a:srgbClr val="000000">
                      <a:alpha val="43137"/>
                    </a:srgbClr>
                  </a:outerShdw>
                </a:effectLst>
              </a:rPr>
              <a:t> (!).</a:t>
            </a:r>
            <a:endParaRPr lang="nb-NO" sz="1200" dirty="0">
              <a:effectLst>
                <a:outerShdw blurRad="38100" dist="38100" dir="2700000" algn="tl">
                  <a:srgbClr val="000000">
                    <a:alpha val="43137"/>
                  </a:srgbClr>
                </a:outerShdw>
              </a:effectLst>
            </a:endParaRPr>
          </a:p>
        </p:txBody>
      </p:sp>
      <p:sp>
        <p:nvSpPr>
          <p:cNvPr id="6" name="TextBox 5"/>
          <p:cNvSpPr txBox="1"/>
          <p:nvPr/>
        </p:nvSpPr>
        <p:spPr>
          <a:xfrm>
            <a:off x="7522590" y="5960064"/>
            <a:ext cx="1621411" cy="830997"/>
          </a:xfrm>
          <a:prstGeom prst="rect">
            <a:avLst/>
          </a:prstGeom>
          <a:noFill/>
        </p:spPr>
        <p:txBody>
          <a:bodyPr wrap="square" rtlCol="0">
            <a:spAutoFit/>
          </a:bodyPr>
          <a:lstStyle/>
          <a:p>
            <a:r>
              <a:rPr lang="nb-NO" sz="1600" dirty="0" err="1" smtClean="0"/>
              <a:t>Courtesy</a:t>
            </a:r>
            <a:r>
              <a:rPr lang="nb-NO" sz="1600" dirty="0" smtClean="0"/>
              <a:t>: A. Kääb, Univ. Oslo</a:t>
            </a:r>
            <a:endParaRPr lang="nb-NO" sz="1600" dirty="0"/>
          </a:p>
        </p:txBody>
      </p:sp>
    </p:spTree>
    <p:extLst>
      <p:ext uri="{BB962C8B-B14F-4D97-AF65-F5344CB8AC3E}">
        <p14:creationId xmlns:p14="http://schemas.microsoft.com/office/powerpoint/2010/main" val="31609116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453661" y="3980540"/>
            <a:ext cx="3903784" cy="2877460"/>
          </a:xfrm>
          <a:prstGeom prst="rect">
            <a:avLst/>
          </a:prstGeom>
          <a:ln>
            <a:solidFill>
              <a:srgbClr val="004C6D"/>
            </a:solidFill>
          </a:ln>
        </p:spPr>
      </p:pic>
      <p:pic>
        <p:nvPicPr>
          <p:cNvPr id="7" name="Picture 6"/>
          <p:cNvPicPr>
            <a:picLocks noChangeAspect="1"/>
          </p:cNvPicPr>
          <p:nvPr/>
        </p:nvPicPr>
        <p:blipFill>
          <a:blip r:embed="rId3"/>
          <a:stretch>
            <a:fillRect/>
          </a:stretch>
        </p:blipFill>
        <p:spPr>
          <a:xfrm>
            <a:off x="2641429" y="152400"/>
            <a:ext cx="5929721" cy="6858000"/>
          </a:xfrm>
          <a:prstGeom prst="rect">
            <a:avLst/>
          </a:prstGeom>
        </p:spPr>
      </p:pic>
      <p:sp>
        <p:nvSpPr>
          <p:cNvPr id="3" name="Title 2"/>
          <p:cNvSpPr>
            <a:spLocks noGrp="1"/>
          </p:cNvSpPr>
          <p:nvPr>
            <p:ph type="title"/>
          </p:nvPr>
        </p:nvSpPr>
        <p:spPr>
          <a:xfrm>
            <a:off x="140677" y="72270"/>
            <a:ext cx="3637083" cy="1107996"/>
          </a:xfrm>
        </p:spPr>
        <p:txBody>
          <a:bodyPr/>
          <a:lstStyle/>
          <a:p>
            <a:r>
              <a:rPr lang="en-US" sz="2200" b="0" dirty="0" smtClean="0"/>
              <a:t>Oil slick S1-S2 </a:t>
            </a:r>
            <a:br>
              <a:rPr lang="en-US" sz="2200" b="0" dirty="0" smtClean="0"/>
            </a:br>
            <a:r>
              <a:rPr lang="en-US" sz="2200" b="0" dirty="0" smtClean="0"/>
              <a:t>at Egyptian </a:t>
            </a:r>
            <a:br>
              <a:rPr lang="en-US" sz="2200" b="0" dirty="0" smtClean="0"/>
            </a:br>
            <a:r>
              <a:rPr lang="en-US" sz="2200" b="0" dirty="0" smtClean="0"/>
              <a:t>platform, May ‘16</a:t>
            </a:r>
            <a:endParaRPr lang="en-US" sz="2200" b="0" dirty="0"/>
          </a:p>
        </p:txBody>
      </p:sp>
      <p:pic>
        <p:nvPicPr>
          <p:cNvPr id="5" name="Picture 4"/>
          <p:cNvPicPr>
            <a:picLocks noChangeAspect="1"/>
          </p:cNvPicPr>
          <p:nvPr/>
        </p:nvPicPr>
        <p:blipFill>
          <a:blip r:embed="rId4"/>
          <a:stretch>
            <a:fillRect/>
          </a:stretch>
        </p:blipFill>
        <p:spPr>
          <a:xfrm>
            <a:off x="2700044" y="174668"/>
            <a:ext cx="6279833" cy="6683332"/>
          </a:xfrm>
          <a:prstGeom prst="rect">
            <a:avLst/>
          </a:prstGeom>
        </p:spPr>
      </p:pic>
      <p:sp>
        <p:nvSpPr>
          <p:cNvPr id="9" name="Rectangle 8"/>
          <p:cNvSpPr/>
          <p:nvPr/>
        </p:nvSpPr>
        <p:spPr>
          <a:xfrm>
            <a:off x="1594339" y="5600700"/>
            <a:ext cx="656492" cy="647700"/>
          </a:xfrm>
          <a:prstGeom prst="rect">
            <a:avLst/>
          </a:prstGeom>
          <a:gradFill flip="none" rotWithShape="1">
            <a:gsLst>
              <a:gs pos="0">
                <a:schemeClr val="accent1">
                  <a:shade val="51000"/>
                  <a:satMod val="130000"/>
                  <a:alpha val="51000"/>
                </a:schemeClr>
              </a:gs>
              <a:gs pos="80000">
                <a:schemeClr val="accent1">
                  <a:shade val="93000"/>
                  <a:satMod val="130000"/>
                  <a:alpha val="51000"/>
                </a:schemeClr>
              </a:gs>
              <a:gs pos="100000">
                <a:schemeClr val="accent1">
                  <a:shade val="94000"/>
                  <a:satMod val="135000"/>
                  <a:alpha val="51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7935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22" descr="South_africa_20160501_reduit_v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23" y="1155700"/>
            <a:ext cx="9180635" cy="751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Rectangle 13"/>
          <p:cNvSpPr>
            <a:spLocks noChangeArrowheads="1"/>
          </p:cNvSpPr>
          <p:nvPr/>
        </p:nvSpPr>
        <p:spPr bwMode="auto">
          <a:xfrm>
            <a:off x="504092" y="6594475"/>
            <a:ext cx="32238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a:t>Contains modified Copernicus Sentinel data [2016]</a:t>
            </a:r>
          </a:p>
        </p:txBody>
      </p:sp>
      <p:sp>
        <p:nvSpPr>
          <p:cNvPr id="9219" name="Title 1"/>
          <p:cNvSpPr>
            <a:spLocks noGrp="1"/>
          </p:cNvSpPr>
          <p:nvPr>
            <p:ph type="title"/>
          </p:nvPr>
        </p:nvSpPr>
        <p:spPr>
          <a:xfrm>
            <a:off x="105508" y="284412"/>
            <a:ext cx="7123235" cy="769441"/>
          </a:xfrm>
        </p:spPr>
        <p:txBody>
          <a:bodyPr/>
          <a:lstStyle/>
          <a:p>
            <a:r>
              <a:rPr lang="en-US">
                <a:latin typeface="Verdana" charset="0"/>
              </a:rPr>
              <a:t>State of the art – Agriculture</a:t>
            </a:r>
            <a:br>
              <a:rPr lang="en-US">
                <a:latin typeface="Verdana" charset="0"/>
              </a:rPr>
            </a:br>
            <a:r>
              <a:rPr lang="en-US" b="0">
                <a:latin typeface="Verdana" charset="0"/>
              </a:rPr>
              <a:t>Crop status monitoring, South Africa</a:t>
            </a:r>
          </a:p>
        </p:txBody>
      </p:sp>
      <p:pic>
        <p:nvPicPr>
          <p:cNvPr id="9220" name="Picture 4" descr="sentinel2_agriculture_logo.pd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477" y="5243514"/>
            <a:ext cx="2562958"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a:grpSpLocks/>
          </p:cNvGrpSpPr>
          <p:nvPr/>
        </p:nvGrpSpPr>
        <p:grpSpPr bwMode="auto">
          <a:xfrm>
            <a:off x="57151" y="1651001"/>
            <a:ext cx="8994531" cy="2879725"/>
            <a:chOff x="62307" y="1447800"/>
            <a:chExt cx="9744199" cy="2880000"/>
          </a:xfrm>
        </p:grpSpPr>
        <p:pic>
          <p:nvPicPr>
            <p:cNvPr id="9239" name="Picture 5" descr="L2A_20160321_T35JNK_ZoomRasterResolution_IR.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307" y="1447800"/>
              <a:ext cx="4864073" cy="28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0" name="Picture 7" descr="LAImono_20160321_T35JNK_ZoomRasterResolution.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7601" y="1447800"/>
              <a:ext cx="4878905" cy="28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cture 8" descr="Echelle_LAI_Value_JaunetoVert.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462597" y="4559300"/>
            <a:ext cx="599342"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p:cNvGrpSpPr>
            <a:grpSpLocks/>
          </p:cNvGrpSpPr>
          <p:nvPr/>
        </p:nvGrpSpPr>
        <p:grpSpPr bwMode="auto">
          <a:xfrm>
            <a:off x="111370" y="1647826"/>
            <a:ext cx="8941777" cy="2879725"/>
            <a:chOff x="1" y="1488318"/>
            <a:chExt cx="9686647" cy="2880565"/>
          </a:xfrm>
        </p:grpSpPr>
        <p:pic>
          <p:nvPicPr>
            <p:cNvPr id="9237" name="Picture 10" descr="L2A_20160410_T35JNK_ZoomRasterResolution_IR.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1488318"/>
              <a:ext cx="4832947" cy="28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8" name="Picture 11" descr="LAImono_20160410_T35JNK_ZoomRasterResolution.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32350" y="1488883"/>
              <a:ext cx="4854298" cy="28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oup 16"/>
          <p:cNvGrpSpPr>
            <a:grpSpLocks/>
          </p:cNvGrpSpPr>
          <p:nvPr/>
        </p:nvGrpSpPr>
        <p:grpSpPr bwMode="auto">
          <a:xfrm>
            <a:off x="105508" y="1649413"/>
            <a:ext cx="8957897" cy="2882900"/>
            <a:chOff x="76201" y="1490701"/>
            <a:chExt cx="9705019" cy="2883359"/>
          </a:xfrm>
        </p:grpSpPr>
        <p:pic>
          <p:nvPicPr>
            <p:cNvPr id="9235" name="Picture 14" descr="L2A_20160420_T35JNK_ZoomRasterResolution_IR.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201" y="1494060"/>
              <a:ext cx="4842867" cy="28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6" name="Picture 15" descr="LAImono_20160420_T35JNK_ZoomRasterResolution.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14900" y="1490701"/>
              <a:ext cx="4866320" cy="28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Box 18"/>
          <p:cNvSpPr txBox="1"/>
          <p:nvPr/>
        </p:nvSpPr>
        <p:spPr>
          <a:xfrm>
            <a:off x="3856893" y="1231900"/>
            <a:ext cx="1531188" cy="369332"/>
          </a:xfrm>
          <a:prstGeom prst="rect">
            <a:avLst/>
          </a:prstGeom>
          <a:solidFill>
            <a:schemeClr val="accent3">
              <a:lumMod val="95000"/>
            </a:schemeClr>
          </a:solidFill>
        </p:spPr>
        <p:txBody>
          <a:bodyPr wrap="none">
            <a:spAutoFit/>
          </a:bodyPr>
          <a:lstStyle/>
          <a:p>
            <a:pPr>
              <a:defRPr/>
            </a:pPr>
            <a:r>
              <a:rPr lang="en-US" sz="1800" dirty="0">
                <a:solidFill>
                  <a:schemeClr val="bg2"/>
                </a:solidFill>
                <a:latin typeface="Verdana" pitchFamily="34" charset="0"/>
                <a:ea typeface="+mn-ea"/>
                <a:cs typeface="+mn-cs"/>
              </a:rPr>
              <a:t>28.03.2016</a:t>
            </a:r>
          </a:p>
        </p:txBody>
      </p:sp>
      <p:sp>
        <p:nvSpPr>
          <p:cNvPr id="20" name="TextBox 19"/>
          <p:cNvSpPr txBox="1"/>
          <p:nvPr/>
        </p:nvSpPr>
        <p:spPr>
          <a:xfrm>
            <a:off x="3862754" y="1231900"/>
            <a:ext cx="1531188" cy="369332"/>
          </a:xfrm>
          <a:prstGeom prst="rect">
            <a:avLst/>
          </a:prstGeom>
          <a:solidFill>
            <a:schemeClr val="accent3">
              <a:lumMod val="95000"/>
            </a:schemeClr>
          </a:solidFill>
        </p:spPr>
        <p:txBody>
          <a:bodyPr wrap="none">
            <a:spAutoFit/>
          </a:bodyPr>
          <a:lstStyle/>
          <a:p>
            <a:pPr>
              <a:defRPr/>
            </a:pPr>
            <a:r>
              <a:rPr lang="en-US" sz="1800" dirty="0">
                <a:solidFill>
                  <a:schemeClr val="bg2"/>
                </a:solidFill>
                <a:latin typeface="Verdana" pitchFamily="34" charset="0"/>
                <a:ea typeface="+mn-ea"/>
                <a:cs typeface="+mn-cs"/>
              </a:rPr>
              <a:t>10.04.2016</a:t>
            </a:r>
          </a:p>
        </p:txBody>
      </p:sp>
      <p:sp>
        <p:nvSpPr>
          <p:cNvPr id="21" name="TextBox 20"/>
          <p:cNvSpPr txBox="1"/>
          <p:nvPr/>
        </p:nvSpPr>
        <p:spPr>
          <a:xfrm>
            <a:off x="3862754" y="1238250"/>
            <a:ext cx="1531188" cy="369332"/>
          </a:xfrm>
          <a:prstGeom prst="rect">
            <a:avLst/>
          </a:prstGeom>
          <a:solidFill>
            <a:schemeClr val="accent3">
              <a:lumMod val="95000"/>
            </a:schemeClr>
          </a:solidFill>
        </p:spPr>
        <p:txBody>
          <a:bodyPr wrap="none">
            <a:spAutoFit/>
          </a:bodyPr>
          <a:lstStyle/>
          <a:p>
            <a:pPr>
              <a:defRPr/>
            </a:pPr>
            <a:r>
              <a:rPr lang="en-US" sz="1800" dirty="0">
                <a:solidFill>
                  <a:schemeClr val="bg2"/>
                </a:solidFill>
                <a:latin typeface="Verdana" pitchFamily="34" charset="0"/>
                <a:ea typeface="+mn-ea"/>
                <a:cs typeface="+mn-cs"/>
              </a:rPr>
              <a:t>20.04.2016</a:t>
            </a:r>
          </a:p>
        </p:txBody>
      </p:sp>
      <p:grpSp>
        <p:nvGrpSpPr>
          <p:cNvPr id="7" name="Group 6"/>
          <p:cNvGrpSpPr>
            <a:grpSpLocks/>
          </p:cNvGrpSpPr>
          <p:nvPr/>
        </p:nvGrpSpPr>
        <p:grpSpPr bwMode="auto">
          <a:xfrm>
            <a:off x="4829908" y="4549776"/>
            <a:ext cx="3423138" cy="2436813"/>
            <a:chOff x="3301999" y="4524405"/>
            <a:chExt cx="3708401" cy="2436059"/>
          </a:xfrm>
        </p:grpSpPr>
        <p:pic>
          <p:nvPicPr>
            <p:cNvPr id="9233" name="Picture 2"/>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301999" y="4524405"/>
              <a:ext cx="3691467" cy="2436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4" name="TextBox 3"/>
            <p:cNvSpPr txBox="1">
              <a:spLocks noChangeArrowheads="1"/>
            </p:cNvSpPr>
            <p:nvPr/>
          </p:nvSpPr>
          <p:spPr bwMode="auto">
            <a:xfrm>
              <a:off x="3318933" y="6354232"/>
              <a:ext cx="3691467" cy="457200"/>
            </a:xfrm>
            <a:prstGeom prst="rect">
              <a:avLst/>
            </a:prstGeom>
            <a:solidFill>
              <a:srgbClr val="D5D6D2">
                <a:alpha val="6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200"/>
                <a:t>Source: Terry Newby, Agriculture Research Council, South Africa </a:t>
              </a:r>
            </a:p>
          </p:txBody>
        </p:sp>
      </p:grpSp>
      <p:pic>
        <p:nvPicPr>
          <p:cNvPr id="9229" name="Picture 21"/>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793631" y="6138864"/>
            <a:ext cx="631581" cy="4524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230" name="Picture 23"/>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85747" y="6142038"/>
            <a:ext cx="69605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1" name="Picture 24"/>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576146" y="6134100"/>
            <a:ext cx="43961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59549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childTnLst>
                          </p:cTn>
                        </p:par>
                        <p:par>
                          <p:cTn id="12" fill="hold" nodeType="afterGroup">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261" y="284415"/>
            <a:ext cx="5849816" cy="769441"/>
          </a:xfrm>
        </p:spPr>
        <p:txBody>
          <a:bodyPr/>
          <a:lstStyle/>
          <a:p>
            <a:r>
              <a:rPr lang="en-US" dirty="0" smtClean="0"/>
              <a:t>Crop </a:t>
            </a:r>
            <a:r>
              <a:rPr lang="en-US" dirty="0"/>
              <a:t>T</a:t>
            </a:r>
            <a:r>
              <a:rPr lang="en-US" dirty="0" smtClean="0"/>
              <a:t>ype Mapping</a:t>
            </a:r>
            <a:br>
              <a:rPr lang="en-US" dirty="0" smtClean="0"/>
            </a:br>
            <a:r>
              <a:rPr lang="en-US" b="0" dirty="0" smtClean="0"/>
              <a:t>Czech Republic, Central Bohemia</a:t>
            </a:r>
            <a:endParaRPr lang="en-US" b="0" dirty="0"/>
          </a:p>
        </p:txBody>
      </p:sp>
      <p:pic>
        <p:nvPicPr>
          <p:cNvPr id="3" name="Picture 2" descr="gisat_winter_crops_s2a_mar2016_20160428_detai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94934"/>
            <a:ext cx="9144000" cy="5243993"/>
          </a:xfrm>
          <a:prstGeom prst="rect">
            <a:avLst/>
          </a:prstGeom>
        </p:spPr>
      </p:pic>
      <p:pic>
        <p:nvPicPr>
          <p:cNvPr id="4" name="Picture 3" descr="sentinel2_agriculture_logo.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567" y="-522212"/>
            <a:ext cx="2958122" cy="2289023"/>
          </a:xfrm>
          <a:prstGeom prst="rect">
            <a:avLst/>
          </a:prstGeom>
        </p:spPr>
      </p:pic>
      <p:sp>
        <p:nvSpPr>
          <p:cNvPr id="5" name="TextBox 4"/>
          <p:cNvSpPr txBox="1"/>
          <p:nvPr/>
        </p:nvSpPr>
        <p:spPr>
          <a:xfrm>
            <a:off x="3300050" y="1390651"/>
            <a:ext cx="3288080" cy="369332"/>
          </a:xfrm>
          <a:prstGeom prst="rect">
            <a:avLst/>
          </a:prstGeom>
          <a:solidFill>
            <a:schemeClr val="accent3">
              <a:lumMod val="95000"/>
            </a:schemeClr>
          </a:solidFill>
        </p:spPr>
        <p:txBody>
          <a:bodyPr wrap="none" rtlCol="0">
            <a:spAutoFit/>
          </a:bodyPr>
          <a:lstStyle/>
          <a:p>
            <a:r>
              <a:rPr lang="en-US" dirty="0" smtClean="0">
                <a:solidFill>
                  <a:schemeClr val="bg2"/>
                </a:solidFill>
              </a:rPr>
              <a:t>Winter crops - March 2016</a:t>
            </a:r>
            <a:endParaRPr lang="en-US" dirty="0">
              <a:solidFill>
                <a:schemeClr val="bg2"/>
              </a:solidFill>
            </a:endParaRPr>
          </a:p>
        </p:txBody>
      </p:sp>
      <p:pic>
        <p:nvPicPr>
          <p:cNvPr id="7" name="Picture 6"/>
          <p:cNvPicPr>
            <a:picLocks noChangeAspect="1"/>
          </p:cNvPicPr>
          <p:nvPr/>
        </p:nvPicPr>
        <p:blipFill>
          <a:blip r:embed="rId4"/>
          <a:stretch>
            <a:fillRect/>
          </a:stretch>
        </p:blipFill>
        <p:spPr>
          <a:xfrm>
            <a:off x="7514492" y="1532467"/>
            <a:ext cx="1629508" cy="1219200"/>
          </a:xfrm>
          <a:prstGeom prst="rect">
            <a:avLst/>
          </a:prstGeom>
        </p:spPr>
      </p:pic>
      <p:pic>
        <p:nvPicPr>
          <p:cNvPr id="8" name="Picture 7" descr="SZIF_logo_barvy_RGB.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6338744"/>
            <a:ext cx="1906954" cy="384475"/>
          </a:xfrm>
          <a:prstGeom prst="rect">
            <a:avLst/>
          </a:prstGeom>
        </p:spPr>
      </p:pic>
      <p:pic>
        <p:nvPicPr>
          <p:cNvPr id="9" name="Picture 8"/>
          <p:cNvPicPr>
            <a:picLocks noChangeAspect="1"/>
          </p:cNvPicPr>
          <p:nvPr/>
        </p:nvPicPr>
        <p:blipFill>
          <a:blip r:embed="rId6"/>
          <a:stretch>
            <a:fillRect/>
          </a:stretch>
        </p:blipFill>
        <p:spPr>
          <a:xfrm>
            <a:off x="1995712" y="6362573"/>
            <a:ext cx="942873" cy="444629"/>
          </a:xfrm>
          <a:prstGeom prst="rect">
            <a:avLst/>
          </a:prstGeom>
        </p:spPr>
      </p:pic>
      <p:sp>
        <p:nvSpPr>
          <p:cNvPr id="10" name="Rectangle 9"/>
          <p:cNvSpPr/>
          <p:nvPr/>
        </p:nvSpPr>
        <p:spPr>
          <a:xfrm>
            <a:off x="5146431" y="5937936"/>
            <a:ext cx="3223846" cy="400110"/>
          </a:xfrm>
          <a:prstGeom prst="rect">
            <a:avLst/>
          </a:prstGeom>
        </p:spPr>
        <p:txBody>
          <a:bodyPr wrap="square">
            <a:spAutoFit/>
          </a:bodyPr>
          <a:lstStyle/>
          <a:p>
            <a:r>
              <a:rPr lang="en-US" sz="1000" dirty="0"/>
              <a:t>Contains modified Copernicus Sentinel data [2016]</a:t>
            </a:r>
          </a:p>
        </p:txBody>
      </p:sp>
      <p:pic>
        <p:nvPicPr>
          <p:cNvPr id="6" name="Picture 5" descr="639112801_1_2016317_153657_0.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63507" y="5588001"/>
            <a:ext cx="1770185" cy="1438275"/>
          </a:xfrm>
          <a:prstGeom prst="rect">
            <a:avLst/>
          </a:prstGeom>
        </p:spPr>
      </p:pic>
      <p:pic>
        <p:nvPicPr>
          <p:cNvPr id="11" name="Picture 10" descr="699106101_6_2016314_14627_1.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81754" y="5572125"/>
            <a:ext cx="1746738" cy="1419225"/>
          </a:xfrm>
          <a:prstGeom prst="rect">
            <a:avLst/>
          </a:prstGeom>
        </p:spPr>
      </p:pic>
      <p:pic>
        <p:nvPicPr>
          <p:cNvPr id="12" name="Picture 11" descr="687103903_2016314_154324_0.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28493" y="5591175"/>
            <a:ext cx="1746738" cy="1419225"/>
          </a:xfrm>
          <a:prstGeom prst="rect">
            <a:avLst/>
          </a:prstGeom>
        </p:spPr>
      </p:pic>
    </p:spTree>
    <p:extLst>
      <p:ext uri="{BB962C8B-B14F-4D97-AF65-F5344CB8AC3E}">
        <p14:creationId xmlns:p14="http://schemas.microsoft.com/office/powerpoint/2010/main" val="77322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53846" y="284415"/>
            <a:ext cx="5275385" cy="769441"/>
          </a:xfrm>
        </p:spPr>
        <p:txBody>
          <a:bodyPr/>
          <a:lstStyle/>
          <a:p>
            <a:r>
              <a:rPr lang="en-GB" dirty="0" smtClean="0"/>
              <a:t>S-2 MCI Time Series</a:t>
            </a:r>
            <a:br>
              <a:rPr lang="en-GB" dirty="0" smtClean="0"/>
            </a:br>
            <a:r>
              <a:rPr lang="en-GB" b="0" dirty="0" smtClean="0"/>
              <a:t>Lake Turkana, </a:t>
            </a:r>
            <a:r>
              <a:rPr lang="en-GB" b="0" dirty="0" err="1" smtClean="0"/>
              <a:t>Kenia</a:t>
            </a:r>
            <a:endParaRPr lang="en-GB" b="0" dirty="0"/>
          </a:p>
        </p:txBody>
      </p:sp>
      <p:pic>
        <p:nvPicPr>
          <p:cNvPr id="6" name="Turkana-mov.mp4">
            <a:hlinkClick r:id="" action="ppaction://media"/>
          </p:cNvPr>
          <p:cNvPicPr>
            <a:picLocks noGrp="1" noChangeAspect="1"/>
          </p:cNvPicPr>
          <p:nvPr>
            <p:ph idx="4294967295"/>
            <a:videoFile r:link="rId3"/>
            <p:extLst>
              <p:ext uri="{DAA4B4D4-6D71-4841-9C94-3DE7FCFB9230}">
                <p14:media xmlns:p14="http://schemas.microsoft.com/office/powerpoint/2010/main" r:embed="rId2"/>
              </p:ext>
            </p:extLst>
          </p:nvPr>
        </p:nvPicPr>
        <p:blipFill rotWithShape="1">
          <a:blip r:embed="rId6"/>
          <a:srcRect l="23902" r="23988"/>
          <a:stretch/>
        </p:blipFill>
        <p:spPr>
          <a:xfrm>
            <a:off x="3720123" y="1146065"/>
            <a:ext cx="5283200" cy="5703126"/>
          </a:xfrm>
        </p:spPr>
      </p:pic>
      <p:sp>
        <p:nvSpPr>
          <p:cNvPr id="13" name="Rechteck 12"/>
          <p:cNvSpPr/>
          <p:nvPr/>
        </p:nvSpPr>
        <p:spPr>
          <a:xfrm>
            <a:off x="256347" y="6292393"/>
            <a:ext cx="1771122" cy="471471"/>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7" name="Bild 6" descr="O&amp;B-logo_nograd.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347" y="3856442"/>
            <a:ext cx="860844" cy="474051"/>
          </a:xfrm>
          <a:prstGeom prst="rect">
            <a:avLst/>
          </a:prstGeom>
        </p:spPr>
      </p:pic>
      <p:pic>
        <p:nvPicPr>
          <p:cNvPr id="8" name="Bild 7"/>
          <p:cNvPicPr>
            <a:picLocks noChangeAspect="1"/>
          </p:cNvPicPr>
          <p:nvPr/>
        </p:nvPicPr>
        <p:blipFill>
          <a:blip r:embed="rId8">
            <a:clrChange>
              <a:clrFrom>
                <a:srgbClr val="FFFFFF"/>
              </a:clrFrom>
              <a:clrTo>
                <a:srgbClr val="FFFFFF">
                  <a:alpha val="0"/>
                </a:srgbClr>
              </a:clrTo>
            </a:clrChange>
          </a:blip>
          <a:stretch>
            <a:fillRect/>
          </a:stretch>
        </p:blipFill>
        <p:spPr>
          <a:xfrm>
            <a:off x="256347" y="5160725"/>
            <a:ext cx="931536" cy="521661"/>
          </a:xfrm>
          <a:prstGeom prst="rect">
            <a:avLst/>
          </a:prstGeom>
        </p:spPr>
      </p:pic>
      <p:pic>
        <p:nvPicPr>
          <p:cNvPr id="9" name="Bild 8"/>
          <p:cNvPicPr>
            <a:picLocks noChangeAspect="1"/>
          </p:cNvPicPr>
          <p:nvPr/>
        </p:nvPicPr>
        <p:blipFill rotWithShape="1">
          <a:blip r:embed="rId9"/>
          <a:srcRect l="12876" t="9032" r="14012" b="12080"/>
          <a:stretch/>
        </p:blipFill>
        <p:spPr>
          <a:xfrm>
            <a:off x="256347" y="5791200"/>
            <a:ext cx="858060" cy="370350"/>
          </a:xfrm>
          <a:prstGeom prst="rect">
            <a:avLst/>
          </a:prstGeom>
        </p:spPr>
      </p:pic>
      <p:pic>
        <p:nvPicPr>
          <p:cNvPr id="10" name="Bild 9"/>
          <p:cNvPicPr>
            <a:picLocks noChangeAspect="1"/>
          </p:cNvPicPr>
          <p:nvPr/>
        </p:nvPicPr>
        <p:blipFill>
          <a:blip r:embed="rId10"/>
          <a:stretch>
            <a:fillRect/>
          </a:stretch>
        </p:blipFill>
        <p:spPr>
          <a:xfrm>
            <a:off x="256347" y="4511807"/>
            <a:ext cx="674422" cy="467600"/>
          </a:xfrm>
          <a:prstGeom prst="rect">
            <a:avLst/>
          </a:prstGeom>
        </p:spPr>
      </p:pic>
      <p:pic>
        <p:nvPicPr>
          <p:cNvPr id="14" name="Bild 11" descr="innovators_sponge.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331859"/>
            <a:ext cx="1866754" cy="599474"/>
          </a:xfrm>
          <a:prstGeom prst="rect">
            <a:avLst/>
          </a:prstGeom>
          <a:solidFill>
            <a:schemeClr val="bg1"/>
          </a:solidFill>
        </p:spPr>
      </p:pic>
      <p:sp>
        <p:nvSpPr>
          <p:cNvPr id="11" name="Rectangle 10"/>
          <p:cNvSpPr/>
          <p:nvPr/>
        </p:nvSpPr>
        <p:spPr>
          <a:xfrm>
            <a:off x="-46892" y="6649136"/>
            <a:ext cx="3223846" cy="400110"/>
          </a:xfrm>
          <a:prstGeom prst="rect">
            <a:avLst/>
          </a:prstGeom>
        </p:spPr>
        <p:txBody>
          <a:bodyPr wrap="square">
            <a:spAutoFit/>
          </a:bodyPr>
          <a:lstStyle/>
          <a:p>
            <a:r>
              <a:rPr lang="en-US" sz="1000" dirty="0"/>
              <a:t>Contains modified Copernicus Sentinel data [2016]</a:t>
            </a:r>
          </a:p>
        </p:txBody>
      </p:sp>
      <p:graphicFrame>
        <p:nvGraphicFramePr>
          <p:cNvPr id="3" name="Object 2"/>
          <p:cNvGraphicFramePr>
            <a:graphicFrameLocks noChangeAspect="1"/>
          </p:cNvGraphicFramePr>
          <p:nvPr>
            <p:extLst>
              <p:ext uri="{D42A27DB-BD31-4B8C-83A1-F6EECF244321}">
                <p14:modId xmlns:p14="http://schemas.microsoft.com/office/powerpoint/2010/main" val="3921619196"/>
              </p:ext>
            </p:extLst>
          </p:nvPr>
        </p:nvGraphicFramePr>
        <p:xfrm>
          <a:off x="151461" y="2197582"/>
          <a:ext cx="3430588" cy="520217"/>
        </p:xfrm>
        <a:graphic>
          <a:graphicData uri="http://schemas.openxmlformats.org/presentationml/2006/ole">
            <mc:AlternateContent xmlns:mc="http://schemas.openxmlformats.org/markup-compatibility/2006">
              <mc:Choice xmlns:v="urn:schemas-microsoft-com:vml" Requires="v">
                <p:oleObj spid="_x0000_s6154" name="Equation" r:id="rId12" imgW="2614680" imgH="420480" progId="Equation.3">
                  <p:embed/>
                </p:oleObj>
              </mc:Choice>
              <mc:Fallback>
                <p:oleObj name="Equation" r:id="rId12" imgW="2614680" imgH="420480" progId="Equation.3">
                  <p:embed/>
                  <p:pic>
                    <p:nvPicPr>
                      <p:cNvPr id="0" name="Objekt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1461" y="2197582"/>
                        <a:ext cx="3430588" cy="520217"/>
                      </a:xfrm>
                      <a:prstGeom prst="rect">
                        <a:avLst/>
                      </a:prstGeom>
                      <a:noFill/>
                      <a:ln>
                        <a:noFill/>
                      </a:ln>
                    </p:spPr>
                  </p:pic>
                </p:oleObj>
              </mc:Fallback>
            </mc:AlternateContent>
          </a:graphicData>
        </a:graphic>
      </p:graphicFrame>
      <p:sp>
        <p:nvSpPr>
          <p:cNvPr id="4" name="Rectangle 3"/>
          <p:cNvSpPr/>
          <p:nvPr/>
        </p:nvSpPr>
        <p:spPr>
          <a:xfrm>
            <a:off x="-46892" y="1233785"/>
            <a:ext cx="3628292" cy="923330"/>
          </a:xfrm>
          <a:prstGeom prst="rect">
            <a:avLst/>
          </a:prstGeom>
        </p:spPr>
        <p:txBody>
          <a:bodyPr wrap="square">
            <a:spAutoFit/>
          </a:bodyPr>
          <a:lstStyle/>
          <a:p>
            <a:pPr marL="0" indent="0" algn="ctr">
              <a:buNone/>
            </a:pPr>
            <a:r>
              <a:rPr lang="en-GB" dirty="0">
                <a:solidFill>
                  <a:srgbClr val="595959"/>
                </a:solidFill>
              </a:rPr>
              <a:t>Maximum Chlorophyll Index (MCI) using S-2’s nearest neighbours to MERIS bands:</a:t>
            </a:r>
          </a:p>
        </p:txBody>
      </p:sp>
    </p:spTree>
    <p:extLst>
      <p:ext uri="{BB962C8B-B14F-4D97-AF65-F5344CB8AC3E}">
        <p14:creationId xmlns:p14="http://schemas.microsoft.com/office/powerpoint/2010/main" val="124004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endCondLst>
                    <p:cond evt="onNext" delay="0">
                      <p:tgtEl>
                        <p:sldTgt/>
                      </p:tgtEl>
                    </p:cond>
                  </p:endCondLst>
                </p:cTn>
                <p:tgtEl>
                  <p:spTgt spid="6"/>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p:cNvSpPr txBox="1"/>
          <p:nvPr/>
        </p:nvSpPr>
        <p:spPr>
          <a:xfrm>
            <a:off x="6236373" y="1928517"/>
            <a:ext cx="2110458" cy="461665"/>
          </a:xfrm>
          <a:prstGeom prst="rect">
            <a:avLst/>
          </a:prstGeom>
          <a:noFill/>
        </p:spPr>
        <p:txBody>
          <a:bodyPr wrap="square" rtlCol="0">
            <a:spAutoFit/>
          </a:bodyPr>
          <a:lstStyle/>
          <a:p>
            <a:r>
              <a:rPr lang="en-US" sz="2400" b="1" dirty="0" smtClean="0">
                <a:solidFill>
                  <a:srgbClr val="747678"/>
                </a:solidFill>
              </a:rPr>
              <a:t>Fatu </a:t>
            </a:r>
            <a:r>
              <a:rPr lang="en-US" sz="2400" b="1" dirty="0" err="1" smtClean="0">
                <a:solidFill>
                  <a:srgbClr val="747678"/>
                </a:solidFill>
              </a:rPr>
              <a:t>Huku</a:t>
            </a:r>
            <a:endParaRPr lang="en-US" sz="2400" b="1" dirty="0">
              <a:solidFill>
                <a:srgbClr val="747678"/>
              </a:solidFill>
            </a:endParaRPr>
          </a:p>
        </p:txBody>
      </p:sp>
      <p:sp>
        <p:nvSpPr>
          <p:cNvPr id="3" name="TextBox 8"/>
          <p:cNvSpPr txBox="1"/>
          <p:nvPr/>
        </p:nvSpPr>
        <p:spPr>
          <a:xfrm>
            <a:off x="398280" y="1175172"/>
            <a:ext cx="8136120" cy="707886"/>
          </a:xfrm>
          <a:prstGeom prst="rect">
            <a:avLst/>
          </a:prstGeom>
          <a:noFill/>
        </p:spPr>
        <p:txBody>
          <a:bodyPr wrap="square" rtlCol="0">
            <a:spAutoFit/>
          </a:bodyPr>
          <a:lstStyle/>
          <a:p>
            <a:r>
              <a:rPr lang="en-US" sz="2000" b="1" dirty="0" smtClean="0">
                <a:solidFill>
                  <a:srgbClr val="58585A"/>
                </a:solidFill>
              </a:rPr>
              <a:t>Field Campaign - Marquesas archipelago (French Polynesia)</a:t>
            </a:r>
            <a:endParaRPr lang="en-US" sz="2000" b="1" dirty="0">
              <a:solidFill>
                <a:srgbClr val="58585A"/>
              </a:solidFill>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4533" y="2380996"/>
            <a:ext cx="3356620" cy="4477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3"/>
          <a:stretch>
            <a:fillRect/>
          </a:stretch>
        </p:blipFill>
        <p:spPr>
          <a:xfrm>
            <a:off x="140677" y="1790700"/>
            <a:ext cx="4888523" cy="2895600"/>
          </a:xfrm>
          <a:prstGeom prst="rect">
            <a:avLst/>
          </a:prstGeom>
        </p:spPr>
      </p:pic>
      <p:pic>
        <p:nvPicPr>
          <p:cNvPr id="10" name="Picture 9" descr="http://seom.esa.int/imgs/SEOM_logo.png"/>
          <p:cNvPicPr>
            <a:picLocks noChangeAspect="1" noChangeArrowheads="1"/>
          </p:cNvPicPr>
          <p:nvPr/>
        </p:nvPicPr>
        <p:blipFill>
          <a:blip r:embed="rId4"/>
          <a:srcRect/>
          <a:stretch>
            <a:fillRect/>
          </a:stretch>
        </p:blipFill>
        <p:spPr bwMode="auto">
          <a:xfrm>
            <a:off x="61046" y="274633"/>
            <a:ext cx="1392615" cy="743857"/>
          </a:xfrm>
          <a:prstGeom prst="rect">
            <a:avLst/>
          </a:prstGeom>
          <a:noFill/>
        </p:spPr>
      </p:pic>
      <p:sp>
        <p:nvSpPr>
          <p:cNvPr id="11" name="Title 10"/>
          <p:cNvSpPr>
            <a:spLocks noGrp="1"/>
          </p:cNvSpPr>
          <p:nvPr>
            <p:ph type="title"/>
          </p:nvPr>
        </p:nvSpPr>
        <p:spPr>
          <a:xfrm>
            <a:off x="1512277" y="115138"/>
            <a:ext cx="6201508" cy="1107996"/>
          </a:xfrm>
        </p:spPr>
        <p:txBody>
          <a:bodyPr/>
          <a:lstStyle/>
          <a:p>
            <a:r>
              <a:rPr lang="en-US" dirty="0" smtClean="0"/>
              <a:t>Sen2Coral: Coral Reef Monitoring</a:t>
            </a:r>
            <a:br>
              <a:rPr lang="en-US" dirty="0" smtClean="0"/>
            </a:br>
            <a:r>
              <a:rPr lang="en-US" b="0" dirty="0" smtClean="0"/>
              <a:t>Thermal stress by El Nino</a:t>
            </a:r>
            <a:br>
              <a:rPr lang="en-US" b="0" dirty="0" smtClean="0"/>
            </a:br>
            <a:endParaRPr lang="en-US" b="0" dirty="0"/>
          </a:p>
        </p:txBody>
      </p:sp>
      <p:sp>
        <p:nvSpPr>
          <p:cNvPr id="7" name="Rectangle 6"/>
          <p:cNvSpPr/>
          <p:nvPr/>
        </p:nvSpPr>
        <p:spPr>
          <a:xfrm>
            <a:off x="0" y="4719217"/>
            <a:ext cx="2625969" cy="923330"/>
          </a:xfrm>
          <a:prstGeom prst="rect">
            <a:avLst/>
          </a:prstGeom>
        </p:spPr>
        <p:txBody>
          <a:bodyPr wrap="square">
            <a:spAutoFit/>
          </a:bodyPr>
          <a:lstStyle/>
          <a:p>
            <a:pPr marL="285750" indent="-285750">
              <a:buFont typeface="Arial" panose="020B0604020202020204" pitchFamily="34" charset="0"/>
              <a:buChar char="•"/>
            </a:pPr>
            <a:r>
              <a:rPr lang="en-US" dirty="0" smtClean="0"/>
              <a:t>Underwater video</a:t>
            </a:r>
          </a:p>
          <a:p>
            <a:pPr marL="285750" indent="-285750">
              <a:buFont typeface="Arial" panose="020B0604020202020204" pitchFamily="34" charset="0"/>
              <a:buChar char="•"/>
            </a:pPr>
            <a:r>
              <a:rPr lang="en-US" dirty="0" smtClean="0"/>
              <a:t>water depth data</a:t>
            </a:r>
          </a:p>
          <a:p>
            <a:pPr marL="285750" indent="-285750">
              <a:buFont typeface="Arial" panose="020B0604020202020204" pitchFamily="34" charset="0"/>
              <a:buChar char="•"/>
            </a:pPr>
            <a:r>
              <a:rPr lang="en-US" dirty="0" smtClean="0"/>
              <a:t>texture data</a:t>
            </a:r>
            <a:endParaRPr lang="en-US" dirty="0"/>
          </a:p>
        </p:txBody>
      </p:sp>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7888" y="4803808"/>
            <a:ext cx="3080249" cy="2054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ZoneTexte 8"/>
          <p:cNvSpPr txBox="1"/>
          <p:nvPr/>
        </p:nvSpPr>
        <p:spPr>
          <a:xfrm>
            <a:off x="40733" y="1632869"/>
            <a:ext cx="5420523" cy="276999"/>
          </a:xfrm>
          <a:prstGeom prst="rect">
            <a:avLst/>
          </a:prstGeom>
          <a:noFill/>
        </p:spPr>
        <p:txBody>
          <a:bodyPr wrap="none" rtlCol="0">
            <a:spAutoFit/>
          </a:bodyPr>
          <a:lstStyle/>
          <a:p>
            <a:r>
              <a:rPr lang="fr-FR" sz="1200" dirty="0" smtClean="0">
                <a:solidFill>
                  <a:schemeClr val="tx2">
                    <a:lumMod val="75000"/>
                  </a:schemeClr>
                </a:solidFill>
              </a:rPr>
              <a:t>NOAA Satellite and Information Service/Coral </a:t>
            </a:r>
            <a:r>
              <a:rPr lang="fr-FR" sz="1200" dirty="0">
                <a:solidFill>
                  <a:schemeClr val="tx2">
                    <a:lumMod val="75000"/>
                  </a:schemeClr>
                </a:solidFill>
              </a:rPr>
              <a:t>R</a:t>
            </a:r>
            <a:r>
              <a:rPr lang="fr-FR" sz="1200" dirty="0" smtClean="0">
                <a:solidFill>
                  <a:schemeClr val="tx2">
                    <a:lumMod val="75000"/>
                  </a:schemeClr>
                </a:solidFill>
              </a:rPr>
              <a:t>eef Watch : 28 April</a:t>
            </a:r>
            <a:endParaRPr lang="en-US" sz="1200" dirty="0">
              <a:solidFill>
                <a:schemeClr val="tx2">
                  <a:lumMod val="75000"/>
                </a:schemeClr>
              </a:solidFill>
            </a:endParaRPr>
          </a:p>
        </p:txBody>
      </p:sp>
      <p:pic>
        <p:nvPicPr>
          <p:cNvPr id="14" name="Image 4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6493" y="5903454"/>
            <a:ext cx="949569" cy="501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logo_cn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410326"/>
            <a:ext cx="137698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CS.ep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7817" y="6423850"/>
            <a:ext cx="832338" cy="434151"/>
          </a:xfrm>
          <a:prstGeom prst="rect">
            <a:avLst/>
          </a:prstGeom>
        </p:spPr>
      </p:pic>
    </p:spTree>
    <p:extLst>
      <p:ext uri="{BB962C8B-B14F-4D97-AF65-F5344CB8AC3E}">
        <p14:creationId xmlns:p14="http://schemas.microsoft.com/office/powerpoint/2010/main" val="9511160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900246" y="1752600"/>
            <a:ext cx="3950677" cy="4686300"/>
          </a:xfrm>
          <a:prstGeom prst="rect">
            <a:avLst/>
          </a:prstGeom>
        </p:spPr>
      </p:pic>
      <p:pic>
        <p:nvPicPr>
          <p:cNvPr id="3" name="Picture 2"/>
          <p:cNvPicPr>
            <a:picLocks noChangeAspect="1"/>
          </p:cNvPicPr>
          <p:nvPr/>
        </p:nvPicPr>
        <p:blipFill>
          <a:blip r:embed="rId4"/>
          <a:stretch>
            <a:fillRect/>
          </a:stretch>
        </p:blipFill>
        <p:spPr>
          <a:xfrm>
            <a:off x="11723" y="1356466"/>
            <a:ext cx="4736123" cy="5581078"/>
          </a:xfrm>
          <a:prstGeom prst="rect">
            <a:avLst/>
          </a:prstGeom>
        </p:spPr>
      </p:pic>
      <p:pic>
        <p:nvPicPr>
          <p:cNvPr id="4" name="Picture 3" descr="http://seom.esa.int/imgs/SEOM_logo.png"/>
          <p:cNvPicPr>
            <a:picLocks noChangeAspect="1" noChangeArrowheads="1"/>
          </p:cNvPicPr>
          <p:nvPr/>
        </p:nvPicPr>
        <p:blipFill>
          <a:blip r:embed="rId5"/>
          <a:srcRect/>
          <a:stretch>
            <a:fillRect/>
          </a:stretch>
        </p:blipFill>
        <p:spPr bwMode="auto">
          <a:xfrm>
            <a:off x="295507" y="274633"/>
            <a:ext cx="1392615" cy="743857"/>
          </a:xfrm>
          <a:prstGeom prst="rect">
            <a:avLst/>
          </a:prstGeom>
          <a:noFill/>
        </p:spPr>
      </p:pic>
      <p:sp>
        <p:nvSpPr>
          <p:cNvPr id="5" name="Title 4"/>
          <p:cNvSpPr>
            <a:spLocks noGrp="1"/>
          </p:cNvSpPr>
          <p:nvPr>
            <p:ph type="title"/>
          </p:nvPr>
        </p:nvSpPr>
        <p:spPr>
          <a:xfrm>
            <a:off x="1781907" y="284415"/>
            <a:ext cx="5447323" cy="769441"/>
          </a:xfrm>
        </p:spPr>
        <p:txBody>
          <a:bodyPr/>
          <a:lstStyle/>
          <a:p>
            <a:r>
              <a:rPr lang="en-US" dirty="0"/>
              <a:t>Coral Reef </a:t>
            </a:r>
            <a:r>
              <a:rPr lang="en-US" dirty="0" smtClean="0"/>
              <a:t>Monitoring</a:t>
            </a:r>
            <a:br>
              <a:rPr lang="en-US" dirty="0" smtClean="0"/>
            </a:br>
            <a:r>
              <a:rPr lang="en-US" b="0" dirty="0" err="1" smtClean="0"/>
              <a:t>Fatu</a:t>
            </a:r>
            <a:r>
              <a:rPr lang="en-US" b="0" dirty="0" smtClean="0"/>
              <a:t> </a:t>
            </a:r>
            <a:r>
              <a:rPr lang="en-US" b="0" dirty="0" err="1" smtClean="0"/>
              <a:t>Huku</a:t>
            </a:r>
            <a:r>
              <a:rPr lang="en-US" b="0" dirty="0" smtClean="0"/>
              <a:t>: Feb – April 2016</a:t>
            </a:r>
            <a:endParaRPr lang="en-US" b="0" dirty="0"/>
          </a:p>
        </p:txBody>
      </p:sp>
      <p:sp>
        <p:nvSpPr>
          <p:cNvPr id="6" name="TextBox 5"/>
          <p:cNvSpPr txBox="1"/>
          <p:nvPr/>
        </p:nvSpPr>
        <p:spPr>
          <a:xfrm>
            <a:off x="4935416" y="1371600"/>
            <a:ext cx="4238661" cy="369332"/>
          </a:xfrm>
          <a:prstGeom prst="rect">
            <a:avLst/>
          </a:prstGeom>
          <a:noFill/>
        </p:spPr>
        <p:txBody>
          <a:bodyPr wrap="none" rtlCol="0">
            <a:spAutoFit/>
          </a:bodyPr>
          <a:lstStyle/>
          <a:p>
            <a:r>
              <a:rPr lang="en-US" dirty="0" smtClean="0"/>
              <a:t>21</a:t>
            </a:r>
            <a:r>
              <a:rPr lang="en-US" baseline="30000" dirty="0" smtClean="0"/>
              <a:t>th</a:t>
            </a:r>
            <a:r>
              <a:rPr lang="en-US" dirty="0" smtClean="0"/>
              <a:t> of April 2016, BOA reflectance</a:t>
            </a:r>
            <a:endParaRPr lang="en-US" dirty="0"/>
          </a:p>
        </p:txBody>
      </p:sp>
      <p:sp>
        <p:nvSpPr>
          <p:cNvPr id="7" name="Rectangle 6"/>
          <p:cNvSpPr/>
          <p:nvPr/>
        </p:nvSpPr>
        <p:spPr>
          <a:xfrm>
            <a:off x="4876800" y="6458636"/>
            <a:ext cx="3223846" cy="400110"/>
          </a:xfrm>
          <a:prstGeom prst="rect">
            <a:avLst/>
          </a:prstGeom>
        </p:spPr>
        <p:txBody>
          <a:bodyPr wrap="square">
            <a:spAutoFit/>
          </a:bodyPr>
          <a:lstStyle/>
          <a:p>
            <a:r>
              <a:rPr lang="en-US" sz="1000" dirty="0"/>
              <a:t>Contains modified Copernicus Sentinel data [2016]</a:t>
            </a:r>
          </a:p>
        </p:txBody>
      </p:sp>
      <p:grpSp>
        <p:nvGrpSpPr>
          <p:cNvPr id="14" name="Group 13"/>
          <p:cNvGrpSpPr/>
          <p:nvPr/>
        </p:nvGrpSpPr>
        <p:grpSpPr>
          <a:xfrm>
            <a:off x="382502" y="1793638"/>
            <a:ext cx="3967521" cy="4632562"/>
            <a:chOff x="414377" y="1793638"/>
            <a:chExt cx="4298148" cy="4632562"/>
          </a:xfrm>
        </p:grpSpPr>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377" y="1793638"/>
              <a:ext cx="4298148" cy="4632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16767" y="1866901"/>
              <a:ext cx="1426709" cy="1206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Group 15"/>
          <p:cNvGrpSpPr/>
          <p:nvPr/>
        </p:nvGrpSpPr>
        <p:grpSpPr>
          <a:xfrm>
            <a:off x="4916652" y="1772693"/>
            <a:ext cx="4107535" cy="4664261"/>
            <a:chOff x="5326373" y="1772693"/>
            <a:chExt cx="4449829" cy="4664261"/>
          </a:xfrm>
        </p:grpSpPr>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26373" y="1772693"/>
              <a:ext cx="4224027" cy="4664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ZoneTexte 3"/>
            <p:cNvSpPr txBox="1"/>
            <p:nvPr/>
          </p:nvSpPr>
          <p:spPr>
            <a:xfrm>
              <a:off x="7624224" y="1862563"/>
              <a:ext cx="2151978" cy="276999"/>
            </a:xfrm>
            <a:prstGeom prst="rect">
              <a:avLst/>
            </a:prstGeom>
            <a:noFill/>
          </p:spPr>
          <p:txBody>
            <a:bodyPr wrap="none" rtlCol="0">
              <a:spAutoFit/>
            </a:bodyPr>
            <a:lstStyle/>
            <a:p>
              <a:r>
                <a:rPr lang="fr-FR" sz="1200" b="1" dirty="0" err="1" smtClean="0">
                  <a:solidFill>
                    <a:schemeClr val="bg1"/>
                  </a:solidFill>
                </a:rPr>
                <a:t>blue</a:t>
              </a:r>
              <a:r>
                <a:rPr lang="fr-FR" sz="1200" b="1" dirty="0" smtClean="0">
                  <a:solidFill>
                    <a:schemeClr val="bg1"/>
                  </a:solidFill>
                </a:rPr>
                <a:t> band, B2 of MSI</a:t>
              </a:r>
              <a:endParaRPr lang="en-US" sz="1200" b="1" dirty="0">
                <a:solidFill>
                  <a:schemeClr val="bg1"/>
                </a:solidFill>
              </a:endParaRPr>
            </a:p>
          </p:txBody>
        </p:sp>
      </p:grpSp>
      <p:grpSp>
        <p:nvGrpSpPr>
          <p:cNvPr id="21" name="Group 20"/>
          <p:cNvGrpSpPr/>
          <p:nvPr/>
        </p:nvGrpSpPr>
        <p:grpSpPr>
          <a:xfrm>
            <a:off x="4695502" y="1358901"/>
            <a:ext cx="4736361" cy="5117237"/>
            <a:chOff x="5086794" y="1358900"/>
            <a:chExt cx="5131058" cy="5117237"/>
          </a:xfrm>
        </p:grpSpPr>
        <p:pic>
          <p:nvPicPr>
            <p:cNvPr id="17"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86757" y="1778000"/>
              <a:ext cx="4285726" cy="4698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5086794" y="1358900"/>
              <a:ext cx="5131058" cy="369332"/>
            </a:xfrm>
            <a:prstGeom prst="rect">
              <a:avLst/>
            </a:prstGeom>
            <a:solidFill>
              <a:schemeClr val="bg1"/>
            </a:solidFill>
          </p:spPr>
          <p:txBody>
            <a:bodyPr wrap="none" rtlCol="0">
              <a:spAutoFit/>
            </a:bodyPr>
            <a:lstStyle/>
            <a:p>
              <a:r>
                <a:rPr lang="en-US" dirty="0"/>
                <a:t>1</a:t>
              </a:r>
              <a:r>
                <a:rPr lang="en-US" dirty="0" smtClean="0"/>
                <a:t>1</a:t>
              </a:r>
              <a:r>
                <a:rPr lang="en-US" baseline="30000" dirty="0" smtClean="0"/>
                <a:t>th</a:t>
              </a:r>
              <a:r>
                <a:rPr lang="en-US" dirty="0" smtClean="0"/>
                <a:t> of February 2016, BOA reflectance</a:t>
              </a:r>
              <a:endParaRPr lang="en-US" dirty="0"/>
            </a:p>
          </p:txBody>
        </p:sp>
        <p:sp>
          <p:nvSpPr>
            <p:cNvPr id="20" name="ZoneTexte 3"/>
            <p:cNvSpPr txBox="1"/>
            <p:nvPr/>
          </p:nvSpPr>
          <p:spPr>
            <a:xfrm>
              <a:off x="7598824" y="1913363"/>
              <a:ext cx="2151978" cy="276999"/>
            </a:xfrm>
            <a:prstGeom prst="rect">
              <a:avLst/>
            </a:prstGeom>
            <a:noFill/>
          </p:spPr>
          <p:txBody>
            <a:bodyPr wrap="none" rtlCol="0">
              <a:spAutoFit/>
            </a:bodyPr>
            <a:lstStyle/>
            <a:p>
              <a:r>
                <a:rPr lang="fr-FR" sz="1200" b="1" dirty="0" err="1" smtClean="0">
                  <a:solidFill>
                    <a:schemeClr val="bg1"/>
                  </a:solidFill>
                </a:rPr>
                <a:t>blue</a:t>
              </a:r>
              <a:r>
                <a:rPr lang="fr-FR" sz="1200" b="1" dirty="0" smtClean="0">
                  <a:solidFill>
                    <a:schemeClr val="bg1"/>
                  </a:solidFill>
                </a:rPr>
                <a:t> band, B2 of MSI</a:t>
              </a:r>
              <a:endParaRPr lang="en-US" sz="1200" b="1" dirty="0">
                <a:solidFill>
                  <a:schemeClr val="bg1"/>
                </a:solidFill>
              </a:endParaRPr>
            </a:p>
          </p:txBody>
        </p:sp>
      </p:grpSp>
    </p:spTree>
    <p:extLst>
      <p:ext uri="{BB962C8B-B14F-4D97-AF65-F5344CB8AC3E}">
        <p14:creationId xmlns:p14="http://schemas.microsoft.com/office/powerpoint/2010/main" val="196325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Coverage</a:t>
            </a:r>
            <a:endParaRPr lang="en-GB" dirty="0"/>
          </a:p>
        </p:txBody>
      </p:sp>
      <p:pic>
        <p:nvPicPr>
          <p:cNvPr id="9" name="Mike 1.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176565"/>
            <a:ext cx="9144000" cy="5181600"/>
          </a:xfrm>
          <a:prstGeom prst="rect">
            <a:avLst/>
          </a:prstGeom>
        </p:spPr>
      </p:pic>
    </p:spTree>
    <p:extLst>
      <p:ext uri="{BB962C8B-B14F-4D97-AF65-F5344CB8AC3E}">
        <p14:creationId xmlns:p14="http://schemas.microsoft.com/office/powerpoint/2010/main" val="196805170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1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756031" y="1930400"/>
            <a:ext cx="2895600" cy="1676400"/>
          </a:xfrm>
          <a:prstGeom prst="rect">
            <a:avLst/>
          </a:prstGeom>
        </p:spPr>
      </p:pic>
      <p:pic>
        <p:nvPicPr>
          <p:cNvPr id="3" name="Picture 2"/>
          <p:cNvPicPr>
            <a:picLocks noChangeAspect="1"/>
          </p:cNvPicPr>
          <p:nvPr/>
        </p:nvPicPr>
        <p:blipFill>
          <a:blip r:embed="rId4"/>
          <a:stretch>
            <a:fillRect/>
          </a:stretch>
        </p:blipFill>
        <p:spPr>
          <a:xfrm>
            <a:off x="140678" y="1206500"/>
            <a:ext cx="5463691" cy="5981700"/>
          </a:xfrm>
          <a:prstGeom prst="rect">
            <a:avLst/>
          </a:prstGeom>
        </p:spPr>
      </p:pic>
      <p:pic>
        <p:nvPicPr>
          <p:cNvPr id="4" name="Picture 3" descr="http://seom.esa.int/imgs/SEOM_logo.png"/>
          <p:cNvPicPr>
            <a:picLocks noChangeAspect="1" noChangeArrowheads="1"/>
          </p:cNvPicPr>
          <p:nvPr/>
        </p:nvPicPr>
        <p:blipFill>
          <a:blip r:embed="rId5"/>
          <a:srcRect/>
          <a:stretch>
            <a:fillRect/>
          </a:stretch>
        </p:blipFill>
        <p:spPr bwMode="auto">
          <a:xfrm>
            <a:off x="295507" y="274633"/>
            <a:ext cx="1392615" cy="743857"/>
          </a:xfrm>
          <a:prstGeom prst="rect">
            <a:avLst/>
          </a:prstGeom>
          <a:noFill/>
        </p:spPr>
      </p:pic>
      <p:sp>
        <p:nvSpPr>
          <p:cNvPr id="6" name="Title 5"/>
          <p:cNvSpPr>
            <a:spLocks noGrp="1"/>
          </p:cNvSpPr>
          <p:nvPr>
            <p:ph type="title"/>
          </p:nvPr>
        </p:nvSpPr>
        <p:spPr>
          <a:xfrm>
            <a:off x="1770184" y="115138"/>
            <a:ext cx="5459046" cy="1107996"/>
          </a:xfrm>
        </p:spPr>
        <p:txBody>
          <a:bodyPr/>
          <a:lstStyle/>
          <a:p>
            <a:r>
              <a:rPr lang="en-US" dirty="0"/>
              <a:t>Coral Reef </a:t>
            </a:r>
            <a:r>
              <a:rPr lang="en-US" dirty="0" smtClean="0"/>
              <a:t>Monitoring</a:t>
            </a:r>
            <a:br>
              <a:rPr lang="en-US" dirty="0" smtClean="0"/>
            </a:br>
            <a:r>
              <a:rPr lang="en-US" b="0" dirty="0" smtClean="0"/>
              <a:t>Bathymetry</a:t>
            </a:r>
            <a:r>
              <a:rPr lang="en-US" dirty="0"/>
              <a:t/>
            </a:r>
            <a:br>
              <a:rPr lang="en-US" dirty="0"/>
            </a:br>
            <a:endParaRPr lang="en-US" dirty="0"/>
          </a:p>
        </p:txBody>
      </p:sp>
      <p:cxnSp>
        <p:nvCxnSpPr>
          <p:cNvPr id="8" name="Straight Connector 7"/>
          <p:cNvCxnSpPr/>
          <p:nvPr/>
        </p:nvCxnSpPr>
        <p:spPr>
          <a:xfrm flipV="1">
            <a:off x="2696308" y="4038600"/>
            <a:ext cx="1101969" cy="596900"/>
          </a:xfrm>
          <a:prstGeom prst="line">
            <a:avLst/>
          </a:prstGeom>
          <a:ln w="57150">
            <a:solidFill>
              <a:schemeClr val="accent2"/>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6"/>
          <a:stretch>
            <a:fillRect/>
          </a:stretch>
        </p:blipFill>
        <p:spPr>
          <a:xfrm>
            <a:off x="5463358" y="4000500"/>
            <a:ext cx="3680642" cy="2286000"/>
          </a:xfrm>
          <a:prstGeom prst="rect">
            <a:avLst/>
          </a:prstGeom>
        </p:spPr>
      </p:pic>
      <p:sp>
        <p:nvSpPr>
          <p:cNvPr id="10" name="Rectangle 9"/>
          <p:cNvSpPr/>
          <p:nvPr/>
        </p:nvSpPr>
        <p:spPr>
          <a:xfrm>
            <a:off x="6387289" y="3887402"/>
            <a:ext cx="2393604" cy="369332"/>
          </a:xfrm>
          <a:prstGeom prst="rect">
            <a:avLst/>
          </a:prstGeom>
        </p:spPr>
        <p:txBody>
          <a:bodyPr wrap="none">
            <a:spAutoFit/>
          </a:bodyPr>
          <a:lstStyle/>
          <a:p>
            <a:r>
              <a:rPr lang="en-US" baseline="30000" dirty="0" err="1"/>
              <a:t>Stumpf</a:t>
            </a:r>
            <a:r>
              <a:rPr lang="en-US" baseline="30000" dirty="0"/>
              <a:t> methodology (2003)</a:t>
            </a:r>
            <a:endParaRPr lang="en-US" dirty="0"/>
          </a:p>
        </p:txBody>
      </p:sp>
      <p:cxnSp>
        <p:nvCxnSpPr>
          <p:cNvPr id="12" name="Straight Connector 11"/>
          <p:cNvCxnSpPr/>
          <p:nvPr/>
        </p:nvCxnSpPr>
        <p:spPr>
          <a:xfrm flipV="1">
            <a:off x="2672862" y="2374900"/>
            <a:ext cx="3423138" cy="2260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3856892" y="2400300"/>
            <a:ext cx="4595446" cy="1638300"/>
          </a:xfrm>
          <a:prstGeom prst="line">
            <a:avLst/>
          </a:prstGeom>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5673969" y="6534836"/>
            <a:ext cx="3223846" cy="400110"/>
          </a:xfrm>
          <a:prstGeom prst="rect">
            <a:avLst/>
          </a:prstGeom>
        </p:spPr>
        <p:txBody>
          <a:bodyPr wrap="square">
            <a:spAutoFit/>
          </a:bodyPr>
          <a:lstStyle/>
          <a:p>
            <a:r>
              <a:rPr lang="en-US" sz="1000" dirty="0"/>
              <a:t>Contains modified Copernicus Sentinel data [2016]</a:t>
            </a:r>
          </a:p>
        </p:txBody>
      </p:sp>
    </p:spTree>
    <p:extLst>
      <p:ext uri="{BB962C8B-B14F-4D97-AF65-F5344CB8AC3E}">
        <p14:creationId xmlns:p14="http://schemas.microsoft.com/office/powerpoint/2010/main" val="2531821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1189789"/>
            <a:ext cx="9144000" cy="5668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657350" y="174125"/>
            <a:ext cx="4572000" cy="1015663"/>
          </a:xfrm>
          <a:prstGeom prst="rect">
            <a:avLst/>
          </a:prstGeom>
        </p:spPr>
        <p:txBody>
          <a:bodyPr>
            <a:spAutoFit/>
          </a:bodyPr>
          <a:lstStyle/>
          <a:p>
            <a:pPr algn="ctr">
              <a:defRPr/>
            </a:pPr>
            <a:r>
              <a:rPr lang="en-GB" b="1" dirty="0">
                <a:solidFill>
                  <a:schemeClr val="bg1"/>
                </a:solidFill>
                <a:ea typeface="ヒラギノ角ゴ ProN W3" charset="0"/>
                <a:cs typeface="ヒラギノ角ゴ ProN W3" charset="0"/>
              </a:rPr>
              <a:t>Thank you very much for your attention!</a:t>
            </a:r>
          </a:p>
          <a:p>
            <a:pPr algn="ctr">
              <a:defRPr/>
            </a:pPr>
            <a:endParaRPr lang="en-GB" sz="800" b="1" dirty="0">
              <a:solidFill>
                <a:schemeClr val="bg1"/>
              </a:solidFill>
              <a:ea typeface="ヒラギノ角ゴ ProN W3" charset="0"/>
              <a:cs typeface="ヒラギノ角ゴ ProN W3" charset="0"/>
            </a:endParaRPr>
          </a:p>
          <a:p>
            <a:pPr algn="ctr">
              <a:defRPr/>
            </a:pPr>
            <a:r>
              <a:rPr lang="en-GB" sz="1600" b="1" dirty="0">
                <a:solidFill>
                  <a:schemeClr val="bg1"/>
                </a:solidFill>
                <a:ea typeface="ヒラギノ角ゴ ProN W3" charset="0"/>
                <a:cs typeface="ヒラギノ角ゴ ProN W3" charset="0"/>
              </a:rPr>
              <a:t>http://sentinels.copernicus.eu</a:t>
            </a:r>
            <a:endParaRPr lang="en-GB" dirty="0">
              <a:solidFill>
                <a:schemeClr val="tx2"/>
              </a:solidFill>
              <a:ea typeface="ヒラギノ角ゴ ProN W3" charset="0"/>
              <a:cs typeface="ヒラギノ角ゴ ProN W3" charset="0"/>
            </a:endParaRPr>
          </a:p>
        </p:txBody>
      </p:sp>
    </p:spTree>
    <p:extLst>
      <p:ext uri="{BB962C8B-B14F-4D97-AF65-F5344CB8AC3E}">
        <p14:creationId xmlns:p14="http://schemas.microsoft.com/office/powerpoint/2010/main" val="187283477"/>
      </p:ext>
    </p:extLst>
  </p:cSld>
  <p:clrMapOvr>
    <a:masterClrMapping/>
  </p:clrMapOvr>
  <p:transition spd="slow">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atin typeface="Verdana" charset="0"/>
                <a:ea typeface="MS PGothic" charset="0"/>
              </a:rPr>
              <a:t>Satellite and Instrument</a:t>
            </a:r>
          </a:p>
        </p:txBody>
      </p:sp>
      <p:pic>
        <p:nvPicPr>
          <p:cNvPr id="4" name="S2 MSI anatomy (for compute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98" y="1191018"/>
            <a:ext cx="9143301" cy="5656095"/>
          </a:xfrm>
          <a:prstGeom prst="rect">
            <a:avLst/>
          </a:prstGeom>
        </p:spPr>
      </p:pic>
    </p:spTree>
    <p:extLst>
      <p:ext uri="{BB962C8B-B14F-4D97-AF65-F5344CB8AC3E}">
        <p14:creationId xmlns:p14="http://schemas.microsoft.com/office/powerpoint/2010/main" val="280410839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4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33" y="1197201"/>
            <a:ext cx="5965917" cy="2787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447473" y="546182"/>
            <a:ext cx="184666" cy="369332"/>
          </a:xfrm>
          <a:prstGeom prst="rect">
            <a:avLst/>
          </a:prstGeom>
          <a:noFill/>
        </p:spPr>
        <p:txBody>
          <a:bodyPr wrap="none" rtlCol="0">
            <a:spAutoFit/>
          </a:bodyPr>
          <a:lstStyle/>
          <a:p>
            <a:endParaRPr lang="en-GB" dirty="0"/>
          </a:p>
        </p:txBody>
      </p:sp>
      <p:sp>
        <p:nvSpPr>
          <p:cNvPr id="6" name="Title 1"/>
          <p:cNvSpPr txBox="1">
            <a:spLocks/>
          </p:cNvSpPr>
          <p:nvPr/>
        </p:nvSpPr>
        <p:spPr bwMode="auto">
          <a:xfrm>
            <a:off x="625475" y="381000"/>
            <a:ext cx="6105525" cy="4270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200" b="1">
                <a:solidFill>
                  <a:schemeClr val="bg1"/>
                </a:solidFill>
                <a:latin typeface="+mj-lt"/>
                <a:ea typeface="+mj-ea"/>
                <a:cs typeface="+mj-cs"/>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GB" dirty="0" smtClean="0">
                <a:latin typeface="Verdana" charset="0"/>
                <a:ea typeface="MS PGothic" charset="0"/>
              </a:rPr>
              <a:t>2D Simplified View of the MSI</a:t>
            </a:r>
            <a:endParaRPr lang="en-GB" dirty="0">
              <a:latin typeface="Verdana" charset="0"/>
              <a:ea typeface="MS PGothic" charset="0"/>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02" y="3949831"/>
            <a:ext cx="6558671" cy="3279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7078" y="1187775"/>
            <a:ext cx="3971516" cy="3420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9991513"/>
      </p:ext>
    </p:extLst>
  </p:cSld>
  <p:clrMapOvr>
    <a:masterClrMapping/>
  </p:clrMapOvr>
  <p:transition spd="slow">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473" y="546182"/>
            <a:ext cx="184666" cy="369332"/>
          </a:xfrm>
          <a:prstGeom prst="rect">
            <a:avLst/>
          </a:prstGeom>
          <a:noFill/>
        </p:spPr>
        <p:txBody>
          <a:bodyPr wrap="none" rtlCol="0">
            <a:spAutoFit/>
          </a:bodyPr>
          <a:lstStyle/>
          <a:p>
            <a:endParaRPr lang="en-GB" dirty="0"/>
          </a:p>
        </p:txBody>
      </p:sp>
      <p:sp>
        <p:nvSpPr>
          <p:cNvPr id="6" name="Title 1"/>
          <p:cNvSpPr txBox="1">
            <a:spLocks/>
          </p:cNvSpPr>
          <p:nvPr/>
        </p:nvSpPr>
        <p:spPr bwMode="auto">
          <a:xfrm>
            <a:off x="625475" y="381000"/>
            <a:ext cx="6105525" cy="4270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200" b="1">
                <a:solidFill>
                  <a:schemeClr val="bg1"/>
                </a:solidFill>
                <a:latin typeface="+mj-lt"/>
                <a:ea typeface="+mj-ea"/>
                <a:cs typeface="+mj-cs"/>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GB" dirty="0" smtClean="0">
                <a:latin typeface="Verdana" charset="0"/>
                <a:ea typeface="MS PGothic" charset="0"/>
              </a:rPr>
              <a:t>3D Model View of the MSI</a:t>
            </a:r>
            <a:endParaRPr lang="en-GB" dirty="0">
              <a:latin typeface="Verdana" charset="0"/>
              <a:ea typeface="MS PGothic" charset="0"/>
            </a:endParaRPr>
          </a:p>
        </p:txBody>
      </p:sp>
      <p:pic>
        <p:nvPicPr>
          <p:cNvPr id="5" name="Picture 3" descr="MSI_PM13_2010-02-24_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3988" y="1676400"/>
            <a:ext cx="5903912" cy="434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7041354" y="2273300"/>
            <a:ext cx="2097091" cy="338554"/>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0" tIns="0" rIns="0" bIns="0">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defRPr/>
            </a:pPr>
            <a:r>
              <a:rPr lang="de-DE" sz="1100" b="1" smtClean="0">
                <a:solidFill>
                  <a:schemeClr val="bg2"/>
                </a:solidFill>
                <a:latin typeface="Verdana"/>
                <a:cs typeface="Verdana"/>
              </a:rPr>
              <a:t>STR/GFU </a:t>
            </a:r>
            <a:r>
              <a:rPr lang="en-GB" sz="1100" b="1" smtClean="0">
                <a:solidFill>
                  <a:schemeClr val="bg2"/>
                </a:solidFill>
                <a:latin typeface="Verdana"/>
                <a:cs typeface="Verdana"/>
              </a:rPr>
              <a:t>plate assemblies</a:t>
            </a:r>
            <a:br>
              <a:rPr lang="en-GB" sz="1100" b="1" smtClean="0">
                <a:solidFill>
                  <a:schemeClr val="bg2"/>
                </a:solidFill>
                <a:latin typeface="Verdana"/>
                <a:cs typeface="Verdana"/>
              </a:rPr>
            </a:br>
            <a:endParaRPr lang="en-GB" sz="1100" b="1" smtClean="0">
              <a:solidFill>
                <a:schemeClr val="bg2"/>
              </a:solidFill>
              <a:latin typeface="Verdana"/>
              <a:cs typeface="Verdana"/>
            </a:endParaRPr>
          </a:p>
        </p:txBody>
      </p:sp>
      <p:sp>
        <p:nvSpPr>
          <p:cNvPr id="8" name="Text Box 5"/>
          <p:cNvSpPr txBox="1">
            <a:spLocks noChangeArrowheads="1"/>
          </p:cNvSpPr>
          <p:nvPr/>
        </p:nvSpPr>
        <p:spPr bwMode="auto">
          <a:xfrm>
            <a:off x="4234208" y="6308725"/>
            <a:ext cx="1239146" cy="184666"/>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0" tIns="0" rIns="0" bIns="0">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defRPr/>
            </a:pPr>
            <a:r>
              <a:rPr lang="de-DE" sz="1100" b="1" smtClean="0">
                <a:solidFill>
                  <a:schemeClr val="bg2"/>
                </a:solidFill>
                <a:latin typeface="Verdana"/>
                <a:cs typeface="Verdana"/>
              </a:rPr>
              <a:t>VCU (</a:t>
            </a:r>
            <a:r>
              <a:rPr lang="en-GB" sz="1100" b="1" smtClean="0">
                <a:solidFill>
                  <a:schemeClr val="bg2"/>
                </a:solidFill>
                <a:latin typeface="Verdana"/>
                <a:cs typeface="Verdana"/>
              </a:rPr>
              <a:t>nom/red</a:t>
            </a:r>
            <a:r>
              <a:rPr lang="de-DE" sz="1200" b="1" smtClean="0">
                <a:solidFill>
                  <a:schemeClr val="bg2"/>
                </a:solidFill>
                <a:latin typeface="Verdana"/>
                <a:cs typeface="Verdana"/>
              </a:rPr>
              <a:t>)</a:t>
            </a:r>
          </a:p>
        </p:txBody>
      </p:sp>
      <p:sp>
        <p:nvSpPr>
          <p:cNvPr id="9" name="Text Box 6"/>
          <p:cNvSpPr txBox="1">
            <a:spLocks noChangeArrowheads="1"/>
          </p:cNvSpPr>
          <p:nvPr/>
        </p:nvSpPr>
        <p:spPr bwMode="auto">
          <a:xfrm>
            <a:off x="5934671" y="5611813"/>
            <a:ext cx="1025922" cy="16927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0" tIns="0" rIns="0" bIns="0">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defRPr/>
            </a:pPr>
            <a:r>
              <a:rPr lang="de-DE" sz="1100" b="1" smtClean="0">
                <a:solidFill>
                  <a:schemeClr val="bg2"/>
                </a:solidFill>
                <a:latin typeface="Verdana"/>
                <a:cs typeface="Verdana"/>
              </a:rPr>
              <a:t>P/F </a:t>
            </a:r>
            <a:r>
              <a:rPr lang="en-GB" sz="1100" b="1" smtClean="0">
                <a:solidFill>
                  <a:schemeClr val="bg2"/>
                </a:solidFill>
                <a:latin typeface="Verdana"/>
                <a:cs typeface="Verdana"/>
              </a:rPr>
              <a:t>top</a:t>
            </a:r>
            <a:r>
              <a:rPr lang="de-DE" sz="1100" b="1" smtClean="0">
                <a:solidFill>
                  <a:schemeClr val="bg2"/>
                </a:solidFill>
                <a:latin typeface="Verdana"/>
                <a:cs typeface="Verdana"/>
              </a:rPr>
              <a:t> </a:t>
            </a:r>
            <a:r>
              <a:rPr lang="en-GB" sz="1100" b="1" smtClean="0">
                <a:solidFill>
                  <a:schemeClr val="bg2"/>
                </a:solidFill>
                <a:latin typeface="Verdana"/>
                <a:cs typeface="Verdana"/>
              </a:rPr>
              <a:t>floor</a:t>
            </a:r>
          </a:p>
        </p:txBody>
      </p:sp>
      <p:sp>
        <p:nvSpPr>
          <p:cNvPr id="10" name="Text Box 7"/>
          <p:cNvSpPr txBox="1">
            <a:spLocks noChangeArrowheads="1"/>
          </p:cNvSpPr>
          <p:nvPr/>
        </p:nvSpPr>
        <p:spPr bwMode="auto">
          <a:xfrm>
            <a:off x="7529786" y="4476105"/>
            <a:ext cx="1429791" cy="16927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0" tIns="0" rIns="0" bIns="0">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defRPr/>
            </a:pPr>
            <a:r>
              <a:rPr lang="de-DE" sz="1100" b="1" dirty="0" smtClean="0">
                <a:solidFill>
                  <a:schemeClr val="bg2"/>
                </a:solidFill>
                <a:latin typeface="Verdana"/>
                <a:cs typeface="Verdana"/>
              </a:rPr>
              <a:t>Payload I/F Panel</a:t>
            </a:r>
          </a:p>
        </p:txBody>
      </p:sp>
      <p:sp>
        <p:nvSpPr>
          <p:cNvPr id="11" name="Text Box 8"/>
          <p:cNvSpPr txBox="1">
            <a:spLocks noChangeArrowheads="1"/>
          </p:cNvSpPr>
          <p:nvPr/>
        </p:nvSpPr>
        <p:spPr bwMode="auto">
          <a:xfrm>
            <a:off x="80241" y="1789113"/>
            <a:ext cx="2515669" cy="16927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0" tIns="0" rIns="0" bIns="0">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r" eaLnBrk="1" hangingPunct="1">
              <a:defRPr/>
            </a:pPr>
            <a:r>
              <a:rPr lang="de-DE" sz="1100" b="1" dirty="0" err="1" smtClean="0">
                <a:solidFill>
                  <a:schemeClr val="bg2"/>
                </a:solidFill>
                <a:latin typeface="Verdana"/>
                <a:cs typeface="Verdana"/>
              </a:rPr>
              <a:t>Calibration&amp;Shutter</a:t>
            </a:r>
            <a:r>
              <a:rPr lang="de-DE" sz="1100" b="1" dirty="0" smtClean="0">
                <a:solidFill>
                  <a:schemeClr val="bg2"/>
                </a:solidFill>
                <a:latin typeface="Verdana"/>
                <a:cs typeface="Verdana"/>
              </a:rPr>
              <a:t> </a:t>
            </a:r>
            <a:r>
              <a:rPr lang="de-DE" sz="1100" b="1" dirty="0" err="1" smtClean="0">
                <a:solidFill>
                  <a:schemeClr val="bg2"/>
                </a:solidFill>
                <a:latin typeface="Verdana"/>
                <a:cs typeface="Verdana"/>
              </a:rPr>
              <a:t>Mechanism</a:t>
            </a:r>
            <a:endParaRPr lang="de-DE" sz="1100" b="1" dirty="0" smtClean="0">
              <a:solidFill>
                <a:schemeClr val="bg2"/>
              </a:solidFill>
              <a:latin typeface="Verdana"/>
              <a:cs typeface="Verdana"/>
            </a:endParaRPr>
          </a:p>
        </p:txBody>
      </p:sp>
      <p:sp>
        <p:nvSpPr>
          <p:cNvPr id="12" name="Text Box 9"/>
          <p:cNvSpPr txBox="1">
            <a:spLocks noChangeArrowheads="1"/>
          </p:cNvSpPr>
          <p:nvPr/>
        </p:nvSpPr>
        <p:spPr bwMode="auto">
          <a:xfrm>
            <a:off x="7307836" y="3595688"/>
            <a:ext cx="1086291" cy="338554"/>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0" tIns="0" rIns="0" bIns="0">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defRPr/>
            </a:pPr>
            <a:r>
              <a:rPr lang="en-GB" sz="1100" b="1" smtClean="0">
                <a:solidFill>
                  <a:schemeClr val="bg2"/>
                </a:solidFill>
                <a:latin typeface="Verdana"/>
                <a:cs typeface="Verdana"/>
              </a:rPr>
              <a:t>SiC</a:t>
            </a:r>
            <a:r>
              <a:rPr lang="de-DE" sz="1100" b="1" smtClean="0">
                <a:solidFill>
                  <a:schemeClr val="bg2"/>
                </a:solidFill>
                <a:latin typeface="Verdana"/>
                <a:cs typeface="Verdana"/>
              </a:rPr>
              <a:t> </a:t>
            </a:r>
            <a:r>
              <a:rPr lang="en-GB" sz="1100" b="1" smtClean="0">
                <a:solidFill>
                  <a:schemeClr val="bg2"/>
                </a:solidFill>
                <a:latin typeface="Verdana"/>
                <a:cs typeface="Verdana"/>
              </a:rPr>
              <a:t>Telescope</a:t>
            </a:r>
          </a:p>
          <a:p>
            <a:pPr algn="ctr" eaLnBrk="1" hangingPunct="1">
              <a:defRPr/>
            </a:pPr>
            <a:r>
              <a:rPr lang="en-GB" sz="1100" b="1" smtClean="0">
                <a:solidFill>
                  <a:schemeClr val="bg2"/>
                </a:solidFill>
                <a:latin typeface="Verdana"/>
                <a:cs typeface="Verdana"/>
              </a:rPr>
              <a:t>Baseplate</a:t>
            </a:r>
          </a:p>
        </p:txBody>
      </p:sp>
      <p:sp>
        <p:nvSpPr>
          <p:cNvPr id="13" name="Text Box 10"/>
          <p:cNvSpPr txBox="1">
            <a:spLocks noChangeArrowheads="1"/>
          </p:cNvSpPr>
          <p:nvPr/>
        </p:nvSpPr>
        <p:spPr bwMode="auto">
          <a:xfrm>
            <a:off x="2139677" y="5827713"/>
            <a:ext cx="902246" cy="338554"/>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0" tIns="0" rIns="0" bIns="0">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defRPr/>
            </a:pPr>
            <a:r>
              <a:rPr lang="en-GB" sz="1100" b="1" smtClean="0">
                <a:solidFill>
                  <a:schemeClr val="bg2"/>
                </a:solidFill>
                <a:latin typeface="Verdana"/>
                <a:cs typeface="Verdana"/>
              </a:rPr>
              <a:t>Focal Plane</a:t>
            </a:r>
          </a:p>
          <a:p>
            <a:pPr algn="ctr" eaLnBrk="1" hangingPunct="1">
              <a:defRPr/>
            </a:pPr>
            <a:r>
              <a:rPr lang="en-GB" sz="1100" b="1" smtClean="0">
                <a:solidFill>
                  <a:schemeClr val="bg2"/>
                </a:solidFill>
                <a:latin typeface="Verdana"/>
                <a:cs typeface="Verdana"/>
              </a:rPr>
              <a:t>Assemblies</a:t>
            </a:r>
          </a:p>
        </p:txBody>
      </p:sp>
      <p:sp>
        <p:nvSpPr>
          <p:cNvPr id="14" name="Text Box 11"/>
          <p:cNvSpPr txBox="1">
            <a:spLocks noChangeArrowheads="1"/>
          </p:cNvSpPr>
          <p:nvPr/>
        </p:nvSpPr>
        <p:spPr bwMode="auto">
          <a:xfrm>
            <a:off x="671527" y="5106988"/>
            <a:ext cx="779435" cy="338554"/>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0" tIns="0" rIns="0" bIns="0">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defRPr/>
            </a:pPr>
            <a:r>
              <a:rPr lang="de-DE" sz="1100" b="1" smtClean="0">
                <a:solidFill>
                  <a:schemeClr val="bg2"/>
                </a:solidFill>
                <a:latin typeface="Verdana"/>
                <a:cs typeface="Verdana"/>
              </a:rPr>
              <a:t>SWIR FEE</a:t>
            </a:r>
          </a:p>
          <a:p>
            <a:pPr algn="ctr" eaLnBrk="1" hangingPunct="1">
              <a:defRPr/>
            </a:pPr>
            <a:r>
              <a:rPr lang="en-GB" sz="1100" b="1" smtClean="0">
                <a:solidFill>
                  <a:schemeClr val="bg2"/>
                </a:solidFill>
                <a:latin typeface="Verdana"/>
                <a:cs typeface="Verdana"/>
              </a:rPr>
              <a:t>radiator</a:t>
            </a:r>
          </a:p>
        </p:txBody>
      </p:sp>
      <p:sp>
        <p:nvSpPr>
          <p:cNvPr id="15" name="Text Box 12"/>
          <p:cNvSpPr txBox="1">
            <a:spLocks noChangeArrowheads="1"/>
          </p:cNvSpPr>
          <p:nvPr/>
        </p:nvSpPr>
        <p:spPr bwMode="auto">
          <a:xfrm>
            <a:off x="7451076" y="4887922"/>
            <a:ext cx="1179810" cy="338554"/>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0" tIns="0" rIns="0" bIns="0">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defRPr/>
            </a:pPr>
            <a:r>
              <a:rPr lang="de-DE" sz="1100" b="1" dirty="0" smtClean="0">
                <a:solidFill>
                  <a:schemeClr val="bg2"/>
                </a:solidFill>
                <a:latin typeface="Verdana"/>
                <a:cs typeface="Verdana"/>
              </a:rPr>
              <a:t>MSI Connector</a:t>
            </a:r>
          </a:p>
          <a:p>
            <a:pPr algn="ctr" eaLnBrk="1" hangingPunct="1">
              <a:defRPr/>
            </a:pPr>
            <a:r>
              <a:rPr lang="de-DE" sz="1100" b="1" dirty="0" smtClean="0">
                <a:solidFill>
                  <a:schemeClr val="bg2"/>
                </a:solidFill>
                <a:latin typeface="Verdana"/>
                <a:cs typeface="Verdana"/>
              </a:rPr>
              <a:t>Bracket</a:t>
            </a:r>
          </a:p>
        </p:txBody>
      </p:sp>
      <p:sp>
        <p:nvSpPr>
          <p:cNvPr id="16" name="Text Box 13"/>
          <p:cNvSpPr txBox="1">
            <a:spLocks noChangeArrowheads="1"/>
          </p:cNvSpPr>
          <p:nvPr/>
        </p:nvSpPr>
        <p:spPr bwMode="auto">
          <a:xfrm>
            <a:off x="7007808" y="5322888"/>
            <a:ext cx="1192634" cy="338554"/>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0" tIns="0" rIns="0" bIns="0">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defRPr/>
            </a:pPr>
            <a:r>
              <a:rPr lang="de-DE" sz="1100" b="1" smtClean="0">
                <a:solidFill>
                  <a:schemeClr val="bg2"/>
                </a:solidFill>
                <a:latin typeface="Verdana"/>
                <a:cs typeface="Verdana"/>
              </a:rPr>
              <a:t>VCU Connector</a:t>
            </a:r>
          </a:p>
          <a:p>
            <a:pPr algn="ctr" eaLnBrk="1" hangingPunct="1">
              <a:defRPr/>
            </a:pPr>
            <a:r>
              <a:rPr lang="de-DE" sz="1100" b="1" smtClean="0">
                <a:solidFill>
                  <a:schemeClr val="bg2"/>
                </a:solidFill>
                <a:latin typeface="Verdana"/>
                <a:cs typeface="Verdana"/>
              </a:rPr>
              <a:t>Bracket</a:t>
            </a:r>
          </a:p>
        </p:txBody>
      </p:sp>
      <p:sp>
        <p:nvSpPr>
          <p:cNvPr id="17" name="Line 14"/>
          <p:cNvSpPr>
            <a:spLocks noChangeShapeType="1"/>
          </p:cNvSpPr>
          <p:nvPr/>
        </p:nvSpPr>
        <p:spPr bwMode="auto">
          <a:xfrm flipH="1">
            <a:off x="6897688" y="2420938"/>
            <a:ext cx="287337" cy="503237"/>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72000" tIns="72000" rIns="72000" bIns="72000" anchor="ctr">
            <a:spAutoFit/>
          </a:bodyPr>
          <a:lstStyle/>
          <a:p>
            <a:endParaRPr lang="en-GB" sz="1600">
              <a:solidFill>
                <a:schemeClr val="bg2"/>
              </a:solidFill>
              <a:latin typeface="Verdana"/>
              <a:cs typeface="Verdana"/>
            </a:endParaRPr>
          </a:p>
        </p:txBody>
      </p:sp>
      <p:sp>
        <p:nvSpPr>
          <p:cNvPr id="18" name="Line 15"/>
          <p:cNvSpPr>
            <a:spLocks noChangeShapeType="1"/>
          </p:cNvSpPr>
          <p:nvPr/>
        </p:nvSpPr>
        <p:spPr bwMode="auto">
          <a:xfrm flipH="1" flipV="1">
            <a:off x="6321425" y="3284538"/>
            <a:ext cx="1079500" cy="57626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72000" tIns="72000" rIns="72000" bIns="72000" anchor="ctr">
            <a:spAutoFit/>
          </a:bodyPr>
          <a:lstStyle/>
          <a:p>
            <a:endParaRPr lang="en-GB" sz="1600">
              <a:solidFill>
                <a:schemeClr val="bg2"/>
              </a:solidFill>
              <a:latin typeface="Verdana"/>
              <a:cs typeface="Verdana"/>
            </a:endParaRPr>
          </a:p>
        </p:txBody>
      </p:sp>
      <p:sp>
        <p:nvSpPr>
          <p:cNvPr id="19" name="Line 16"/>
          <p:cNvSpPr>
            <a:spLocks noChangeShapeType="1"/>
          </p:cNvSpPr>
          <p:nvPr/>
        </p:nvSpPr>
        <p:spPr bwMode="auto">
          <a:xfrm>
            <a:off x="6969125" y="4652963"/>
            <a:ext cx="649288"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72000" tIns="72000" rIns="72000" bIns="72000" anchor="ctr">
            <a:spAutoFit/>
          </a:bodyPr>
          <a:lstStyle/>
          <a:p>
            <a:endParaRPr lang="en-GB" sz="1600">
              <a:solidFill>
                <a:schemeClr val="bg2"/>
              </a:solidFill>
              <a:latin typeface="Verdana"/>
              <a:cs typeface="Verdana"/>
            </a:endParaRPr>
          </a:p>
        </p:txBody>
      </p:sp>
      <p:sp>
        <p:nvSpPr>
          <p:cNvPr id="20" name="Line 17"/>
          <p:cNvSpPr>
            <a:spLocks noChangeShapeType="1"/>
          </p:cNvSpPr>
          <p:nvPr/>
        </p:nvSpPr>
        <p:spPr bwMode="auto">
          <a:xfrm>
            <a:off x="5889625" y="4365625"/>
            <a:ext cx="1527175" cy="722313"/>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72000" tIns="72000" rIns="72000" bIns="72000" anchor="ctr">
            <a:spAutoFit/>
          </a:bodyPr>
          <a:lstStyle/>
          <a:p>
            <a:endParaRPr lang="en-GB" sz="1600">
              <a:solidFill>
                <a:schemeClr val="bg2"/>
              </a:solidFill>
              <a:latin typeface="Verdana"/>
              <a:cs typeface="Verdana"/>
            </a:endParaRPr>
          </a:p>
        </p:txBody>
      </p:sp>
      <p:sp>
        <p:nvSpPr>
          <p:cNvPr id="21" name="Line 18"/>
          <p:cNvSpPr>
            <a:spLocks noChangeShapeType="1"/>
          </p:cNvSpPr>
          <p:nvPr/>
        </p:nvSpPr>
        <p:spPr bwMode="auto">
          <a:xfrm>
            <a:off x="6032500" y="5156200"/>
            <a:ext cx="449263" cy="434975"/>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72000" tIns="72000" rIns="72000" bIns="72000" anchor="ctr">
            <a:spAutoFit/>
          </a:bodyPr>
          <a:lstStyle/>
          <a:p>
            <a:endParaRPr lang="en-GB" sz="1600">
              <a:solidFill>
                <a:schemeClr val="bg2"/>
              </a:solidFill>
              <a:latin typeface="Verdana"/>
              <a:cs typeface="Verdana"/>
            </a:endParaRPr>
          </a:p>
        </p:txBody>
      </p:sp>
      <p:sp>
        <p:nvSpPr>
          <p:cNvPr id="22" name="Line 19"/>
          <p:cNvSpPr>
            <a:spLocks noChangeShapeType="1"/>
          </p:cNvSpPr>
          <p:nvPr/>
        </p:nvSpPr>
        <p:spPr bwMode="auto">
          <a:xfrm>
            <a:off x="4305300" y="6021388"/>
            <a:ext cx="360363" cy="2159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72000" tIns="72000" rIns="72000" bIns="72000" anchor="ctr">
            <a:spAutoFit/>
          </a:bodyPr>
          <a:lstStyle/>
          <a:p>
            <a:endParaRPr lang="en-GB" sz="1600">
              <a:solidFill>
                <a:schemeClr val="bg2"/>
              </a:solidFill>
              <a:latin typeface="Verdana"/>
              <a:cs typeface="Verdana"/>
            </a:endParaRPr>
          </a:p>
        </p:txBody>
      </p:sp>
      <p:sp>
        <p:nvSpPr>
          <p:cNvPr id="23" name="Line 20"/>
          <p:cNvSpPr>
            <a:spLocks noChangeShapeType="1"/>
          </p:cNvSpPr>
          <p:nvPr/>
        </p:nvSpPr>
        <p:spPr bwMode="auto">
          <a:xfrm flipH="1">
            <a:off x="4665663" y="5876925"/>
            <a:ext cx="215900" cy="358775"/>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72000" tIns="72000" rIns="72000" bIns="72000" anchor="ctr">
            <a:spAutoFit/>
          </a:bodyPr>
          <a:lstStyle/>
          <a:p>
            <a:endParaRPr lang="en-GB" sz="1600">
              <a:solidFill>
                <a:schemeClr val="bg2"/>
              </a:solidFill>
              <a:latin typeface="Verdana"/>
              <a:cs typeface="Verdana"/>
            </a:endParaRPr>
          </a:p>
        </p:txBody>
      </p:sp>
      <p:sp>
        <p:nvSpPr>
          <p:cNvPr id="24" name="Line 21"/>
          <p:cNvSpPr>
            <a:spLocks noChangeShapeType="1"/>
          </p:cNvSpPr>
          <p:nvPr/>
        </p:nvSpPr>
        <p:spPr bwMode="auto">
          <a:xfrm>
            <a:off x="2000250" y="2043113"/>
            <a:ext cx="938213" cy="581025"/>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72000" tIns="72000" rIns="72000" bIns="72000" anchor="ctr">
            <a:spAutoFit/>
          </a:bodyPr>
          <a:lstStyle/>
          <a:p>
            <a:endParaRPr lang="en-GB" sz="1600">
              <a:solidFill>
                <a:schemeClr val="bg2"/>
              </a:solidFill>
              <a:latin typeface="Verdana"/>
              <a:cs typeface="Verdana"/>
            </a:endParaRPr>
          </a:p>
        </p:txBody>
      </p:sp>
      <p:sp>
        <p:nvSpPr>
          <p:cNvPr id="25" name="Line 22"/>
          <p:cNvSpPr>
            <a:spLocks noChangeShapeType="1"/>
          </p:cNvSpPr>
          <p:nvPr/>
        </p:nvSpPr>
        <p:spPr bwMode="auto">
          <a:xfrm flipV="1">
            <a:off x="1568450" y="4581525"/>
            <a:ext cx="863600" cy="8636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72000" tIns="72000" rIns="72000" bIns="72000" anchor="ctr">
            <a:spAutoFit/>
          </a:bodyPr>
          <a:lstStyle/>
          <a:p>
            <a:endParaRPr lang="en-GB" sz="1600">
              <a:solidFill>
                <a:schemeClr val="bg2"/>
              </a:solidFill>
              <a:latin typeface="Verdana"/>
              <a:cs typeface="Verdana"/>
            </a:endParaRPr>
          </a:p>
        </p:txBody>
      </p:sp>
      <p:sp>
        <p:nvSpPr>
          <p:cNvPr id="26" name="Line 23"/>
          <p:cNvSpPr>
            <a:spLocks noChangeShapeType="1"/>
          </p:cNvSpPr>
          <p:nvPr/>
        </p:nvSpPr>
        <p:spPr bwMode="auto">
          <a:xfrm flipV="1">
            <a:off x="2792413" y="4221163"/>
            <a:ext cx="647700" cy="15113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72000" tIns="72000" rIns="72000" bIns="72000" anchor="ctr">
            <a:spAutoFit/>
          </a:bodyPr>
          <a:lstStyle/>
          <a:p>
            <a:endParaRPr lang="en-GB" sz="1600">
              <a:solidFill>
                <a:schemeClr val="bg2"/>
              </a:solidFill>
              <a:latin typeface="Verdana"/>
              <a:cs typeface="Verdana"/>
            </a:endParaRPr>
          </a:p>
        </p:txBody>
      </p:sp>
      <p:sp>
        <p:nvSpPr>
          <p:cNvPr id="27" name="Line 24"/>
          <p:cNvSpPr>
            <a:spLocks noChangeShapeType="1"/>
          </p:cNvSpPr>
          <p:nvPr/>
        </p:nvSpPr>
        <p:spPr bwMode="auto">
          <a:xfrm flipV="1">
            <a:off x="2792413" y="4292600"/>
            <a:ext cx="936625" cy="1512888"/>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72000" tIns="72000" rIns="72000" bIns="72000" anchor="ctr">
            <a:spAutoFit/>
          </a:bodyPr>
          <a:lstStyle/>
          <a:p>
            <a:endParaRPr lang="en-GB" sz="1600">
              <a:solidFill>
                <a:schemeClr val="bg2"/>
              </a:solidFill>
              <a:latin typeface="Verdana"/>
              <a:cs typeface="Verdana"/>
            </a:endParaRPr>
          </a:p>
        </p:txBody>
      </p:sp>
      <p:sp>
        <p:nvSpPr>
          <p:cNvPr id="28" name="Line 25"/>
          <p:cNvSpPr>
            <a:spLocks noChangeShapeType="1"/>
          </p:cNvSpPr>
          <p:nvPr/>
        </p:nvSpPr>
        <p:spPr bwMode="auto">
          <a:xfrm flipH="1" flipV="1">
            <a:off x="5097463" y="4508500"/>
            <a:ext cx="1800225" cy="865188"/>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72000" tIns="72000" rIns="72000" bIns="72000" anchor="ctr">
            <a:spAutoFit/>
          </a:bodyPr>
          <a:lstStyle/>
          <a:p>
            <a:endParaRPr lang="en-GB" sz="1600">
              <a:solidFill>
                <a:schemeClr val="bg2"/>
              </a:solidFill>
              <a:latin typeface="Verdana"/>
              <a:cs typeface="Verdana"/>
            </a:endParaRPr>
          </a:p>
        </p:txBody>
      </p:sp>
      <p:sp>
        <p:nvSpPr>
          <p:cNvPr id="29" name="Text Box 26"/>
          <p:cNvSpPr txBox="1">
            <a:spLocks noChangeArrowheads="1"/>
          </p:cNvSpPr>
          <p:nvPr/>
        </p:nvSpPr>
        <p:spPr bwMode="auto">
          <a:xfrm>
            <a:off x="138285" y="3235325"/>
            <a:ext cx="1333154" cy="338554"/>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0" tIns="0" rIns="0" bIns="0">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defRPr/>
            </a:pPr>
            <a:r>
              <a:rPr lang="de-DE" sz="1100" b="1" smtClean="0">
                <a:solidFill>
                  <a:schemeClr val="bg2"/>
                </a:solidFill>
                <a:latin typeface="Verdana"/>
                <a:cs typeface="Verdana"/>
              </a:rPr>
              <a:t>Front (+Z) Panel</a:t>
            </a:r>
          </a:p>
          <a:p>
            <a:pPr algn="ctr" eaLnBrk="1" hangingPunct="1">
              <a:defRPr/>
            </a:pPr>
            <a:r>
              <a:rPr lang="de-DE" sz="1100" b="1" smtClean="0">
                <a:solidFill>
                  <a:schemeClr val="bg2"/>
                </a:solidFill>
                <a:latin typeface="Verdana"/>
                <a:cs typeface="Verdana"/>
              </a:rPr>
              <a:t>(PSS)</a:t>
            </a:r>
          </a:p>
        </p:txBody>
      </p:sp>
      <p:sp>
        <p:nvSpPr>
          <p:cNvPr id="30" name="Text Box 27"/>
          <p:cNvSpPr txBox="1">
            <a:spLocks noChangeArrowheads="1"/>
          </p:cNvSpPr>
          <p:nvPr/>
        </p:nvSpPr>
        <p:spPr bwMode="auto">
          <a:xfrm>
            <a:off x="7388705" y="2517440"/>
            <a:ext cx="1735764" cy="184666"/>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0" tIns="0" rIns="0" bIns="0">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defRPr/>
            </a:pPr>
            <a:r>
              <a:rPr lang="en-GB" sz="1100" b="1" dirty="0" smtClean="0">
                <a:solidFill>
                  <a:schemeClr val="bg2"/>
                </a:solidFill>
                <a:latin typeface="Verdana"/>
                <a:cs typeface="Verdana"/>
              </a:rPr>
              <a:t>Rear (-Z) Panel (PSS</a:t>
            </a:r>
            <a:r>
              <a:rPr lang="en-GB" sz="1200" b="1" dirty="0" smtClean="0">
                <a:solidFill>
                  <a:schemeClr val="bg2"/>
                </a:solidFill>
                <a:latin typeface="Verdana"/>
                <a:cs typeface="Verdana"/>
              </a:rPr>
              <a:t>)</a:t>
            </a:r>
          </a:p>
        </p:txBody>
      </p:sp>
      <p:sp>
        <p:nvSpPr>
          <p:cNvPr id="31" name="Line 28"/>
          <p:cNvSpPr>
            <a:spLocks noChangeShapeType="1"/>
          </p:cNvSpPr>
          <p:nvPr/>
        </p:nvSpPr>
        <p:spPr bwMode="auto">
          <a:xfrm flipH="1">
            <a:off x="6608763" y="2717800"/>
            <a:ext cx="919162" cy="422275"/>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72000" tIns="72000" rIns="72000" bIns="72000" anchor="ctr">
            <a:spAutoFit/>
          </a:bodyPr>
          <a:lstStyle/>
          <a:p>
            <a:endParaRPr lang="en-GB" sz="1600">
              <a:solidFill>
                <a:schemeClr val="bg2"/>
              </a:solidFill>
              <a:latin typeface="Verdana"/>
              <a:cs typeface="Verdana"/>
            </a:endParaRPr>
          </a:p>
        </p:txBody>
      </p:sp>
      <p:sp>
        <p:nvSpPr>
          <p:cNvPr id="32" name="Line 31"/>
          <p:cNvSpPr>
            <a:spLocks noChangeShapeType="1"/>
          </p:cNvSpPr>
          <p:nvPr/>
        </p:nvSpPr>
        <p:spPr bwMode="auto">
          <a:xfrm>
            <a:off x="1038225" y="3455988"/>
            <a:ext cx="601663" cy="33655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72000" tIns="72000" rIns="72000" bIns="72000" anchor="ctr">
            <a:spAutoFit/>
          </a:bodyPr>
          <a:lstStyle/>
          <a:p>
            <a:endParaRPr lang="en-GB" sz="1600">
              <a:solidFill>
                <a:schemeClr val="bg2"/>
              </a:solidFill>
              <a:latin typeface="Verdana"/>
              <a:cs typeface="Verdana"/>
            </a:endParaRPr>
          </a:p>
        </p:txBody>
      </p:sp>
      <p:sp>
        <p:nvSpPr>
          <p:cNvPr id="33" name="Text Box 32"/>
          <p:cNvSpPr txBox="1">
            <a:spLocks noChangeArrowheads="1"/>
          </p:cNvSpPr>
          <p:nvPr/>
        </p:nvSpPr>
        <p:spPr bwMode="auto">
          <a:xfrm>
            <a:off x="7103393" y="1858963"/>
            <a:ext cx="795089" cy="16927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0" tIns="0" rIns="0" bIns="0">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defRPr/>
            </a:pPr>
            <a:r>
              <a:rPr lang="de-DE" sz="1100" b="1" smtClean="0">
                <a:solidFill>
                  <a:schemeClr val="bg2"/>
                </a:solidFill>
                <a:latin typeface="Verdana"/>
                <a:cs typeface="Verdana"/>
              </a:rPr>
              <a:t>M1 mirror</a:t>
            </a:r>
            <a:endParaRPr lang="en-GB" sz="1100" b="1" smtClean="0">
              <a:solidFill>
                <a:schemeClr val="bg2"/>
              </a:solidFill>
              <a:latin typeface="Verdana"/>
              <a:cs typeface="Verdana"/>
            </a:endParaRPr>
          </a:p>
        </p:txBody>
      </p:sp>
      <p:sp>
        <p:nvSpPr>
          <p:cNvPr id="34" name="Line 33"/>
          <p:cNvSpPr>
            <a:spLocks noChangeShapeType="1"/>
          </p:cNvSpPr>
          <p:nvPr/>
        </p:nvSpPr>
        <p:spPr bwMode="auto">
          <a:xfrm flipH="1">
            <a:off x="5535613" y="1966913"/>
            <a:ext cx="1592262" cy="561975"/>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72000" tIns="72000" rIns="72000" bIns="72000" anchor="ctr">
            <a:spAutoFit/>
          </a:bodyPr>
          <a:lstStyle/>
          <a:p>
            <a:endParaRPr lang="en-GB" sz="1600">
              <a:solidFill>
                <a:schemeClr val="bg2"/>
              </a:solidFill>
              <a:latin typeface="Verdana"/>
              <a:cs typeface="Verdana"/>
            </a:endParaRPr>
          </a:p>
        </p:txBody>
      </p:sp>
    </p:spTree>
    <p:extLst>
      <p:ext uri="{BB962C8B-B14F-4D97-AF65-F5344CB8AC3E}">
        <p14:creationId xmlns:p14="http://schemas.microsoft.com/office/powerpoint/2010/main" val="990109549"/>
      </p:ext>
    </p:extLst>
  </p:cSld>
  <p:clrMapOvr>
    <a:masterClrMapping/>
  </p:clrMapOvr>
  <p:transition spd="slow">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Box 9"/>
          <p:cNvSpPr txBox="1">
            <a:spLocks noChangeArrowheads="1"/>
          </p:cNvSpPr>
          <p:nvPr/>
        </p:nvSpPr>
        <p:spPr bwMode="auto">
          <a:xfrm>
            <a:off x="48581" y="4024660"/>
            <a:ext cx="4580602"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algn="ctr"/>
            <a:r>
              <a:rPr lang="en-US" sz="1600" dirty="0" smtClean="0">
                <a:solidFill>
                  <a:schemeClr val="bg2"/>
                </a:solidFill>
                <a:latin typeface="Verdana"/>
                <a:cs typeface="Verdana"/>
              </a:rPr>
              <a:t>VNIR </a:t>
            </a:r>
            <a:r>
              <a:rPr lang="en-US" sz="1600" dirty="0">
                <a:solidFill>
                  <a:schemeClr val="bg2"/>
                </a:solidFill>
                <a:latin typeface="Verdana"/>
                <a:cs typeface="Verdana"/>
              </a:rPr>
              <a:t>focal plane with 12 staggered VNIR detectors / filters assemblies </a:t>
            </a:r>
            <a:endParaRPr lang="en-US" sz="1600" dirty="0" smtClean="0">
              <a:solidFill>
                <a:schemeClr val="bg2"/>
              </a:solidFill>
              <a:latin typeface="Verdana"/>
              <a:cs typeface="Verdana"/>
            </a:endParaRPr>
          </a:p>
        </p:txBody>
      </p:sp>
      <p:sp>
        <p:nvSpPr>
          <p:cNvPr id="9221" name="Text Box 5"/>
          <p:cNvSpPr txBox="1">
            <a:spLocks noChangeArrowheads="1"/>
          </p:cNvSpPr>
          <p:nvPr/>
        </p:nvSpPr>
        <p:spPr bwMode="auto">
          <a:xfrm>
            <a:off x="4541838" y="1458885"/>
            <a:ext cx="4494212"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marL="285750" indent="-285750" algn="just">
              <a:buClr>
                <a:srgbClr val="009900"/>
              </a:buClr>
              <a:buFont typeface="Wingdings" charset="2"/>
              <a:buChar char="ü"/>
            </a:pPr>
            <a:r>
              <a:rPr lang="en-GB" sz="1600" dirty="0" smtClean="0">
                <a:solidFill>
                  <a:schemeClr val="bg2"/>
                </a:solidFill>
                <a:latin typeface="Verdana"/>
                <a:cs typeface="Verdana"/>
              </a:rPr>
              <a:t>12 </a:t>
            </a:r>
            <a:r>
              <a:rPr lang="en-GB" sz="1600" dirty="0">
                <a:solidFill>
                  <a:schemeClr val="bg2"/>
                </a:solidFill>
                <a:latin typeface="Verdana"/>
                <a:cs typeface="Verdana"/>
              </a:rPr>
              <a:t>CMOS multi-linear </a:t>
            </a:r>
            <a:r>
              <a:rPr lang="en-GB" sz="1600" dirty="0" smtClean="0">
                <a:solidFill>
                  <a:schemeClr val="bg2"/>
                </a:solidFill>
                <a:latin typeface="Verdana"/>
                <a:cs typeface="Verdana"/>
              </a:rPr>
              <a:t>detector modules, </a:t>
            </a:r>
            <a:r>
              <a:rPr lang="en-GB" sz="1600" dirty="0">
                <a:solidFill>
                  <a:schemeClr val="bg2"/>
                </a:solidFill>
                <a:latin typeface="Verdana"/>
                <a:cs typeface="Verdana"/>
              </a:rPr>
              <a:t>7.5 and 15 µm pitch to cover 10m, 20m and 60m SSD</a:t>
            </a:r>
          </a:p>
          <a:p>
            <a:pPr marL="285750" indent="-285750" algn="just">
              <a:buClr>
                <a:srgbClr val="009900"/>
              </a:buClr>
              <a:buFont typeface="Wingdings" charset="2"/>
              <a:buChar char="ü"/>
            </a:pPr>
            <a:endParaRPr lang="en-GB" sz="1600" dirty="0">
              <a:solidFill>
                <a:schemeClr val="bg2"/>
              </a:solidFill>
              <a:latin typeface="Verdana"/>
              <a:cs typeface="Verdana"/>
            </a:endParaRPr>
          </a:p>
          <a:p>
            <a:pPr marL="285750" indent="-285750" algn="just">
              <a:buClr>
                <a:srgbClr val="009900"/>
              </a:buClr>
              <a:buFont typeface="Wingdings" charset="2"/>
              <a:buChar char="ü"/>
            </a:pPr>
            <a:r>
              <a:rPr lang="en-GB" sz="1600" dirty="0" smtClean="0">
                <a:solidFill>
                  <a:schemeClr val="bg2"/>
                </a:solidFill>
                <a:latin typeface="Verdana"/>
                <a:cs typeface="Verdana"/>
              </a:rPr>
              <a:t>Detection </a:t>
            </a:r>
            <a:r>
              <a:rPr lang="en-GB" sz="1600" dirty="0">
                <a:solidFill>
                  <a:schemeClr val="bg2"/>
                </a:solidFill>
                <a:latin typeface="Verdana"/>
                <a:cs typeface="Verdana"/>
              </a:rPr>
              <a:t>lines of 15500 / 31000 pixels (B3 and B4, 2 lines with 1 TDI stage), working at 293K </a:t>
            </a:r>
          </a:p>
          <a:p>
            <a:pPr algn="just">
              <a:buClr>
                <a:srgbClr val="009900"/>
              </a:buClr>
            </a:pPr>
            <a:endParaRPr lang="en-GB" sz="1600" dirty="0">
              <a:solidFill>
                <a:schemeClr val="bg2"/>
              </a:solidFill>
              <a:latin typeface="Verdana"/>
              <a:cs typeface="Verdana"/>
            </a:endParaRPr>
          </a:p>
        </p:txBody>
      </p:sp>
      <p:pic>
        <p:nvPicPr>
          <p:cNvPr id="29713" name="Picture 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8" y="1196711"/>
            <a:ext cx="4164012" cy="2757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29708" name="Group 533"/>
          <p:cNvGrpSpPr>
            <a:grpSpLocks/>
          </p:cNvGrpSpPr>
          <p:nvPr/>
        </p:nvGrpSpPr>
        <p:grpSpPr bwMode="auto">
          <a:xfrm>
            <a:off x="4764088" y="3624768"/>
            <a:ext cx="3836987" cy="1459077"/>
            <a:chOff x="3393" y="2439"/>
            <a:chExt cx="2619" cy="919"/>
          </a:xfrm>
        </p:grpSpPr>
        <p:pic>
          <p:nvPicPr>
            <p:cNvPr id="29711" name="Picture 73" descr="IMG_76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9" y="2445"/>
              <a:ext cx="1353" cy="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Picture 8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3" y="2439"/>
              <a:ext cx="1139" cy="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706" name="Picture 4" descr="Z:\S2 public relations\S2 satellite pictures\instruments\12 vnir fm detectors on focal plan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418" y="4704237"/>
            <a:ext cx="4137587" cy="215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5"/>
          <p:cNvSpPr txBox="1">
            <a:spLocks noChangeArrowheads="1"/>
          </p:cNvSpPr>
          <p:nvPr/>
        </p:nvSpPr>
        <p:spPr bwMode="auto">
          <a:xfrm>
            <a:off x="4606926" y="4992415"/>
            <a:ext cx="443295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algn="just">
              <a:buClr>
                <a:srgbClr val="009900"/>
              </a:buClr>
            </a:pPr>
            <a:endParaRPr lang="en-GB" sz="1600" dirty="0">
              <a:solidFill>
                <a:schemeClr val="bg2"/>
              </a:solidFill>
              <a:latin typeface="Verdana"/>
              <a:cs typeface="Verdana"/>
            </a:endParaRPr>
          </a:p>
          <a:p>
            <a:pPr algn="just">
              <a:buClr>
                <a:srgbClr val="009900"/>
              </a:buClr>
              <a:buFont typeface="Arial" charset="0"/>
              <a:buNone/>
            </a:pPr>
            <a:endParaRPr lang="en-GB" sz="1600" dirty="0">
              <a:solidFill>
                <a:schemeClr val="bg2"/>
              </a:solidFill>
              <a:latin typeface="Verdana"/>
              <a:cs typeface="Verdana"/>
            </a:endParaRPr>
          </a:p>
          <a:p>
            <a:pPr marL="285750" indent="-285750" algn="just">
              <a:buClr>
                <a:srgbClr val="009900"/>
              </a:buClr>
              <a:buFont typeface="Wingdings" charset="2"/>
              <a:buChar char="ü"/>
            </a:pPr>
            <a:r>
              <a:rPr lang="en-GB" sz="1600" dirty="0" smtClean="0">
                <a:solidFill>
                  <a:schemeClr val="bg2"/>
                </a:solidFill>
                <a:latin typeface="Verdana"/>
                <a:cs typeface="Verdana"/>
              </a:rPr>
              <a:t>Assembly </a:t>
            </a:r>
            <a:r>
              <a:rPr lang="en-GB" sz="1600" dirty="0">
                <a:solidFill>
                  <a:schemeClr val="bg2"/>
                </a:solidFill>
                <a:latin typeface="Verdana"/>
                <a:cs typeface="Verdana"/>
              </a:rPr>
              <a:t>design optimized to reduce stray-light (black-coated detector and filter assembly)</a:t>
            </a:r>
          </a:p>
        </p:txBody>
      </p:sp>
      <p:sp>
        <p:nvSpPr>
          <p:cNvPr id="19" name="Title 1"/>
          <p:cNvSpPr txBox="1">
            <a:spLocks/>
          </p:cNvSpPr>
          <p:nvPr/>
        </p:nvSpPr>
        <p:spPr bwMode="auto">
          <a:xfrm>
            <a:off x="625475" y="381000"/>
            <a:ext cx="6105525" cy="4270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200" b="1">
                <a:solidFill>
                  <a:schemeClr val="bg1"/>
                </a:solidFill>
                <a:latin typeface="+mj-lt"/>
                <a:ea typeface="+mj-ea"/>
                <a:cs typeface="+mj-cs"/>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GB" dirty="0" smtClean="0">
                <a:latin typeface="Verdana" charset="0"/>
                <a:ea typeface="MS PGothic" charset="0"/>
              </a:rPr>
              <a:t>VNIR Focal Plane</a:t>
            </a:r>
            <a:endParaRPr lang="en-GB" dirty="0">
              <a:latin typeface="Verdana" charset="0"/>
              <a:ea typeface="MS PGothic" charset="0"/>
            </a:endParaRPr>
          </a:p>
        </p:txBody>
      </p:sp>
    </p:spTree>
    <p:extLst>
      <p:ext uri="{BB962C8B-B14F-4D97-AF65-F5344CB8AC3E}">
        <p14:creationId xmlns:p14="http://schemas.microsoft.com/office/powerpoint/2010/main" val="2199770932"/>
      </p:ext>
    </p:extLst>
  </p:cSld>
  <p:clrMapOvr>
    <a:masterClrMapping/>
  </p:clrMapOvr>
  <p:transition spd="slow">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3"/>
          <p:cNvSpPr txBox="1">
            <a:spLocks noChangeArrowheads="1"/>
          </p:cNvSpPr>
          <p:nvPr/>
        </p:nvSpPr>
        <p:spPr bwMode="auto">
          <a:xfrm>
            <a:off x="4472310" y="1391886"/>
            <a:ext cx="444817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marL="285750" indent="-285750" algn="just">
              <a:buClr>
                <a:srgbClr val="009900"/>
              </a:buClr>
              <a:buFont typeface="Wingdings" charset="2"/>
              <a:buChar char="ü"/>
            </a:pPr>
            <a:r>
              <a:rPr lang="en-GB" sz="1600" dirty="0" smtClean="0">
                <a:solidFill>
                  <a:schemeClr val="bg2"/>
                </a:solidFill>
                <a:latin typeface="Verdana"/>
                <a:cs typeface="Verdana"/>
              </a:rPr>
              <a:t>12 </a:t>
            </a:r>
            <a:r>
              <a:rPr lang="en-GB" sz="1600" dirty="0">
                <a:solidFill>
                  <a:schemeClr val="bg2"/>
                </a:solidFill>
                <a:latin typeface="Verdana"/>
                <a:cs typeface="Verdana"/>
              </a:rPr>
              <a:t>CMOS </a:t>
            </a:r>
            <a:r>
              <a:rPr lang="en-GB" sz="1600" dirty="0" err="1">
                <a:solidFill>
                  <a:schemeClr val="bg2"/>
                </a:solidFill>
                <a:latin typeface="Verdana"/>
                <a:cs typeface="Verdana"/>
              </a:rPr>
              <a:t>HgCdTe</a:t>
            </a:r>
            <a:r>
              <a:rPr lang="en-GB" sz="1600" dirty="0">
                <a:solidFill>
                  <a:schemeClr val="bg2"/>
                </a:solidFill>
                <a:latin typeface="Verdana"/>
                <a:cs typeface="Verdana"/>
              </a:rPr>
              <a:t> detectors , 15 µm pitch to cover 20m and 60m </a:t>
            </a:r>
            <a:r>
              <a:rPr lang="en-GB" sz="1600" dirty="0" smtClean="0">
                <a:solidFill>
                  <a:schemeClr val="bg2"/>
                </a:solidFill>
                <a:latin typeface="Verdana"/>
                <a:cs typeface="Verdana"/>
              </a:rPr>
              <a:t>SSD</a:t>
            </a:r>
          </a:p>
          <a:p>
            <a:pPr marL="285750" indent="-285750" algn="just">
              <a:buClr>
                <a:srgbClr val="009900"/>
              </a:buClr>
              <a:buFont typeface="Wingdings" charset="2"/>
              <a:buChar char="ü"/>
            </a:pPr>
            <a:endParaRPr lang="en-GB" sz="1600" dirty="0">
              <a:solidFill>
                <a:schemeClr val="bg2"/>
              </a:solidFill>
              <a:latin typeface="Verdana"/>
              <a:cs typeface="Verdana"/>
            </a:endParaRPr>
          </a:p>
          <a:p>
            <a:pPr marL="285750" indent="-285750" algn="just">
              <a:buClr>
                <a:srgbClr val="009900"/>
              </a:buClr>
              <a:buFont typeface="Wingdings" charset="2"/>
              <a:buChar char="ü"/>
            </a:pPr>
            <a:r>
              <a:rPr lang="en-GB" sz="1600" dirty="0" smtClean="0">
                <a:solidFill>
                  <a:schemeClr val="bg2"/>
                </a:solidFill>
                <a:latin typeface="Verdana"/>
                <a:cs typeface="Verdana"/>
              </a:rPr>
              <a:t>FPA </a:t>
            </a:r>
            <a:r>
              <a:rPr lang="en-GB" sz="1600" dirty="0">
                <a:solidFill>
                  <a:schemeClr val="bg2"/>
                </a:solidFill>
                <a:latin typeface="Verdana"/>
                <a:cs typeface="Verdana"/>
              </a:rPr>
              <a:t>passively cooled at 195 K+/-</a:t>
            </a:r>
            <a:r>
              <a:rPr lang="en-GB" sz="1600" dirty="0" smtClean="0">
                <a:solidFill>
                  <a:schemeClr val="bg2"/>
                </a:solidFill>
                <a:latin typeface="Verdana"/>
                <a:cs typeface="Verdana"/>
              </a:rPr>
              <a:t>200mK</a:t>
            </a:r>
          </a:p>
          <a:p>
            <a:pPr marL="285750" indent="-285750" algn="just">
              <a:buClr>
                <a:srgbClr val="009900"/>
              </a:buClr>
              <a:buFont typeface="Wingdings" charset="2"/>
              <a:buChar char="ü"/>
            </a:pPr>
            <a:endParaRPr lang="en-GB" sz="1600" dirty="0">
              <a:solidFill>
                <a:schemeClr val="bg2"/>
              </a:solidFill>
              <a:latin typeface="Verdana"/>
              <a:cs typeface="Verdana"/>
            </a:endParaRPr>
          </a:p>
          <a:p>
            <a:pPr marL="285750" indent="-285750" algn="just">
              <a:buClr>
                <a:srgbClr val="009900"/>
              </a:buClr>
              <a:buFont typeface="Wingdings" charset="2"/>
              <a:buChar char="ü"/>
            </a:pPr>
            <a:r>
              <a:rPr lang="en-GB" sz="1600" dirty="0">
                <a:solidFill>
                  <a:schemeClr val="bg2"/>
                </a:solidFill>
                <a:latin typeface="Verdana"/>
                <a:cs typeface="Verdana"/>
              </a:rPr>
              <a:t>2 lines of redundant pixels lines for optimised selection along the mission </a:t>
            </a:r>
            <a:r>
              <a:rPr lang="en-GB" sz="1600" dirty="0" smtClean="0">
                <a:solidFill>
                  <a:schemeClr val="bg2"/>
                </a:solidFill>
                <a:latin typeface="Verdana"/>
                <a:cs typeface="Verdana"/>
              </a:rPr>
              <a:t>lifetime</a:t>
            </a:r>
            <a:endParaRPr lang="en-GB" sz="1600" dirty="0">
              <a:solidFill>
                <a:schemeClr val="bg2"/>
              </a:solidFill>
              <a:latin typeface="Verdana"/>
              <a:cs typeface="Verdana"/>
            </a:endParaRPr>
          </a:p>
        </p:txBody>
      </p:sp>
      <p:sp>
        <p:nvSpPr>
          <p:cNvPr id="10244" name="Text Box 36"/>
          <p:cNvSpPr txBox="1">
            <a:spLocks noChangeArrowheads="1"/>
          </p:cNvSpPr>
          <p:nvPr/>
        </p:nvSpPr>
        <p:spPr bwMode="auto">
          <a:xfrm>
            <a:off x="4678508" y="6109058"/>
            <a:ext cx="4294187"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285750" indent="-285750" eaLnBrk="1" hangingPunct="1">
              <a:buClr>
                <a:srgbClr val="009900"/>
              </a:buClr>
              <a:buFont typeface="Wingdings" charset="2"/>
              <a:buChar char="ü"/>
              <a:defRPr/>
            </a:pPr>
            <a:r>
              <a:rPr lang="en-GB" sz="1600" dirty="0" smtClean="0">
                <a:solidFill>
                  <a:schemeClr val="bg2"/>
                </a:solidFill>
                <a:latin typeface="Verdana"/>
                <a:ea typeface="ＭＳ Ｐゴシック" pitchFamily="34" charset="-128"/>
                <a:cs typeface="Verdana"/>
              </a:rPr>
              <a:t>Assembly design optimized to reduce stray-light</a:t>
            </a:r>
          </a:p>
        </p:txBody>
      </p:sp>
      <p:pic>
        <p:nvPicPr>
          <p:cNvPr id="2"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972" y="2097897"/>
            <a:ext cx="3641364" cy="3077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248" name="TextBox 8"/>
          <p:cNvSpPr txBox="1">
            <a:spLocks noChangeArrowheads="1"/>
          </p:cNvSpPr>
          <p:nvPr/>
        </p:nvSpPr>
        <p:spPr bwMode="auto">
          <a:xfrm>
            <a:off x="-36513" y="5166520"/>
            <a:ext cx="479583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algn="ctr"/>
            <a:r>
              <a:rPr lang="en-US" sz="1600" dirty="0" smtClean="0">
                <a:solidFill>
                  <a:schemeClr val="bg2"/>
                </a:solidFill>
                <a:latin typeface="Verdana"/>
                <a:cs typeface="Verdana"/>
              </a:rPr>
              <a:t>SWIR </a:t>
            </a:r>
            <a:r>
              <a:rPr lang="en-US" sz="1600" dirty="0">
                <a:solidFill>
                  <a:schemeClr val="bg2"/>
                </a:solidFill>
                <a:latin typeface="Verdana"/>
                <a:cs typeface="Verdana"/>
              </a:rPr>
              <a:t>focal plane with </a:t>
            </a:r>
            <a:endParaRPr lang="en-US" sz="1600" dirty="0" smtClean="0">
              <a:solidFill>
                <a:schemeClr val="bg2"/>
              </a:solidFill>
              <a:latin typeface="Verdana"/>
              <a:cs typeface="Verdana"/>
            </a:endParaRPr>
          </a:p>
          <a:p>
            <a:pPr algn="ctr"/>
            <a:r>
              <a:rPr lang="en-US" sz="1600" dirty="0" smtClean="0">
                <a:solidFill>
                  <a:schemeClr val="bg2"/>
                </a:solidFill>
                <a:latin typeface="Verdana"/>
                <a:cs typeface="Verdana"/>
              </a:rPr>
              <a:t>the </a:t>
            </a:r>
            <a:r>
              <a:rPr lang="en-US" sz="1600" dirty="0">
                <a:solidFill>
                  <a:schemeClr val="bg2"/>
                </a:solidFill>
                <a:latin typeface="Verdana"/>
                <a:cs typeface="Verdana"/>
              </a:rPr>
              <a:t>12 staggered </a:t>
            </a:r>
            <a:r>
              <a:rPr lang="en-US" sz="1600" dirty="0" smtClean="0">
                <a:solidFill>
                  <a:schemeClr val="bg2"/>
                </a:solidFill>
                <a:latin typeface="Verdana"/>
                <a:cs typeface="Verdana"/>
              </a:rPr>
              <a:t>detectors</a:t>
            </a:r>
            <a:endParaRPr lang="en-GB" sz="1600" dirty="0">
              <a:solidFill>
                <a:schemeClr val="bg2"/>
              </a:solidFill>
              <a:latin typeface="Verdana"/>
              <a:cs typeface="Verdana"/>
            </a:endParaRPr>
          </a:p>
        </p:txBody>
      </p:sp>
      <p:pic>
        <p:nvPicPr>
          <p:cNvPr id="10247"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87" y="3762375"/>
            <a:ext cx="3132313" cy="2328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itle 1"/>
          <p:cNvSpPr txBox="1">
            <a:spLocks/>
          </p:cNvSpPr>
          <p:nvPr/>
        </p:nvSpPr>
        <p:spPr bwMode="auto">
          <a:xfrm>
            <a:off x="625475" y="381000"/>
            <a:ext cx="6105525" cy="4270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200" b="1">
                <a:solidFill>
                  <a:schemeClr val="bg1"/>
                </a:solidFill>
                <a:latin typeface="+mj-lt"/>
                <a:ea typeface="+mj-ea"/>
                <a:cs typeface="+mj-cs"/>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GB" dirty="0" smtClean="0">
                <a:latin typeface="Verdana" charset="0"/>
                <a:ea typeface="MS PGothic" charset="0"/>
              </a:rPr>
              <a:t>SWIR Focal Plane</a:t>
            </a:r>
            <a:endParaRPr lang="en-GB" dirty="0">
              <a:latin typeface="Verdana" charset="0"/>
              <a:ea typeface="MS PGothic" charset="0"/>
            </a:endParaRPr>
          </a:p>
        </p:txBody>
      </p:sp>
    </p:spTree>
    <p:extLst>
      <p:ext uri="{BB962C8B-B14F-4D97-AF65-F5344CB8AC3E}">
        <p14:creationId xmlns:p14="http://schemas.microsoft.com/office/powerpoint/2010/main" val="369027605"/>
      </p:ext>
    </p:extLst>
  </p:cSld>
  <p:clrMapOvr>
    <a:masterClrMapping/>
  </p:clrMapOvr>
  <p:transition spd="slow">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73108" y="1392765"/>
            <a:ext cx="8630216" cy="4326998"/>
          </a:xfrm>
        </p:spPr>
        <p:txBody>
          <a:bodyPr/>
          <a:lstStyle/>
          <a:p>
            <a:pPr marL="0" indent="0" algn="just" eaLnBrk="1" hangingPunct="1">
              <a:buNone/>
              <a:defRPr/>
            </a:pPr>
            <a:r>
              <a:rPr lang="en-US" dirty="0" smtClean="0">
                <a:latin typeface="Verdana"/>
                <a:ea typeface="+mn-ea"/>
                <a:cs typeface="Verdana"/>
              </a:rPr>
              <a:t>Currently observation </a:t>
            </a:r>
            <a:r>
              <a:rPr lang="en-US" dirty="0">
                <a:latin typeface="Verdana"/>
                <a:ea typeface="+mn-ea"/>
                <a:cs typeface="Verdana"/>
              </a:rPr>
              <a:t>of average </a:t>
            </a:r>
            <a:r>
              <a:rPr lang="en-US" dirty="0" smtClean="0">
                <a:latin typeface="Verdana"/>
                <a:ea typeface="+mn-ea"/>
                <a:cs typeface="Verdana"/>
              </a:rPr>
              <a:t>~14 </a:t>
            </a:r>
            <a:r>
              <a:rPr lang="en-US" dirty="0">
                <a:latin typeface="Verdana"/>
                <a:ea typeface="+mn-ea"/>
                <a:cs typeface="Verdana"/>
              </a:rPr>
              <a:t>min/orbit (i.e. </a:t>
            </a:r>
            <a:r>
              <a:rPr lang="en-US" b="1" dirty="0" smtClean="0">
                <a:latin typeface="Verdana"/>
                <a:ea typeface="+mn-ea"/>
                <a:cs typeface="Verdana"/>
              </a:rPr>
              <a:t>&gt;80% </a:t>
            </a:r>
            <a:r>
              <a:rPr lang="en-US" dirty="0">
                <a:latin typeface="Verdana"/>
                <a:ea typeface="+mn-ea"/>
                <a:cs typeface="Verdana"/>
              </a:rPr>
              <a:t>of average </a:t>
            </a:r>
            <a:r>
              <a:rPr lang="en-US" dirty="0" smtClean="0">
                <a:latin typeface="Verdana"/>
                <a:ea typeface="+mn-ea"/>
                <a:cs typeface="Verdana"/>
              </a:rPr>
              <a:t>time of observation in </a:t>
            </a:r>
            <a:r>
              <a:rPr lang="en-US" dirty="0">
                <a:latin typeface="Verdana"/>
                <a:ea typeface="+mn-ea"/>
                <a:cs typeface="Verdana"/>
              </a:rPr>
              <a:t>full operations</a:t>
            </a:r>
            <a:r>
              <a:rPr lang="en-US" dirty="0" smtClean="0">
                <a:latin typeface="Verdana"/>
                <a:ea typeface="+mn-ea"/>
                <a:cs typeface="Verdana"/>
              </a:rPr>
              <a:t>):</a:t>
            </a:r>
            <a:endParaRPr lang="en-US" dirty="0">
              <a:latin typeface="Verdana"/>
              <a:ea typeface="+mn-ea"/>
              <a:cs typeface="Verdana"/>
            </a:endParaRPr>
          </a:p>
          <a:p>
            <a:pPr marL="941387" lvl="2" indent="-342900" algn="just">
              <a:buFont typeface="Wingdings" charset="2"/>
              <a:buChar char="ü"/>
              <a:defRPr/>
            </a:pPr>
            <a:r>
              <a:rPr lang="en-US" dirty="0">
                <a:latin typeface="Verdana"/>
                <a:ea typeface="+mn-ea"/>
                <a:cs typeface="Verdana"/>
              </a:rPr>
              <a:t>Systematically </a:t>
            </a:r>
            <a:r>
              <a:rPr lang="en-US" dirty="0" smtClean="0">
                <a:latin typeface="Verdana"/>
                <a:ea typeface="+mn-ea"/>
                <a:cs typeface="Verdana"/>
              </a:rPr>
              <a:t>Europe, Greenland </a:t>
            </a:r>
            <a:r>
              <a:rPr lang="en-US" dirty="0">
                <a:latin typeface="Verdana"/>
                <a:ea typeface="+mn-ea"/>
                <a:cs typeface="Verdana"/>
              </a:rPr>
              <a:t>&amp; Africa on every </a:t>
            </a:r>
            <a:r>
              <a:rPr lang="en-US" dirty="0" smtClean="0">
                <a:latin typeface="Verdana"/>
                <a:ea typeface="+mn-ea"/>
                <a:cs typeface="Verdana"/>
              </a:rPr>
              <a:t>orbit = 10 days revisit at equator.</a:t>
            </a:r>
            <a:endParaRPr lang="en-US" dirty="0">
              <a:latin typeface="Verdana"/>
              <a:ea typeface="+mn-ea"/>
              <a:cs typeface="Verdana"/>
            </a:endParaRPr>
          </a:p>
          <a:p>
            <a:pPr marL="941387" lvl="2" indent="-342900" algn="just">
              <a:buFont typeface="Wingdings" charset="2"/>
              <a:buChar char="ü"/>
              <a:defRPr/>
            </a:pPr>
            <a:r>
              <a:rPr lang="en-US" dirty="0">
                <a:latin typeface="Verdana"/>
                <a:ea typeface="+mn-ea"/>
                <a:cs typeface="Verdana"/>
              </a:rPr>
              <a:t>T</a:t>
            </a:r>
            <a:r>
              <a:rPr lang="en-US" dirty="0" smtClean="0">
                <a:latin typeface="Verdana"/>
                <a:ea typeface="+mn-ea"/>
                <a:cs typeface="Verdana"/>
              </a:rPr>
              <a:t>he </a:t>
            </a:r>
            <a:r>
              <a:rPr lang="en-US" dirty="0">
                <a:latin typeface="Verdana"/>
                <a:ea typeface="+mn-ea"/>
                <a:cs typeface="Verdana"/>
              </a:rPr>
              <a:t>Rest of the World (</a:t>
            </a:r>
            <a:r>
              <a:rPr lang="en-US" dirty="0" err="1">
                <a:latin typeface="Verdana"/>
                <a:ea typeface="+mn-ea"/>
                <a:cs typeface="Verdana"/>
              </a:rPr>
              <a:t>RoW</a:t>
            </a:r>
            <a:r>
              <a:rPr lang="en-US" dirty="0">
                <a:latin typeface="Verdana"/>
                <a:ea typeface="+mn-ea"/>
                <a:cs typeface="Verdana"/>
              </a:rPr>
              <a:t>) </a:t>
            </a:r>
            <a:r>
              <a:rPr lang="en-US" dirty="0" smtClean="0">
                <a:latin typeface="Verdana"/>
                <a:ea typeface="+mn-ea"/>
                <a:cs typeface="Verdana"/>
              </a:rPr>
              <a:t>within 20-day revisit.</a:t>
            </a:r>
          </a:p>
          <a:p>
            <a:pPr marL="941387" lvl="2" indent="-342900" algn="just">
              <a:buFont typeface="Wingdings" charset="2"/>
              <a:buChar char="ü"/>
              <a:defRPr/>
            </a:pPr>
            <a:r>
              <a:rPr lang="en-US" dirty="0" smtClean="0">
                <a:latin typeface="Verdana"/>
                <a:ea typeface="+mn-ea"/>
                <a:cs typeface="Verdana"/>
              </a:rPr>
              <a:t>Observation </a:t>
            </a:r>
            <a:r>
              <a:rPr lang="en-US" dirty="0">
                <a:latin typeface="Verdana"/>
                <a:ea typeface="+mn-ea"/>
                <a:cs typeface="Verdana"/>
              </a:rPr>
              <a:t>plan is published </a:t>
            </a:r>
            <a:r>
              <a:rPr lang="en-US" dirty="0" smtClean="0">
                <a:latin typeface="Verdana"/>
                <a:ea typeface="+mn-ea"/>
                <a:cs typeface="Verdana"/>
              </a:rPr>
              <a:t>ahead of every repeat cycle as </a:t>
            </a:r>
            <a:r>
              <a:rPr lang="en-US" dirty="0" err="1" smtClean="0">
                <a:latin typeface="Verdana"/>
                <a:ea typeface="+mn-ea"/>
                <a:cs typeface="Verdana"/>
              </a:rPr>
              <a:t>kml</a:t>
            </a:r>
            <a:r>
              <a:rPr lang="en-US" dirty="0" smtClean="0">
                <a:latin typeface="Verdana"/>
                <a:ea typeface="+mn-ea"/>
                <a:cs typeface="Verdana"/>
              </a:rPr>
              <a:t> at </a:t>
            </a:r>
            <a:br>
              <a:rPr lang="en-US" dirty="0" smtClean="0">
                <a:latin typeface="Verdana"/>
                <a:ea typeface="+mn-ea"/>
                <a:cs typeface="Verdana"/>
              </a:rPr>
            </a:br>
            <a:r>
              <a:rPr lang="en-US" sz="1400" dirty="0" smtClean="0">
                <a:latin typeface="Verdana"/>
                <a:ea typeface="+mn-ea"/>
                <a:cs typeface="Verdana"/>
                <a:hlinkClick r:id="rId2"/>
              </a:rPr>
              <a:t>https://sentinels.copernicus.eu/web/sentinel/missions/sentinel-2/acquisition-plans</a:t>
            </a:r>
            <a:r>
              <a:rPr lang="en-US" sz="1400" dirty="0" smtClean="0">
                <a:latin typeface="Verdana"/>
                <a:ea typeface="+mn-ea"/>
                <a:cs typeface="Verdana"/>
              </a:rPr>
              <a:t> </a:t>
            </a:r>
          </a:p>
        </p:txBody>
      </p:sp>
      <p:sp>
        <p:nvSpPr>
          <p:cNvPr id="34821" name="Picture 11"/>
          <p:cNvSpPr>
            <a:spLocks noChangeAspect="1"/>
          </p:cNvSpPr>
          <p:nvPr/>
        </p:nvSpPr>
        <p:spPr bwMode="auto">
          <a:xfrm>
            <a:off x="111113" y="4170970"/>
            <a:ext cx="280035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7" name="Picture 6"/>
          <p:cNvPicPr>
            <a:picLocks noChangeAspect="1"/>
          </p:cNvPicPr>
          <p:nvPr/>
        </p:nvPicPr>
        <p:blipFill>
          <a:blip r:embed="rId3"/>
          <a:stretch>
            <a:fillRect/>
          </a:stretch>
        </p:blipFill>
        <p:spPr>
          <a:xfrm>
            <a:off x="304322" y="4181450"/>
            <a:ext cx="2066732" cy="2286001"/>
          </a:xfrm>
          <a:prstGeom prst="rect">
            <a:avLst/>
          </a:prstGeom>
          <a:ln>
            <a:solidFill>
              <a:schemeClr val="tx1"/>
            </a:solidFill>
          </a:ln>
        </p:spPr>
      </p:pic>
      <p:pic>
        <p:nvPicPr>
          <p:cNvPr id="2" name="Picture 1"/>
          <p:cNvPicPr>
            <a:picLocks noChangeAspect="1"/>
          </p:cNvPicPr>
          <p:nvPr/>
        </p:nvPicPr>
        <p:blipFill>
          <a:blip r:embed="rId4"/>
          <a:stretch>
            <a:fillRect/>
          </a:stretch>
        </p:blipFill>
        <p:spPr>
          <a:xfrm>
            <a:off x="4943992" y="4167795"/>
            <a:ext cx="1860987" cy="1957615"/>
          </a:xfrm>
          <a:prstGeom prst="rect">
            <a:avLst/>
          </a:prstGeom>
          <a:ln>
            <a:solidFill>
              <a:schemeClr val="tx1"/>
            </a:solidFill>
          </a:ln>
        </p:spPr>
      </p:pic>
      <p:pic>
        <p:nvPicPr>
          <p:cNvPr id="3" name="Picture 2"/>
          <p:cNvPicPr>
            <a:picLocks noChangeAspect="1"/>
          </p:cNvPicPr>
          <p:nvPr/>
        </p:nvPicPr>
        <p:blipFill>
          <a:blip r:embed="rId5"/>
          <a:stretch>
            <a:fillRect/>
          </a:stretch>
        </p:blipFill>
        <p:spPr>
          <a:xfrm>
            <a:off x="2645140" y="4193345"/>
            <a:ext cx="2146452" cy="1921783"/>
          </a:xfrm>
          <a:prstGeom prst="rect">
            <a:avLst/>
          </a:prstGeom>
          <a:ln>
            <a:solidFill>
              <a:schemeClr val="tx1"/>
            </a:solidFill>
          </a:ln>
        </p:spPr>
      </p:pic>
      <p:pic>
        <p:nvPicPr>
          <p:cNvPr id="5" name="Picture 4"/>
          <p:cNvPicPr>
            <a:picLocks noChangeAspect="1"/>
          </p:cNvPicPr>
          <p:nvPr/>
        </p:nvPicPr>
        <p:blipFill>
          <a:blip r:embed="rId6"/>
          <a:stretch>
            <a:fillRect/>
          </a:stretch>
        </p:blipFill>
        <p:spPr>
          <a:xfrm>
            <a:off x="6911843" y="4191293"/>
            <a:ext cx="2023534" cy="1896400"/>
          </a:xfrm>
          <a:prstGeom prst="rect">
            <a:avLst/>
          </a:prstGeom>
          <a:ln>
            <a:solidFill>
              <a:schemeClr val="tx1"/>
            </a:solidFill>
          </a:ln>
        </p:spPr>
      </p:pic>
      <p:sp>
        <p:nvSpPr>
          <p:cNvPr id="10" name="Title 1"/>
          <p:cNvSpPr txBox="1">
            <a:spLocks/>
          </p:cNvSpPr>
          <p:nvPr/>
        </p:nvSpPr>
        <p:spPr bwMode="auto">
          <a:xfrm>
            <a:off x="615950" y="379413"/>
            <a:ext cx="71818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200" b="1">
                <a:solidFill>
                  <a:schemeClr val="bg1"/>
                </a:solidFill>
                <a:latin typeface="+mj-lt"/>
                <a:ea typeface="+mj-ea"/>
                <a:cs typeface="+mj-cs"/>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GB" sz="2800" dirty="0" smtClean="0">
                <a:latin typeface="Calibri" charset="0"/>
              </a:rPr>
              <a:t>Observation Scenario</a:t>
            </a:r>
            <a:endParaRPr lang="en-GB" sz="2800" dirty="0">
              <a:latin typeface="Calibri" charset="0"/>
            </a:endParaRPr>
          </a:p>
        </p:txBody>
      </p:sp>
    </p:spTree>
    <p:extLst>
      <p:ext uri="{BB962C8B-B14F-4D97-AF65-F5344CB8AC3E}">
        <p14:creationId xmlns:p14="http://schemas.microsoft.com/office/powerpoint/2010/main" val="3182750354"/>
      </p:ext>
    </p:extLst>
  </p:cSld>
  <p:clrMapOvr>
    <a:masterClrMapping/>
  </p:clrMapOvr>
  <p:transition spd="slow">
    <p:fade thruBlk="1"/>
  </p:transition>
  <p:timing>
    <p:tnLst>
      <p:par>
        <p:cTn id="1" dur="indefinite" restart="never" nodeType="tmRoot"/>
      </p:par>
    </p:tnLst>
  </p:timing>
</p:sld>
</file>

<file path=ppt/theme/theme1.xml><?xml version="1.0" encoding="utf-8"?>
<a:theme xmlns:a="http://schemas.openxmlformats.org/drawingml/2006/main" name="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ESA Presentation.potx" id="{25DD4EE8-CEC2-4097-877B-2881619AB218}" vid="{3EAF496E-73B5-4530-AD30-F997BCCE29B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995F947CC68284A92DD76895F95485E" ma:contentTypeVersion="" ma:contentTypeDescription="Create a new document." ma:contentTypeScope="" ma:versionID="d2f7bac1cc6cefe942785cfbb8bae163">
  <xsd:schema xmlns:xsd="http://www.w3.org/2001/XMLSchema" xmlns:xs="http://www.w3.org/2001/XMLSchema" xmlns:p="http://schemas.microsoft.com/office/2006/metadata/properties" xmlns:ns2="f2760952-b3bb-408f-ace6-eb1e07642b86" targetNamespace="http://schemas.microsoft.com/office/2006/metadata/properties" ma:root="true" ma:fieldsID="70e6d848e258403642b2016fccd44a87" ns2:_="">
    <xsd:import namespace="f2760952-b3bb-408f-ace6-eb1e07642b86"/>
    <xsd:element name="properties">
      <xsd:complexType>
        <xsd:sequence>
          <xsd:element name="documentManagement">
            <xsd:complexType>
              <xsd:all>
                <xsd:element ref="ns2:SharedWithUsers" minOccurs="0"/>
                <xsd:element ref="ns2: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760952-b3bb-408f-ace6-eb1e07642b8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description=""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7E3F8D4-779E-482B-9027-84EA9EAEE0E0}">
  <ds:schemaRefs>
    <ds:schemaRef ds:uri="http://schemas.microsoft.com/sharepoint/v3/contenttype/forms"/>
  </ds:schemaRefs>
</ds:datastoreItem>
</file>

<file path=customXml/itemProps2.xml><?xml version="1.0" encoding="utf-8"?>
<ds:datastoreItem xmlns:ds="http://schemas.openxmlformats.org/officeDocument/2006/customXml" ds:itemID="{3B582352-888A-4727-9B6A-670345A54E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760952-b3bb-408f-ace6-eb1e07642b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DDE67DC-0345-49EC-B880-0A483B7BB2AD}">
  <ds:schemaRef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http://purl.org/dc/terms/"/>
    <ds:schemaRef ds:uri="f2760952-b3bb-408f-ace6-eb1e07642b86"/>
    <ds:schemaRef ds:uri="http://schemas.microsoft.com/office/2006/metadata/properties"/>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ESA Presentation</Template>
  <TotalTime>0</TotalTime>
  <Words>1307</Words>
  <Application>Microsoft Office PowerPoint</Application>
  <PresentationFormat>On-screen Show (4:3)</PresentationFormat>
  <Paragraphs>239</Paragraphs>
  <Slides>31</Slides>
  <Notes>5</Notes>
  <HiddenSlides>2</HiddenSlides>
  <MMClips>4</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31</vt:i4>
      </vt:variant>
    </vt:vector>
  </HeadingPairs>
  <TitlesOfParts>
    <vt:vector size="34" baseType="lpstr">
      <vt:lpstr>ESA Presentation</vt:lpstr>
      <vt:lpstr>Document</vt:lpstr>
      <vt:lpstr>Equation</vt:lpstr>
      <vt:lpstr>Sentinel-2 Mission and Data Quality Status</vt:lpstr>
      <vt:lpstr>Mission Overview</vt:lpstr>
      <vt:lpstr>Coverage</vt:lpstr>
      <vt:lpstr>Satellite and Instrument</vt:lpstr>
      <vt:lpstr>PowerPoint Presentation</vt:lpstr>
      <vt:lpstr>PowerPoint Presentation</vt:lpstr>
      <vt:lpstr>PowerPoint Presentation</vt:lpstr>
      <vt:lpstr>PowerPoint Presentation</vt:lpstr>
      <vt:lpstr>PowerPoint Presentation</vt:lpstr>
      <vt:lpstr>Downlink Timeliness</vt:lpstr>
      <vt:lpstr>Sentinel-2 Products</vt:lpstr>
      <vt:lpstr>Sentinel 2 Data Quality</vt:lpstr>
      <vt:lpstr>Measured Performances / L1 Geometry</vt:lpstr>
      <vt:lpstr>Measured Performances / L1 Geometry</vt:lpstr>
      <vt:lpstr>Measured Performances / L1 Geometry</vt:lpstr>
      <vt:lpstr>Measured Performances / L1 Geometry</vt:lpstr>
      <vt:lpstr>PowerPoint Presentation</vt:lpstr>
      <vt:lpstr>Sentinel-2 relevance for CMEMS:  e.g. Ice monitoring @Nansen Ice Sheet, Antarctica </vt:lpstr>
      <vt:lpstr>PowerPoint Presentation</vt:lpstr>
      <vt:lpstr>PowerPoint Presentation</vt:lpstr>
      <vt:lpstr>Dredging operations in Dutch harbors</vt:lpstr>
      <vt:lpstr>Sentinel-2 Wave Spectrum analysis based on Sun-glitter (490nm, 10 m resolution)</vt:lpstr>
      <vt:lpstr>Glacier velocities</vt:lpstr>
      <vt:lpstr>Oil slick S1-S2  at Egyptian  platform, May ‘16</vt:lpstr>
      <vt:lpstr>State of the art – Agriculture Crop status monitoring, South Africa</vt:lpstr>
      <vt:lpstr>Crop Type Mapping Czech Republic, Central Bohemia</vt:lpstr>
      <vt:lpstr>S-2 MCI Time Series Lake Turkana, Kenia</vt:lpstr>
      <vt:lpstr>Sen2Coral: Coral Reef Monitoring Thermal stress by El Nino </vt:lpstr>
      <vt:lpstr>Coral Reef Monitoring Fatu Huku: Feb – April 2016</vt:lpstr>
      <vt:lpstr>Coral Reef Monitoring Bathymetry </vt:lpstr>
      <vt:lpstr>PowerPoint Presentation</vt:lpstr>
    </vt:vector>
  </TitlesOfParts>
  <Company>ESA</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Sentinel-2 Mission  Data Quality Status</dc:title>
  <dc:subject>Sentinel-2 Mission  Data Quality Status</dc:subject>
  <dc:creator>F. Gascon</dc:creator>
  <cp:lastModifiedBy>Steffen Dransfeld</cp:lastModifiedBy>
  <cp:revision>424</cp:revision>
  <cp:lastPrinted>2016-04-22T13:42:18Z</cp:lastPrinted>
  <dcterms:created xsi:type="dcterms:W3CDTF">2016-04-07T16:11:17Z</dcterms:created>
  <dcterms:modified xsi:type="dcterms:W3CDTF">2016-07-19T15:13:16Z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ESA Presentation</vt:lpwstr>
  </property>
  <property fmtid="{D5CDD505-2E9C-101B-9397-08002B2CF9AE}" pid="3" name="PSubtitle">
    <vt:lpwstr>ESA Presentation</vt:lpwstr>
  </property>
  <property fmtid="{D5CDD505-2E9C-101B-9397-08002B2CF9AE}" pid="4" name="PAuthor">
    <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4GV1.0</vt:lpwstr>
  </property>
  <property fmtid="{D5CDD505-2E9C-101B-9397-08002B2CF9AE}" pid="13" name="ShowESADialog1">
    <vt:bool>true</vt:bool>
  </property>
  <property fmtid="{D5CDD505-2E9C-101B-9397-08002B2CF9AE}" pid="14" name="ContentTypeId">
    <vt:lpwstr>0x0101008995F947CC68284A92DD76895F95485E</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Releasable to the Public</vt:lpwstr>
  </property>
  <property fmtid="{D5CDD505-2E9C-101B-9397-08002B2CF9AE}" pid="18" name="Classification Caveat">
    <vt:lpwstr/>
  </property>
  <property fmtid="{D5CDD505-2E9C-101B-9397-08002B2CF9AE}" pid="19" name="Status">
    <vt:lpwstr>Final</vt:lpwstr>
  </property>
  <property fmtid="{D5CDD505-2E9C-101B-9397-08002B2CF9AE}" pid="20" name="bmsSiteName">
    <vt:lpwstr>ESRIN</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ESRIN</vt:lpwstr>
  </property>
  <property fmtid="{D5CDD505-2E9C-101B-9397-08002B2CF9AE}" pid="24" name="bmsAddress">
    <vt:lpwstr>European Space Operations Centre - Robert-Bosch-Strasse 5 - D-64293 Darmstadt - Germany</vt:lpwstr>
  </property>
  <property fmtid="{D5CDD505-2E9C-101B-9397-08002B2CF9AE}" pid="25" name="bmsPlace">
    <vt:lpwstr>Frascati</vt:lpwstr>
  </property>
  <property fmtid="{D5CDD505-2E9C-101B-9397-08002B2CF9AE}" pid="26" name="bmsPhoneFax">
    <vt:lpwstr>T +39 06 941 88605 - www.esa.int</vt:lpwstr>
  </property>
  <property fmtid="{D5CDD505-2E9C-101B-9397-08002B2CF9AE}" pid="27" name="Issue">
    <vt:i4>1</vt:i4>
  </property>
  <property fmtid="{D5CDD505-2E9C-101B-9397-08002B2CF9AE}" pid="28" name="Revision">
    <vt:i4>0</vt:i4>
  </property>
  <property fmtid="{D5CDD505-2E9C-101B-9397-08002B2CF9AE}" pid="29" name="Issue Date">
    <vt:filetime>2019-12-31T22:00:00Z</vt:filetime>
  </property>
</Properties>
</file>