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handoutMasterIdLst>
    <p:handoutMasterId r:id="rId26"/>
  </p:handoutMasterIdLst>
  <p:sldIdLst>
    <p:sldId id="403" r:id="rId2"/>
    <p:sldId id="405" r:id="rId3"/>
    <p:sldId id="406" r:id="rId4"/>
    <p:sldId id="429" r:id="rId5"/>
    <p:sldId id="430" r:id="rId6"/>
    <p:sldId id="449" r:id="rId7"/>
    <p:sldId id="432" r:id="rId8"/>
    <p:sldId id="433" r:id="rId9"/>
    <p:sldId id="434" r:id="rId10"/>
    <p:sldId id="438" r:id="rId11"/>
    <p:sldId id="437" r:id="rId12"/>
    <p:sldId id="407" r:id="rId13"/>
    <p:sldId id="413" r:id="rId14"/>
    <p:sldId id="415" r:id="rId15"/>
    <p:sldId id="416" r:id="rId16"/>
    <p:sldId id="417" r:id="rId17"/>
    <p:sldId id="418" r:id="rId18"/>
    <p:sldId id="419" r:id="rId19"/>
    <p:sldId id="421" r:id="rId20"/>
    <p:sldId id="422" r:id="rId21"/>
    <p:sldId id="446" r:id="rId22"/>
    <p:sldId id="425" r:id="rId23"/>
    <p:sldId id="442" r:id="rId24"/>
  </p:sldIdLst>
  <p:sldSz cx="9144000" cy="6858000" type="screen4x3"/>
  <p:notesSz cx="6807200" cy="9939338"/>
  <p:defaultTextStyle>
    <a:defPPr>
      <a:defRPr lang="ja-JP"/>
    </a:defPPr>
    <a:lvl1pPr algn="ctr" rtl="0" fontAlgn="base">
      <a:spcBef>
        <a:spcPct val="0"/>
      </a:spcBef>
      <a:spcAft>
        <a:spcPct val="0"/>
      </a:spcAft>
      <a:defRPr kumimoji="1" kern="1200">
        <a:solidFill>
          <a:schemeClr val="tx1"/>
        </a:solidFill>
        <a:latin typeface="Arial" charset="0"/>
        <a:ea typeface="ＭＳ Ｐゴシック" charset="0"/>
        <a:cs typeface="ＭＳ Ｐゴシック" charset="0"/>
      </a:defRPr>
    </a:lvl1pPr>
    <a:lvl2pPr marL="457200" algn="ctr" rtl="0" fontAlgn="base">
      <a:spcBef>
        <a:spcPct val="0"/>
      </a:spcBef>
      <a:spcAft>
        <a:spcPct val="0"/>
      </a:spcAft>
      <a:defRPr kumimoji="1" kern="1200">
        <a:solidFill>
          <a:schemeClr val="tx1"/>
        </a:solidFill>
        <a:latin typeface="Arial" charset="0"/>
        <a:ea typeface="ＭＳ Ｐゴシック" charset="0"/>
        <a:cs typeface="ＭＳ Ｐゴシック" charset="0"/>
      </a:defRPr>
    </a:lvl2pPr>
    <a:lvl3pPr marL="914400" algn="ctr" rtl="0" fontAlgn="base">
      <a:spcBef>
        <a:spcPct val="0"/>
      </a:spcBef>
      <a:spcAft>
        <a:spcPct val="0"/>
      </a:spcAft>
      <a:defRPr kumimoji="1" kern="1200">
        <a:solidFill>
          <a:schemeClr val="tx1"/>
        </a:solidFill>
        <a:latin typeface="Arial" charset="0"/>
        <a:ea typeface="ＭＳ Ｐゴシック" charset="0"/>
        <a:cs typeface="ＭＳ Ｐゴシック" charset="0"/>
      </a:defRPr>
    </a:lvl3pPr>
    <a:lvl4pPr marL="1371600" algn="ctr" rtl="0" fontAlgn="base">
      <a:spcBef>
        <a:spcPct val="0"/>
      </a:spcBef>
      <a:spcAft>
        <a:spcPct val="0"/>
      </a:spcAft>
      <a:defRPr kumimoji="1" kern="1200">
        <a:solidFill>
          <a:schemeClr val="tx1"/>
        </a:solidFill>
        <a:latin typeface="Arial" charset="0"/>
        <a:ea typeface="ＭＳ Ｐゴシック" charset="0"/>
        <a:cs typeface="ＭＳ Ｐゴシック" charset="0"/>
      </a:defRPr>
    </a:lvl4pPr>
    <a:lvl5pPr marL="1828800" algn="ctr" rtl="0" fontAlgn="base">
      <a:spcBef>
        <a:spcPct val="0"/>
      </a:spcBef>
      <a:spcAft>
        <a:spcPct val="0"/>
      </a:spcAft>
      <a:defRPr kumimoji="1" kern="1200">
        <a:solidFill>
          <a:schemeClr val="tx1"/>
        </a:solidFill>
        <a:latin typeface="Arial" charset="0"/>
        <a:ea typeface="ＭＳ Ｐゴシック" charset="0"/>
        <a:cs typeface="ＭＳ Ｐゴシック" charset="0"/>
      </a:defRPr>
    </a:lvl5pPr>
    <a:lvl6pPr marL="2286000" algn="l" defTabSz="457200" rtl="0" eaLnBrk="1" latinLnBrk="0" hangingPunct="1">
      <a:defRPr kumimoji="1" kern="1200">
        <a:solidFill>
          <a:schemeClr val="tx1"/>
        </a:solidFill>
        <a:latin typeface="Arial" charset="0"/>
        <a:ea typeface="ＭＳ Ｐゴシック" charset="0"/>
        <a:cs typeface="ＭＳ Ｐゴシック" charset="0"/>
      </a:defRPr>
    </a:lvl6pPr>
    <a:lvl7pPr marL="2743200" algn="l" defTabSz="457200" rtl="0" eaLnBrk="1" latinLnBrk="0" hangingPunct="1">
      <a:defRPr kumimoji="1" kern="1200">
        <a:solidFill>
          <a:schemeClr val="tx1"/>
        </a:solidFill>
        <a:latin typeface="Arial" charset="0"/>
        <a:ea typeface="ＭＳ Ｐゴシック" charset="0"/>
        <a:cs typeface="ＭＳ Ｐゴシック" charset="0"/>
      </a:defRPr>
    </a:lvl7pPr>
    <a:lvl8pPr marL="3200400" algn="l" defTabSz="457200" rtl="0" eaLnBrk="1" latinLnBrk="0" hangingPunct="1">
      <a:defRPr kumimoji="1" kern="1200">
        <a:solidFill>
          <a:schemeClr val="tx1"/>
        </a:solidFill>
        <a:latin typeface="Arial" charset="0"/>
        <a:ea typeface="ＭＳ Ｐゴシック" charset="0"/>
        <a:cs typeface="ＭＳ Ｐゴシック" charset="0"/>
      </a:defRPr>
    </a:lvl8pPr>
    <a:lvl9pPr marL="3657600" algn="l" defTabSz="457200" rtl="0" eaLnBrk="1" latinLnBrk="0" hangingPunct="1">
      <a:defRPr kumimoji="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73">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CC66"/>
    <a:srgbClr val="CC6600"/>
    <a:srgbClr val="FF00FF"/>
    <a:srgbClr val="00FF99"/>
    <a:srgbClr val="333399"/>
    <a:srgbClr val="00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65" autoAdjust="0"/>
    <p:restoredTop sz="86377" autoAdjust="0"/>
  </p:normalViewPr>
  <p:slideViewPr>
    <p:cSldViewPr snapToGrid="0" snapToObjects="1">
      <p:cViewPr varScale="1">
        <p:scale>
          <a:sx n="56" d="100"/>
          <a:sy n="56" d="100"/>
        </p:scale>
        <p:origin x="180" y="56"/>
      </p:cViewPr>
      <p:guideLst>
        <p:guide orient="horz" pos="2173"/>
        <p:guide pos="2880"/>
      </p:guideLst>
    </p:cSldViewPr>
  </p:slideViewPr>
  <p:outlineViewPr>
    <p:cViewPr>
      <p:scale>
        <a:sx n="33" d="100"/>
        <a:sy n="33" d="100"/>
      </p:scale>
      <p:origin x="0" y="-30128"/>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1" y="1"/>
            <a:ext cx="2950375" cy="497367"/>
          </a:xfrm>
          <a:prstGeom prst="rect">
            <a:avLst/>
          </a:prstGeom>
          <a:noFill/>
          <a:ln w="9525">
            <a:noFill/>
            <a:miter lim="800000"/>
            <a:headEnd/>
            <a:tailEnd/>
          </a:ln>
          <a:effectLst/>
        </p:spPr>
        <p:txBody>
          <a:bodyPr vert="horz" wrap="square" lIns="92236" tIns="46118" rIns="92236" bIns="46118" numCol="1" anchor="t" anchorCtr="0" compatLnSpc="1">
            <a:prstTxWarp prst="textNoShape">
              <a:avLst/>
            </a:prstTxWarp>
          </a:bodyPr>
          <a:lstStyle>
            <a:lvl1pPr algn="l">
              <a:defRPr sz="1200">
                <a:latin typeface="Arial" charset="0"/>
                <a:ea typeface="ＭＳ Ｐゴシック" pitchFamily="1" charset="-128"/>
                <a:cs typeface="+mn-cs"/>
              </a:defRPr>
            </a:lvl1pPr>
          </a:lstStyle>
          <a:p>
            <a:pPr>
              <a:defRPr/>
            </a:pPr>
            <a:endParaRPr lang="en-US" altLang="ja-JP"/>
          </a:p>
        </p:txBody>
      </p:sp>
      <p:sp>
        <p:nvSpPr>
          <p:cNvPr id="7171" name="Rectangle 3"/>
          <p:cNvSpPr>
            <a:spLocks noGrp="1" noChangeArrowheads="1"/>
          </p:cNvSpPr>
          <p:nvPr>
            <p:ph type="dt" sz="quarter" idx="1"/>
          </p:nvPr>
        </p:nvSpPr>
        <p:spPr bwMode="auto">
          <a:xfrm>
            <a:off x="3855221" y="1"/>
            <a:ext cx="2950374" cy="497367"/>
          </a:xfrm>
          <a:prstGeom prst="rect">
            <a:avLst/>
          </a:prstGeom>
          <a:noFill/>
          <a:ln w="9525">
            <a:noFill/>
            <a:miter lim="800000"/>
            <a:headEnd/>
            <a:tailEnd/>
          </a:ln>
          <a:effectLst/>
        </p:spPr>
        <p:txBody>
          <a:bodyPr vert="horz" wrap="square" lIns="92236" tIns="46118" rIns="92236" bIns="46118" numCol="1" anchor="t" anchorCtr="0" compatLnSpc="1">
            <a:prstTxWarp prst="textNoShape">
              <a:avLst/>
            </a:prstTxWarp>
          </a:bodyPr>
          <a:lstStyle>
            <a:lvl1pPr algn="r">
              <a:defRPr sz="1200">
                <a:latin typeface="Arial" charset="0"/>
                <a:ea typeface="ＭＳ Ｐゴシック" pitchFamily="1" charset="-128"/>
                <a:cs typeface="+mn-cs"/>
              </a:defRPr>
            </a:lvl1pPr>
          </a:lstStyle>
          <a:p>
            <a:pPr>
              <a:defRPr/>
            </a:pPr>
            <a:endParaRPr lang="en-US" altLang="ja-JP"/>
          </a:p>
        </p:txBody>
      </p:sp>
      <p:sp>
        <p:nvSpPr>
          <p:cNvPr id="7172" name="Rectangle 4"/>
          <p:cNvSpPr>
            <a:spLocks noGrp="1" noChangeArrowheads="1"/>
          </p:cNvSpPr>
          <p:nvPr>
            <p:ph type="ftr" sz="quarter" idx="2"/>
          </p:nvPr>
        </p:nvSpPr>
        <p:spPr bwMode="auto">
          <a:xfrm>
            <a:off x="1" y="9440372"/>
            <a:ext cx="2950375" cy="497366"/>
          </a:xfrm>
          <a:prstGeom prst="rect">
            <a:avLst/>
          </a:prstGeom>
          <a:noFill/>
          <a:ln w="9525">
            <a:noFill/>
            <a:miter lim="800000"/>
            <a:headEnd/>
            <a:tailEnd/>
          </a:ln>
          <a:effectLst/>
        </p:spPr>
        <p:txBody>
          <a:bodyPr vert="horz" wrap="square" lIns="92236" tIns="46118" rIns="92236" bIns="46118" numCol="1" anchor="b" anchorCtr="0" compatLnSpc="1">
            <a:prstTxWarp prst="textNoShape">
              <a:avLst/>
            </a:prstTxWarp>
          </a:bodyPr>
          <a:lstStyle>
            <a:lvl1pPr algn="l">
              <a:defRPr sz="1200">
                <a:latin typeface="Arial" charset="0"/>
                <a:ea typeface="ＭＳ Ｐゴシック" pitchFamily="1" charset="-128"/>
                <a:cs typeface="+mn-cs"/>
              </a:defRPr>
            </a:lvl1pPr>
          </a:lstStyle>
          <a:p>
            <a:pPr>
              <a:defRPr/>
            </a:pPr>
            <a:endParaRPr lang="en-US" altLang="ja-JP"/>
          </a:p>
        </p:txBody>
      </p:sp>
      <p:sp>
        <p:nvSpPr>
          <p:cNvPr id="7173" name="Rectangle 5"/>
          <p:cNvSpPr>
            <a:spLocks noGrp="1" noChangeArrowheads="1"/>
          </p:cNvSpPr>
          <p:nvPr>
            <p:ph type="sldNum" sz="quarter" idx="3"/>
          </p:nvPr>
        </p:nvSpPr>
        <p:spPr bwMode="auto">
          <a:xfrm>
            <a:off x="3855221" y="9440372"/>
            <a:ext cx="2950374" cy="497366"/>
          </a:xfrm>
          <a:prstGeom prst="rect">
            <a:avLst/>
          </a:prstGeom>
          <a:noFill/>
          <a:ln w="9525">
            <a:noFill/>
            <a:miter lim="800000"/>
            <a:headEnd/>
            <a:tailEnd/>
          </a:ln>
          <a:effectLst/>
        </p:spPr>
        <p:txBody>
          <a:bodyPr vert="horz" wrap="square" lIns="92236" tIns="46118" rIns="92236" bIns="46118" numCol="1" anchor="b" anchorCtr="0" compatLnSpc="1">
            <a:prstTxWarp prst="textNoShape">
              <a:avLst/>
            </a:prstTxWarp>
          </a:bodyPr>
          <a:lstStyle>
            <a:lvl1pPr algn="r">
              <a:defRPr sz="1200"/>
            </a:lvl1pPr>
          </a:lstStyle>
          <a:p>
            <a:pPr>
              <a:defRPr/>
            </a:pPr>
            <a:fld id="{D7B3BC97-B14D-2541-B135-73A231123E22}" type="slidenum">
              <a:rPr lang="en-US" altLang="ja-JP"/>
              <a:pPr>
                <a:defRPr/>
              </a:pPr>
              <a:t>‹#›</a:t>
            </a:fld>
            <a:endParaRPr lang="en-US" altLang="ja-JP"/>
          </a:p>
        </p:txBody>
      </p:sp>
      <p:pic>
        <p:nvPicPr>
          <p:cNvPr id="3078" name="Picture 7" descr="j-yoko1"/>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 y="1"/>
            <a:ext cx="2146602" cy="156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7957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1"/>
            <a:ext cx="2950375" cy="497367"/>
          </a:xfrm>
          <a:prstGeom prst="rect">
            <a:avLst/>
          </a:prstGeom>
          <a:noFill/>
          <a:ln w="9525">
            <a:noFill/>
            <a:miter lim="800000"/>
            <a:headEnd/>
            <a:tailEnd/>
          </a:ln>
          <a:effectLst/>
        </p:spPr>
        <p:txBody>
          <a:bodyPr vert="horz" wrap="square" lIns="92236" tIns="46118" rIns="92236" bIns="46118" numCol="1" anchor="t" anchorCtr="0" compatLnSpc="1">
            <a:prstTxWarp prst="textNoShape">
              <a:avLst/>
            </a:prstTxWarp>
          </a:bodyPr>
          <a:lstStyle>
            <a:lvl1pPr algn="l">
              <a:defRPr sz="1200">
                <a:latin typeface="Arial" charset="0"/>
                <a:ea typeface="ＭＳ Ｐゴシック" pitchFamily="1" charset="-128"/>
                <a:cs typeface="+mn-cs"/>
              </a:defRPr>
            </a:lvl1pPr>
          </a:lstStyle>
          <a:p>
            <a:pPr>
              <a:defRPr/>
            </a:pPr>
            <a:endParaRPr lang="en-US" altLang="ja-JP"/>
          </a:p>
        </p:txBody>
      </p:sp>
      <p:sp>
        <p:nvSpPr>
          <p:cNvPr id="6147" name="Rectangle 3"/>
          <p:cNvSpPr>
            <a:spLocks noGrp="1" noChangeArrowheads="1"/>
          </p:cNvSpPr>
          <p:nvPr>
            <p:ph type="dt" idx="1"/>
          </p:nvPr>
        </p:nvSpPr>
        <p:spPr bwMode="auto">
          <a:xfrm>
            <a:off x="3855221" y="1"/>
            <a:ext cx="2950374" cy="497367"/>
          </a:xfrm>
          <a:prstGeom prst="rect">
            <a:avLst/>
          </a:prstGeom>
          <a:noFill/>
          <a:ln w="9525">
            <a:noFill/>
            <a:miter lim="800000"/>
            <a:headEnd/>
            <a:tailEnd/>
          </a:ln>
          <a:effectLst/>
        </p:spPr>
        <p:txBody>
          <a:bodyPr vert="horz" wrap="square" lIns="92236" tIns="46118" rIns="92236" bIns="46118" numCol="1" anchor="t" anchorCtr="0" compatLnSpc="1">
            <a:prstTxWarp prst="textNoShape">
              <a:avLst/>
            </a:prstTxWarp>
          </a:bodyPr>
          <a:lstStyle>
            <a:lvl1pPr algn="r">
              <a:defRPr sz="1200">
                <a:latin typeface="Arial" charset="0"/>
                <a:ea typeface="ＭＳ Ｐゴシック" pitchFamily="1" charset="-128"/>
                <a:cs typeface="+mn-cs"/>
              </a:defRPr>
            </a:lvl1pPr>
          </a:lstStyle>
          <a:p>
            <a:pPr>
              <a:defRPr/>
            </a:pPr>
            <a:endParaRPr lang="en-US" altLang="ja-JP"/>
          </a:p>
        </p:txBody>
      </p:sp>
      <p:sp>
        <p:nvSpPr>
          <p:cNvPr id="4100" name="Rectangle 4"/>
          <p:cNvSpPr>
            <a:spLocks noGrp="1" noRot="1" noChangeAspect="1" noChangeArrowheads="1" noTextEdit="1"/>
          </p:cNvSpPr>
          <p:nvPr>
            <p:ph type="sldImg" idx="2"/>
          </p:nvPr>
        </p:nvSpPr>
        <p:spPr bwMode="auto">
          <a:xfrm>
            <a:off x="915988" y="744538"/>
            <a:ext cx="4973637" cy="3729037"/>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9" name="Rectangle 5"/>
          <p:cNvSpPr>
            <a:spLocks noGrp="1" noChangeArrowheads="1"/>
          </p:cNvSpPr>
          <p:nvPr>
            <p:ph type="body" sz="quarter" idx="3"/>
          </p:nvPr>
        </p:nvSpPr>
        <p:spPr bwMode="auto">
          <a:xfrm>
            <a:off x="680239" y="4720985"/>
            <a:ext cx="5446723" cy="4473102"/>
          </a:xfrm>
          <a:prstGeom prst="rect">
            <a:avLst/>
          </a:prstGeom>
          <a:noFill/>
          <a:ln w="9525">
            <a:noFill/>
            <a:miter lim="800000"/>
            <a:headEnd/>
            <a:tailEnd/>
          </a:ln>
          <a:effectLst/>
        </p:spPr>
        <p:txBody>
          <a:bodyPr vert="horz" wrap="square" lIns="92236" tIns="46118" rIns="92236" bIns="46118"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150" name="Rectangle 6"/>
          <p:cNvSpPr>
            <a:spLocks noGrp="1" noChangeArrowheads="1"/>
          </p:cNvSpPr>
          <p:nvPr>
            <p:ph type="ftr" sz="quarter" idx="4"/>
          </p:nvPr>
        </p:nvSpPr>
        <p:spPr bwMode="auto">
          <a:xfrm>
            <a:off x="1" y="9440372"/>
            <a:ext cx="2950375" cy="497366"/>
          </a:xfrm>
          <a:prstGeom prst="rect">
            <a:avLst/>
          </a:prstGeom>
          <a:noFill/>
          <a:ln w="9525">
            <a:noFill/>
            <a:miter lim="800000"/>
            <a:headEnd/>
            <a:tailEnd/>
          </a:ln>
          <a:effectLst/>
        </p:spPr>
        <p:txBody>
          <a:bodyPr vert="horz" wrap="square" lIns="92236" tIns="46118" rIns="92236" bIns="46118" numCol="1" anchor="b" anchorCtr="0" compatLnSpc="1">
            <a:prstTxWarp prst="textNoShape">
              <a:avLst/>
            </a:prstTxWarp>
          </a:bodyPr>
          <a:lstStyle>
            <a:lvl1pPr algn="l">
              <a:defRPr sz="1200">
                <a:latin typeface="Arial" charset="0"/>
                <a:ea typeface="ＭＳ Ｐゴシック" pitchFamily="1" charset="-128"/>
                <a:cs typeface="+mn-cs"/>
              </a:defRPr>
            </a:lvl1pPr>
          </a:lstStyle>
          <a:p>
            <a:pPr>
              <a:defRPr/>
            </a:pPr>
            <a:endParaRPr lang="en-US" altLang="ja-JP"/>
          </a:p>
        </p:txBody>
      </p:sp>
      <p:sp>
        <p:nvSpPr>
          <p:cNvPr id="6151" name="Rectangle 7"/>
          <p:cNvSpPr>
            <a:spLocks noGrp="1" noChangeArrowheads="1"/>
          </p:cNvSpPr>
          <p:nvPr>
            <p:ph type="sldNum" sz="quarter" idx="5"/>
          </p:nvPr>
        </p:nvSpPr>
        <p:spPr bwMode="auto">
          <a:xfrm>
            <a:off x="3855221" y="9440372"/>
            <a:ext cx="2950374" cy="497366"/>
          </a:xfrm>
          <a:prstGeom prst="rect">
            <a:avLst/>
          </a:prstGeom>
          <a:noFill/>
          <a:ln w="9525">
            <a:noFill/>
            <a:miter lim="800000"/>
            <a:headEnd/>
            <a:tailEnd/>
          </a:ln>
          <a:effectLst/>
        </p:spPr>
        <p:txBody>
          <a:bodyPr vert="horz" wrap="square" lIns="92236" tIns="46118" rIns="92236" bIns="46118" numCol="1" anchor="b" anchorCtr="0" compatLnSpc="1">
            <a:prstTxWarp prst="textNoShape">
              <a:avLst/>
            </a:prstTxWarp>
          </a:bodyPr>
          <a:lstStyle>
            <a:lvl1pPr algn="r">
              <a:defRPr sz="1200"/>
            </a:lvl1pPr>
          </a:lstStyle>
          <a:p>
            <a:pPr>
              <a:defRPr/>
            </a:pPr>
            <a:fld id="{94980582-667C-2F42-BFC3-A9C0527D4818}" type="slidenum">
              <a:rPr lang="en-US" altLang="ja-JP"/>
              <a:pPr>
                <a:defRPr/>
              </a:pPr>
              <a:t>‹#›</a:t>
            </a:fld>
            <a:endParaRPr lang="en-US" altLang="ja-JP"/>
          </a:p>
        </p:txBody>
      </p:sp>
    </p:spTree>
    <p:extLst>
      <p:ext uri="{BB962C8B-B14F-4D97-AF65-F5344CB8AC3E}">
        <p14:creationId xmlns:p14="http://schemas.microsoft.com/office/powerpoint/2010/main" val="24740072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charset="-128"/>
        <a:cs typeface="ＭＳ Ｐ明朝" charset="-128"/>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charset="-128"/>
        <a:cs typeface="ＭＳ Ｐ明朝" charset="-128"/>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charset="-128"/>
        <a:cs typeface="ＭＳ Ｐ明朝" charset="-128"/>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charset="-128"/>
        <a:cs typeface="ＭＳ Ｐ明朝" charset="-128"/>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charset="-128"/>
        <a:cs typeface="ＭＳ Ｐ明朝" charset="-128"/>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FEAB219-2A6D-4097-A174-D4937D0CCCD8}" type="slidenum">
              <a:rPr lang="en-US" altLang="ja-JP" smtClean="0"/>
              <a:pPr/>
              <a:t>1</a:t>
            </a:fld>
            <a:endParaRPr lang="en-US" altLang="ja-JP" dirty="0"/>
          </a:p>
        </p:txBody>
      </p:sp>
    </p:spTree>
    <p:extLst>
      <p:ext uri="{BB962C8B-B14F-4D97-AF65-F5344CB8AC3E}">
        <p14:creationId xmlns:p14="http://schemas.microsoft.com/office/powerpoint/2010/main" val="2404664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4980582-667C-2F42-BFC3-A9C0527D4818}" type="slidenum">
              <a:rPr lang="en-US" altLang="ja-JP" smtClean="0"/>
              <a:pPr>
                <a:defRPr/>
              </a:pPr>
              <a:t>17</a:t>
            </a:fld>
            <a:endParaRPr lang="en-US" altLang="ja-JP"/>
          </a:p>
        </p:txBody>
      </p:sp>
    </p:spTree>
    <p:extLst>
      <p:ext uri="{BB962C8B-B14F-4D97-AF65-F5344CB8AC3E}">
        <p14:creationId xmlns:p14="http://schemas.microsoft.com/office/powerpoint/2010/main" val="273085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a:t>
            </a:r>
            <a:r>
              <a:rPr kumimoji="1" lang="en-US" altLang="ja-JP" dirty="0" smtClean="0"/>
              <a:t>Two</a:t>
            </a:r>
            <a:r>
              <a:rPr kumimoji="1" lang="en-US" altLang="ja-JP" baseline="0" dirty="0" smtClean="0"/>
              <a:t> kinds of scenario for cross-calibration: Using sun-synchronous sensors and sensors aboard ISS.</a:t>
            </a:r>
          </a:p>
          <a:p>
            <a:r>
              <a:rPr kumimoji="1" lang="ja-JP" altLang="en-US" baseline="0" dirty="0" smtClean="0"/>
              <a:t>・</a:t>
            </a:r>
            <a:r>
              <a:rPr kumimoji="1" lang="en-US" altLang="ja-JP" baseline="0" dirty="0" smtClean="0"/>
              <a:t>A pair of ISS orbit and sun-synchronous orbit increases cross-calibration opportunity, but time difference effect will be expected</a:t>
            </a:r>
          </a:p>
          <a:p>
            <a:r>
              <a:rPr kumimoji="1" lang="ja-JP" altLang="en-US" baseline="0" dirty="0" smtClean="0"/>
              <a:t>・</a:t>
            </a:r>
            <a:r>
              <a:rPr kumimoji="1" lang="en-US" altLang="ja-JP" baseline="0" dirty="0" smtClean="0"/>
              <a:t>More dataset for only ISS hyper cross-calibration from same platform and no time difference</a:t>
            </a:r>
          </a:p>
          <a:p>
            <a:r>
              <a:rPr kumimoji="1" lang="ja-JP" altLang="en-US" baseline="0" dirty="0" smtClean="0"/>
              <a:t>・</a:t>
            </a:r>
            <a:r>
              <a:rPr kumimoji="1" lang="en-US" altLang="ja-JP" baseline="0" dirty="0" smtClean="0"/>
              <a:t>We are going to apply the scenario in right hand side basically, but we also consider to use sun-synchronous sensors as well</a:t>
            </a:r>
          </a:p>
          <a:p>
            <a:r>
              <a:rPr kumimoji="1" lang="ja-JP" altLang="en-US" baseline="0" dirty="0" smtClean="0"/>
              <a:t>・</a:t>
            </a:r>
            <a:r>
              <a:rPr kumimoji="1" lang="en-US" altLang="ja-JP" baseline="0" dirty="0" smtClean="0"/>
              <a:t>Candidate test site for cross-calibration are dry lake or desert used for ASTER and HISUI vicarious calibration campaign as well as PICS</a:t>
            </a:r>
          </a:p>
        </p:txBody>
      </p:sp>
      <p:sp>
        <p:nvSpPr>
          <p:cNvPr id="4" name="スライド番号プレースホルダー 3"/>
          <p:cNvSpPr>
            <a:spLocks noGrp="1"/>
          </p:cNvSpPr>
          <p:nvPr>
            <p:ph type="sldNum" sz="quarter" idx="10"/>
          </p:nvPr>
        </p:nvSpPr>
        <p:spPr/>
        <p:txBody>
          <a:bodyPr/>
          <a:lstStyle/>
          <a:p>
            <a:fld id="{3FEAB219-2A6D-4097-A174-D4937D0CCCD8}" type="slidenum">
              <a:rPr lang="en-US" altLang="ja-JP" smtClean="0"/>
              <a:pPr/>
              <a:t>19</a:t>
            </a:fld>
            <a:endParaRPr lang="en-US" altLang="ja-JP" dirty="0"/>
          </a:p>
        </p:txBody>
      </p:sp>
    </p:spTree>
    <p:extLst>
      <p:ext uri="{BB962C8B-B14F-4D97-AF65-F5344CB8AC3E}">
        <p14:creationId xmlns:p14="http://schemas.microsoft.com/office/powerpoint/2010/main" val="841871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FEAB219-2A6D-4097-A174-D4937D0CCCD8}" type="slidenum">
              <a:rPr lang="en-US" altLang="ja-JP" smtClean="0"/>
              <a:pPr/>
              <a:t>20</a:t>
            </a:fld>
            <a:endParaRPr lang="en-US" altLang="ja-JP" dirty="0"/>
          </a:p>
        </p:txBody>
      </p:sp>
    </p:spTree>
    <p:extLst>
      <p:ext uri="{BB962C8B-B14F-4D97-AF65-F5344CB8AC3E}">
        <p14:creationId xmlns:p14="http://schemas.microsoft.com/office/powerpoint/2010/main" val="405196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FEAB219-2A6D-4097-A174-D4937D0CCCD8}" type="slidenum">
              <a:rPr lang="en-US" altLang="ja-JP" smtClean="0"/>
              <a:pPr/>
              <a:t>21</a:t>
            </a:fld>
            <a:endParaRPr lang="en-US" altLang="ja-JP" dirty="0"/>
          </a:p>
        </p:txBody>
      </p:sp>
    </p:spTree>
    <p:extLst>
      <p:ext uri="{BB962C8B-B14F-4D97-AF65-F5344CB8AC3E}">
        <p14:creationId xmlns:p14="http://schemas.microsoft.com/office/powerpoint/2010/main" val="449622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Calibration</a:t>
            </a:r>
            <a:r>
              <a:rPr kumimoji="1" lang="en-US" altLang="ja-JP" baseline="0" dirty="0" smtClean="0"/>
              <a:t> Working Group (Cal WG) is main user and supervisor for archive data.</a:t>
            </a:r>
            <a:endParaRPr kumimoji="1" lang="en-US" altLang="ja-JP" dirty="0" smtClean="0"/>
          </a:p>
          <a:p>
            <a:r>
              <a:rPr kumimoji="1" lang="en-US" altLang="ja-JP" dirty="0" smtClean="0"/>
              <a:t>HISUI</a:t>
            </a:r>
            <a:r>
              <a:rPr kumimoji="1" lang="en-US" altLang="ja-JP" baseline="0" dirty="0" smtClean="0"/>
              <a:t> data is downlinked to JAXA and transferred to </a:t>
            </a:r>
            <a:r>
              <a:rPr kumimoji="1" lang="en-US" altLang="ja-JP" dirty="0" smtClean="0"/>
              <a:t>Ground</a:t>
            </a:r>
            <a:r>
              <a:rPr kumimoji="1" lang="en-US" altLang="ja-JP" baseline="0" dirty="0" smtClean="0"/>
              <a:t> data segment (GDS) Product generation system (PGS).</a:t>
            </a:r>
          </a:p>
          <a:p>
            <a:r>
              <a:rPr kumimoji="1" lang="en-US" altLang="ja-JP" baseline="0" dirty="0" smtClean="0"/>
              <a:t>The GDS-PGS provides L0B L1 to the CDAS.</a:t>
            </a:r>
            <a:endParaRPr kumimoji="1" lang="en-US" altLang="ja-JP" dirty="0" smtClean="0"/>
          </a:p>
          <a:p>
            <a:r>
              <a:rPr kumimoji="1" lang="en-US" altLang="ja-JP" dirty="0" smtClean="0"/>
              <a:t>The</a:t>
            </a:r>
            <a:r>
              <a:rPr kumimoji="1" lang="en-US" altLang="ja-JP" baseline="0" dirty="0" smtClean="0"/>
              <a:t> </a:t>
            </a:r>
            <a:r>
              <a:rPr kumimoji="1" lang="en-US" altLang="ja-JP" baseline="0" dirty="0" err="1" smtClean="0"/>
              <a:t>CalWG</a:t>
            </a:r>
            <a:r>
              <a:rPr kumimoji="1" lang="en-US" altLang="ja-JP" baseline="0" dirty="0" smtClean="0"/>
              <a:t> retrieves necessary data from the CDAS and creates calibration parameter files by vicarious and cross calibration activities.</a:t>
            </a:r>
          </a:p>
          <a:p>
            <a:r>
              <a:rPr kumimoji="1" lang="en-US" altLang="ja-JP" dirty="0" smtClean="0"/>
              <a:t>The</a:t>
            </a:r>
            <a:r>
              <a:rPr kumimoji="1" lang="en-US" altLang="ja-JP" baseline="0" dirty="0" smtClean="0"/>
              <a:t> Instrument Verification Segment (IVS) monitors HISUI onboard instrument and provide onboard correction tables.</a:t>
            </a:r>
          </a:p>
          <a:p>
            <a:endParaRPr kumimoji="1" lang="en-US" altLang="ja-JP" baseline="0" dirty="0" smtClean="0"/>
          </a:p>
          <a:p>
            <a:r>
              <a:rPr kumimoji="1" lang="en-US" altLang="ja-JP" baseline="0" dirty="0" smtClean="0"/>
              <a:t>(Before downlink, observation data are compressed by binning with onboard correction table. Original spectral resolution is 2.5nm, whereas after binning the resolution becomes 10nm. That’s why we need to uplink it when it’s necessary.)</a:t>
            </a:r>
          </a:p>
          <a:p>
            <a:endParaRPr kumimoji="1" lang="en-US" altLang="ja-JP" dirty="0" smtClean="0"/>
          </a:p>
          <a:p>
            <a:r>
              <a:rPr kumimoji="1" lang="en-US" altLang="ja-JP" dirty="0" smtClean="0"/>
              <a:t>The</a:t>
            </a:r>
            <a:r>
              <a:rPr kumimoji="1" lang="en-US" altLang="ja-JP" baseline="0" dirty="0" smtClean="0"/>
              <a:t> calibration parameters provided from </a:t>
            </a:r>
            <a:r>
              <a:rPr kumimoji="1" lang="en-US" altLang="ja-JP" baseline="0" dirty="0" err="1" smtClean="0"/>
              <a:t>CalWG</a:t>
            </a:r>
            <a:r>
              <a:rPr kumimoji="1" lang="en-US" altLang="ja-JP" baseline="0" dirty="0" smtClean="0"/>
              <a:t> is converted radiometric DB in the CDAS, and the radiometric DB is transferred to GDS-PGS.</a:t>
            </a:r>
          </a:p>
          <a:p>
            <a:r>
              <a:rPr kumimoji="1" lang="en-US" altLang="ja-JP" baseline="0" dirty="0" smtClean="0"/>
              <a:t>Using the new radiometric DB, GDS-PGS produce HISUI products to public. </a:t>
            </a:r>
          </a:p>
          <a:p>
            <a:r>
              <a:rPr kumimoji="1" lang="en-US" altLang="ja-JP" baseline="0" dirty="0" smtClean="0"/>
              <a:t>And onboard correction table is uplinked to on-board FPGA (Field-programmable gate array).</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3FEAB219-2A6D-4097-A174-D4937D0CCCD8}" type="slidenum">
              <a:rPr lang="en-US" altLang="ja-JP" smtClean="0"/>
              <a:pPr/>
              <a:t>22</a:t>
            </a:fld>
            <a:endParaRPr lang="en-US" altLang="ja-JP" dirty="0"/>
          </a:p>
        </p:txBody>
      </p:sp>
    </p:spTree>
    <p:extLst>
      <p:ext uri="{BB962C8B-B14F-4D97-AF65-F5344CB8AC3E}">
        <p14:creationId xmlns:p14="http://schemas.microsoft.com/office/powerpoint/2010/main" val="3594184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FEAB219-2A6D-4097-A174-D4937D0CCCD8}" type="slidenum">
              <a:rPr lang="en-US" altLang="ja-JP" smtClean="0"/>
              <a:pPr/>
              <a:t>23</a:t>
            </a:fld>
            <a:endParaRPr lang="en-US" altLang="ja-JP" dirty="0"/>
          </a:p>
        </p:txBody>
      </p:sp>
    </p:spTree>
    <p:extLst>
      <p:ext uri="{BB962C8B-B14F-4D97-AF65-F5344CB8AC3E}">
        <p14:creationId xmlns:p14="http://schemas.microsoft.com/office/powerpoint/2010/main" val="2049385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FEAB219-2A6D-4097-A174-D4937D0CCCD8}" type="slidenum">
              <a:rPr lang="en-US" altLang="ja-JP" smtClean="0"/>
              <a:pPr/>
              <a:t>3</a:t>
            </a:fld>
            <a:endParaRPr lang="en-US" altLang="ja-JP" dirty="0"/>
          </a:p>
        </p:txBody>
      </p:sp>
    </p:spTree>
    <p:extLst>
      <p:ext uri="{BB962C8B-B14F-4D97-AF65-F5344CB8AC3E}">
        <p14:creationId xmlns:p14="http://schemas.microsoft.com/office/powerpoint/2010/main" val="4193992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C3AFDC0-13D1-42FA-B245-EC9A63E24B4F}" type="slidenum">
              <a:rPr lang="ja-JP" altLang="en-US" smtClean="0">
                <a:solidFill>
                  <a:prstClr val="black"/>
                </a:solidFill>
              </a:rPr>
              <a:pPr/>
              <a:t>4</a:t>
            </a:fld>
            <a:endParaRPr lang="ja-JP" altLang="en-US">
              <a:solidFill>
                <a:prstClr val="black"/>
              </a:solidFill>
            </a:endParaRPr>
          </a:p>
        </p:txBody>
      </p:sp>
    </p:spTree>
    <p:extLst>
      <p:ext uri="{BB962C8B-B14F-4D97-AF65-F5344CB8AC3E}">
        <p14:creationId xmlns:p14="http://schemas.microsoft.com/office/powerpoint/2010/main" val="4072440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After 4780, constant</a:t>
            </a:r>
            <a:endParaRPr kumimoji="1" lang="ja-JP" altLang="en-US" dirty="0"/>
          </a:p>
        </p:txBody>
      </p:sp>
      <p:sp>
        <p:nvSpPr>
          <p:cNvPr id="4" name="スライド番号プレースホルダー 3"/>
          <p:cNvSpPr>
            <a:spLocks noGrp="1"/>
          </p:cNvSpPr>
          <p:nvPr>
            <p:ph type="sldNum" sz="quarter" idx="10"/>
          </p:nvPr>
        </p:nvSpPr>
        <p:spPr/>
        <p:txBody>
          <a:bodyPr/>
          <a:lstStyle/>
          <a:p>
            <a:fld id="{9C9D0019-2ECF-4171-AB4C-2CC323D6D98A}" type="slidenum">
              <a:rPr lang="en-US" altLang="ja-JP" smtClean="0"/>
              <a:pPr/>
              <a:t>7</a:t>
            </a:fld>
            <a:endParaRPr lang="en-US" altLang="ja-JP"/>
          </a:p>
        </p:txBody>
      </p:sp>
    </p:spTree>
    <p:extLst>
      <p:ext uri="{BB962C8B-B14F-4D97-AF65-F5344CB8AC3E}">
        <p14:creationId xmlns:p14="http://schemas.microsoft.com/office/powerpoint/2010/main" val="3382527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4980582-667C-2F42-BFC3-A9C0527D4818}" type="slidenum">
              <a:rPr lang="en-US" altLang="ja-JP" smtClean="0"/>
              <a:pPr>
                <a:defRPr/>
              </a:pPr>
              <a:t>8</a:t>
            </a:fld>
            <a:endParaRPr lang="en-US" altLang="ja-JP"/>
          </a:p>
        </p:txBody>
      </p:sp>
    </p:spTree>
    <p:extLst>
      <p:ext uri="{BB962C8B-B14F-4D97-AF65-F5344CB8AC3E}">
        <p14:creationId xmlns:p14="http://schemas.microsoft.com/office/powerpoint/2010/main" val="2034319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trivial</a:t>
            </a:r>
            <a:endParaRPr kumimoji="1" lang="ja-JP" altLang="en-US" dirty="0"/>
          </a:p>
        </p:txBody>
      </p:sp>
      <p:sp>
        <p:nvSpPr>
          <p:cNvPr id="4" name="スライド番号プレースホルダー 3"/>
          <p:cNvSpPr>
            <a:spLocks noGrp="1"/>
          </p:cNvSpPr>
          <p:nvPr>
            <p:ph type="sldNum" sz="quarter" idx="10"/>
          </p:nvPr>
        </p:nvSpPr>
        <p:spPr/>
        <p:txBody>
          <a:bodyPr/>
          <a:lstStyle/>
          <a:p>
            <a:fld id="{5CA81CD3-36B3-4DB9-9F18-972B9FF3FDC9}" type="slidenum">
              <a:rPr kumimoji="1" lang="ja-JP" altLang="en-US" smtClean="0"/>
              <a:t>9</a:t>
            </a:fld>
            <a:endParaRPr kumimoji="1" lang="ja-JP" altLang="en-US"/>
          </a:p>
        </p:txBody>
      </p:sp>
    </p:spTree>
    <p:extLst>
      <p:ext uri="{BB962C8B-B14F-4D97-AF65-F5344CB8AC3E}">
        <p14:creationId xmlns:p14="http://schemas.microsoft.com/office/powerpoint/2010/main" val="897347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019B4DD-9357-4DB7-BC5E-BBD36DE560EA}" type="slidenum">
              <a:rPr kumimoji="1" lang="ja-JP" altLang="en-US" smtClean="0"/>
              <a:t>10</a:t>
            </a:fld>
            <a:endParaRPr kumimoji="1" lang="ja-JP" altLang="en-US"/>
          </a:p>
        </p:txBody>
      </p:sp>
    </p:spTree>
    <p:extLst>
      <p:ext uri="{BB962C8B-B14F-4D97-AF65-F5344CB8AC3E}">
        <p14:creationId xmlns:p14="http://schemas.microsoft.com/office/powerpoint/2010/main" val="3014038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FEAB219-2A6D-4097-A174-D4937D0CCCD8}" type="slidenum">
              <a:rPr lang="en-US" altLang="ja-JP" smtClean="0"/>
              <a:pPr/>
              <a:t>13</a:t>
            </a:fld>
            <a:endParaRPr lang="en-US" altLang="ja-JP" dirty="0"/>
          </a:p>
        </p:txBody>
      </p:sp>
    </p:spTree>
    <p:extLst>
      <p:ext uri="{BB962C8B-B14F-4D97-AF65-F5344CB8AC3E}">
        <p14:creationId xmlns:p14="http://schemas.microsoft.com/office/powerpoint/2010/main" val="2493743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900" dirty="0"/>
              <a:t>・</a:t>
            </a:r>
            <a:r>
              <a:rPr lang="en-US" altLang="ja-JP" sz="900" dirty="0"/>
              <a:t>Lower left figure shows scheme of pre-launch calibration.</a:t>
            </a:r>
          </a:p>
          <a:p>
            <a:r>
              <a:rPr lang="ja-JP" altLang="en-US" sz="900" dirty="0"/>
              <a:t>・</a:t>
            </a:r>
            <a:r>
              <a:rPr lang="en-US" altLang="ja-JP" sz="900" dirty="0"/>
              <a:t>Transfer fixed-point </a:t>
            </a:r>
            <a:r>
              <a:rPr lang="en-US" altLang="ja-JP" sz="900" u="sng" dirty="0"/>
              <a:t>blackbody</a:t>
            </a:r>
            <a:r>
              <a:rPr lang="en-US" altLang="ja-JP" sz="900" dirty="0"/>
              <a:t> cells are calibrated using AIST standard fixed point blackbody (1)</a:t>
            </a:r>
          </a:p>
          <a:p>
            <a:r>
              <a:rPr lang="ja-JP" altLang="en-US" sz="900" dirty="0"/>
              <a:t>・</a:t>
            </a:r>
            <a:r>
              <a:rPr lang="en-US" altLang="ja-JP" sz="900" dirty="0"/>
              <a:t>Spectral radiances from large integrating sphere are calibrated using transfer fixed-point cells (2)</a:t>
            </a:r>
          </a:p>
          <a:p>
            <a:r>
              <a:rPr lang="ja-JP" altLang="en-US" sz="900" dirty="0"/>
              <a:t>・</a:t>
            </a:r>
            <a:r>
              <a:rPr lang="en-US" altLang="ja-JP" sz="900" dirty="0"/>
              <a:t>HISUI Hyperspectral sensor is calibrated using the integrating sphere (3)</a:t>
            </a:r>
          </a:p>
          <a:p>
            <a:r>
              <a:rPr lang="ja-JP" altLang="en-US" sz="900" dirty="0"/>
              <a:t>・</a:t>
            </a:r>
            <a:r>
              <a:rPr lang="en-US" altLang="ja-JP" sz="900" dirty="0"/>
              <a:t>Uncertainties in calibrated radiances from integrating sphere are validated using radiation thermometers covering 0.42-2.2 um (4)</a:t>
            </a:r>
          </a:p>
          <a:p>
            <a:r>
              <a:rPr lang="ja-JP" altLang="en-US" sz="900" dirty="0"/>
              <a:t>・</a:t>
            </a:r>
            <a:r>
              <a:rPr lang="en-US" altLang="ja-JP" sz="900" dirty="0"/>
              <a:t>Onboard calibration is performed using onboard calibration unit equipped with sensor unit</a:t>
            </a:r>
          </a:p>
          <a:p>
            <a:r>
              <a:rPr lang="ja-JP" altLang="en-US" sz="900" dirty="0"/>
              <a:t>・</a:t>
            </a:r>
            <a:r>
              <a:rPr lang="en-US" altLang="ja-JP" sz="900" dirty="0"/>
              <a:t>We monitor radiometric degradation of detectors at launch and after launch by using lamp</a:t>
            </a:r>
          </a:p>
          <a:p>
            <a:r>
              <a:rPr lang="ja-JP" altLang="en-US" sz="900" dirty="0"/>
              <a:t>・</a:t>
            </a:r>
            <a:r>
              <a:rPr lang="en-US" altLang="ja-JP" sz="900" dirty="0"/>
              <a:t>Onboard calibration unit consists of four bandpass filters and spectral filters</a:t>
            </a:r>
          </a:p>
          <a:p>
            <a:r>
              <a:rPr lang="ja-JP" altLang="en-US" sz="900" dirty="0"/>
              <a:t>・</a:t>
            </a:r>
            <a:r>
              <a:rPr lang="en-US" altLang="ja-JP" sz="900" dirty="0"/>
              <a:t>Each filter is used for calculating radiance temperature for monitoring lamp and wavelength shift</a:t>
            </a:r>
            <a:r>
              <a:rPr lang="ja-JP" altLang="en-US" sz="900" dirty="0"/>
              <a:t> </a:t>
            </a:r>
            <a:r>
              <a:rPr lang="en-US" altLang="ja-JP" sz="900" dirty="0"/>
              <a:t>of detectors determined by absorption band fitting, respectively</a:t>
            </a:r>
          </a:p>
          <a:p>
            <a:endParaRPr lang="en-US" altLang="ja-JP" sz="900" dirty="0"/>
          </a:p>
          <a:p>
            <a:r>
              <a:rPr lang="ja-JP" altLang="en-US" sz="900" dirty="0"/>
              <a:t>・</a:t>
            </a:r>
            <a:r>
              <a:rPr lang="en-US" altLang="ja-JP" sz="900" dirty="0"/>
              <a:t>Pre-launch calibration</a:t>
            </a:r>
            <a:r>
              <a:rPr lang="ja-JP" altLang="en-US" sz="900" dirty="0"/>
              <a:t>のスキームは左下図に示す通りである。</a:t>
            </a:r>
            <a:endParaRPr lang="en-US" altLang="ja-JP" sz="900" dirty="0"/>
          </a:p>
          <a:p>
            <a:r>
              <a:rPr lang="ja-JP" altLang="en-US" sz="900" dirty="0"/>
              <a:t>・まず</a:t>
            </a:r>
            <a:r>
              <a:rPr lang="en-US" altLang="ja-JP" sz="900" dirty="0"/>
              <a:t>AIST</a:t>
            </a:r>
            <a:r>
              <a:rPr lang="ja-JP" altLang="en-US" sz="900" dirty="0"/>
              <a:t>の標準定点黒体（</a:t>
            </a:r>
            <a:r>
              <a:rPr lang="en-US" altLang="ja-JP" sz="900" dirty="0"/>
              <a:t>standard fixed point blackbody</a:t>
            </a:r>
            <a:r>
              <a:rPr lang="ja-JP" altLang="en-US" sz="900" dirty="0"/>
              <a:t>）を基準に移送標準（</a:t>
            </a:r>
            <a:r>
              <a:rPr lang="en-US" altLang="ja-JP" sz="900" dirty="0"/>
              <a:t>transfer fixed-point cells</a:t>
            </a:r>
            <a:r>
              <a:rPr lang="ja-JP" altLang="en-US" sz="900" dirty="0"/>
              <a:t>）を校正する（</a:t>
            </a:r>
            <a:r>
              <a:rPr lang="en-US" altLang="ja-JP" sz="900" dirty="0"/>
              <a:t>1</a:t>
            </a:r>
            <a:r>
              <a:rPr lang="ja-JP" altLang="en-US" sz="900" dirty="0"/>
              <a:t>）</a:t>
            </a:r>
            <a:endParaRPr lang="en-US" altLang="ja-JP" sz="900" dirty="0"/>
          </a:p>
          <a:p>
            <a:r>
              <a:rPr lang="ja-JP" altLang="en-US" sz="900" dirty="0"/>
              <a:t>・移送標準を基準に、大型積分球（</a:t>
            </a:r>
            <a:r>
              <a:rPr lang="en-US" altLang="ja-JP" sz="900" dirty="0"/>
              <a:t>large integrating sphere</a:t>
            </a:r>
            <a:r>
              <a:rPr lang="ja-JP" altLang="en-US" sz="900" dirty="0"/>
              <a:t>）の分光輝度（</a:t>
            </a:r>
            <a:r>
              <a:rPr lang="en-US" altLang="ja-JP" sz="900" dirty="0"/>
              <a:t>spectral radiance</a:t>
            </a:r>
            <a:r>
              <a:rPr lang="ja-JP" altLang="en-US" sz="900" dirty="0"/>
              <a:t>）を比較校正する（</a:t>
            </a:r>
            <a:r>
              <a:rPr lang="en-US" altLang="ja-JP" sz="900" dirty="0"/>
              <a:t>2</a:t>
            </a:r>
            <a:r>
              <a:rPr lang="ja-JP" altLang="en-US" sz="900" dirty="0"/>
              <a:t>）</a:t>
            </a:r>
            <a:endParaRPr lang="en-US" altLang="ja-JP" sz="900" dirty="0"/>
          </a:p>
          <a:p>
            <a:r>
              <a:rPr lang="ja-JP" altLang="en-US" sz="900" dirty="0"/>
              <a:t>・ハイパースペクトルセンサを大型積分球に対して校正する（</a:t>
            </a:r>
            <a:r>
              <a:rPr lang="en-US" altLang="ja-JP" sz="900" dirty="0"/>
              <a:t>3</a:t>
            </a:r>
            <a:r>
              <a:rPr lang="ja-JP" altLang="en-US" sz="900" dirty="0"/>
              <a:t>）</a:t>
            </a:r>
            <a:endParaRPr lang="en-US" altLang="ja-JP" sz="900" dirty="0"/>
          </a:p>
          <a:p>
            <a:r>
              <a:rPr lang="ja-JP" altLang="en-US" sz="900" dirty="0"/>
              <a:t>・積分球の校正値について、</a:t>
            </a:r>
            <a:r>
              <a:rPr lang="en-US" altLang="ja-JP" sz="900" dirty="0"/>
              <a:t>0.42-2.2 um</a:t>
            </a:r>
            <a:r>
              <a:rPr lang="ja-JP" altLang="en-US" sz="900" dirty="0"/>
              <a:t>の波長の放射温度計（</a:t>
            </a:r>
            <a:r>
              <a:rPr lang="en-US" altLang="ja-JP" sz="900" dirty="0"/>
              <a:t>radiation thermometer</a:t>
            </a:r>
            <a:r>
              <a:rPr lang="ja-JP" altLang="en-US" sz="900" dirty="0"/>
              <a:t>）を用いて不確かさを検証する</a:t>
            </a:r>
            <a:r>
              <a:rPr lang="en-US" altLang="ja-JP" sz="900" dirty="0"/>
              <a:t>(4)</a:t>
            </a:r>
          </a:p>
          <a:p>
            <a:r>
              <a:rPr lang="ja-JP" altLang="en-US" sz="900" dirty="0"/>
              <a:t>・</a:t>
            </a:r>
            <a:r>
              <a:rPr lang="en-US" altLang="ja-JP" sz="900" dirty="0"/>
              <a:t>Onboard</a:t>
            </a:r>
            <a:r>
              <a:rPr lang="ja-JP" altLang="en-US" sz="900" dirty="0"/>
              <a:t> </a:t>
            </a:r>
            <a:r>
              <a:rPr lang="en-US" altLang="ja-JP" sz="900" dirty="0"/>
              <a:t>calibration</a:t>
            </a:r>
            <a:r>
              <a:rPr lang="ja-JP" altLang="en-US" sz="900" dirty="0"/>
              <a:t>はセンサに併設されたオンボード校正ユニットによって実施される</a:t>
            </a:r>
            <a:endParaRPr lang="en-US" altLang="ja-JP" sz="900" dirty="0"/>
          </a:p>
          <a:p>
            <a:r>
              <a:rPr lang="ja-JP" altLang="en-US" sz="900" dirty="0"/>
              <a:t>・ランプをベースに、検出器の打ち上げ時や時間的な劣化をモニタするために行う</a:t>
            </a:r>
            <a:endParaRPr lang="en-US" altLang="ja-JP" sz="900" dirty="0"/>
          </a:p>
          <a:p>
            <a:r>
              <a:rPr lang="ja-JP" altLang="en-US" sz="900" dirty="0"/>
              <a:t>・オンボード校正ユニットには</a:t>
            </a:r>
            <a:r>
              <a:rPr lang="en-US" altLang="ja-JP" sz="900" dirty="0"/>
              <a:t>4</a:t>
            </a:r>
            <a:r>
              <a:rPr lang="ja-JP" altLang="en-US" sz="900" dirty="0"/>
              <a:t>個のバンドパスフィルタと波長フィルタが備えられている。</a:t>
            </a:r>
            <a:endParaRPr lang="en-US" altLang="ja-JP" sz="900" dirty="0"/>
          </a:p>
          <a:p>
            <a:r>
              <a:rPr lang="ja-JP" altLang="en-US" sz="900" dirty="0"/>
              <a:t>・それぞれ、ランプの輝度温度（</a:t>
            </a:r>
            <a:r>
              <a:rPr lang="en-US" altLang="ja-JP" sz="900" dirty="0"/>
              <a:t>radiance temperature</a:t>
            </a:r>
            <a:r>
              <a:rPr lang="ja-JP" altLang="en-US" sz="900" dirty="0"/>
              <a:t>）や吸収帯フィッティングによる波長シフトの計算に用いられる。</a:t>
            </a:r>
            <a:endParaRPr lang="en-US" altLang="ja-JP" sz="900" dirty="0"/>
          </a:p>
        </p:txBody>
      </p:sp>
      <p:sp>
        <p:nvSpPr>
          <p:cNvPr id="4" name="スライド番号プレースホルダー 3"/>
          <p:cNvSpPr>
            <a:spLocks noGrp="1"/>
          </p:cNvSpPr>
          <p:nvPr>
            <p:ph type="sldNum" sz="quarter" idx="10"/>
          </p:nvPr>
        </p:nvSpPr>
        <p:spPr/>
        <p:txBody>
          <a:bodyPr/>
          <a:lstStyle/>
          <a:p>
            <a:fld id="{3FEAB219-2A6D-4097-A174-D4937D0CCCD8}" type="slidenum">
              <a:rPr lang="en-US" altLang="ja-JP" smtClean="0"/>
              <a:pPr/>
              <a:t>14</a:t>
            </a:fld>
            <a:endParaRPr lang="en-US" altLang="ja-JP"/>
          </a:p>
        </p:txBody>
      </p:sp>
    </p:spTree>
    <p:extLst>
      <p:ext uri="{BB962C8B-B14F-4D97-AF65-F5344CB8AC3E}">
        <p14:creationId xmlns:p14="http://schemas.microsoft.com/office/powerpoint/2010/main" val="20405755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2" descr="１番左"/>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Line 5"/>
          <p:cNvSpPr>
            <a:spLocks noChangeShapeType="1"/>
          </p:cNvSpPr>
          <p:nvPr/>
        </p:nvSpPr>
        <p:spPr bwMode="auto">
          <a:xfrm>
            <a:off x="0" y="659765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pic>
        <p:nvPicPr>
          <p:cNvPr id="6" name="Picture 10" descr="191_english5"/>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2717800" y="6689725"/>
            <a:ext cx="3706813" cy="7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ctrTitle"/>
          </p:nvPr>
        </p:nvSpPr>
        <p:spPr>
          <a:xfrm>
            <a:off x="685800" y="1139825"/>
            <a:ext cx="7772400" cy="1928813"/>
          </a:xfrm>
        </p:spPr>
        <p:txBody>
          <a:bodyPr/>
          <a:lstStyle>
            <a:lvl1pPr>
              <a:defRPr sz="3600"/>
            </a:lvl1pPr>
          </a:lstStyle>
          <a:p>
            <a:r>
              <a:rPr lang="ja-JP" altLang="en-US"/>
              <a:t>マスタ タイトルの書式設定</a:t>
            </a:r>
          </a:p>
        </p:txBody>
      </p:sp>
      <p:sp>
        <p:nvSpPr>
          <p:cNvPr id="24580" name="Rectangle 4"/>
          <p:cNvSpPr>
            <a:spLocks noGrp="1" noChangeArrowheads="1"/>
          </p:cNvSpPr>
          <p:nvPr>
            <p:ph type="subTitle" idx="1"/>
          </p:nvPr>
        </p:nvSpPr>
        <p:spPr>
          <a:xfrm>
            <a:off x="685800" y="3525838"/>
            <a:ext cx="7773988" cy="2570162"/>
          </a:xfrm>
        </p:spPr>
        <p:txBody>
          <a:bodyPr/>
          <a:lstStyle>
            <a:lvl1pPr marL="0" indent="0" algn="ctr">
              <a:buFontTx/>
              <a:buNone/>
              <a:defRPr sz="2800" b="1"/>
            </a:lvl1pPr>
          </a:lstStyle>
          <a:p>
            <a:r>
              <a:rPr lang="ja-JP" altLang="en-US"/>
              <a:t>マスタ サブタイトルの書式設定</a:t>
            </a:r>
          </a:p>
        </p:txBody>
      </p:sp>
      <p:sp>
        <p:nvSpPr>
          <p:cNvPr id="7" name="Rectangle 8"/>
          <p:cNvSpPr>
            <a:spLocks noGrp="1" noChangeArrowheads="1"/>
          </p:cNvSpPr>
          <p:nvPr>
            <p:ph type="sldNum" sz="quarter" idx="10"/>
          </p:nvPr>
        </p:nvSpPr>
        <p:spPr bwMode="auto">
          <a:xfrm>
            <a:off x="8618538" y="6597650"/>
            <a:ext cx="525462" cy="26193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B3BB373D-626E-984D-A7B4-02FB17CC33C5}" type="slidenum">
              <a:rPr lang="en-US" altLang="ja-JP"/>
              <a:pPr>
                <a:defRPr/>
              </a:pPr>
              <a:t>‹#›</a:t>
            </a:fld>
            <a:endParaRPr lang="en-US" altLang="ja-JP"/>
          </a:p>
        </p:txBody>
      </p:sp>
    </p:spTree>
    <p:extLst>
      <p:ext uri="{BB962C8B-B14F-4D97-AF65-F5344CB8AC3E}">
        <p14:creationId xmlns:p14="http://schemas.microsoft.com/office/powerpoint/2010/main" val="3772914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79819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488950"/>
            <a:ext cx="2057400" cy="599916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488950"/>
            <a:ext cx="6019800" cy="599916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995757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7715200" y="6602208"/>
            <a:ext cx="971600" cy="252000"/>
          </a:xfrm>
          <a:prstGeom prst="rect">
            <a:avLst/>
          </a:prstGeom>
        </p:spPr>
        <p:txBody>
          <a:bodyPr/>
          <a:lstStyle/>
          <a:p>
            <a:pPr fontAlgn="base">
              <a:spcBef>
                <a:spcPct val="0"/>
              </a:spcBef>
              <a:spcAft>
                <a:spcPct val="0"/>
              </a:spcAft>
              <a:defRPr/>
            </a:pPr>
            <a:fld id="{B6C173EA-494A-4D8E-A24B-CC0CBC53F243}" type="slidenum">
              <a:rPr lang="en-US" altLang="ja-JP" smtClean="0">
                <a:solidFill>
                  <a:srgbClr val="FFFFFF">
                    <a:lumMod val="65000"/>
                  </a:srgbClr>
                </a:solidFill>
              </a:rPr>
              <a:pPr fontAlgn="base">
                <a:spcBef>
                  <a:spcPct val="0"/>
                </a:spcBef>
                <a:spcAft>
                  <a:spcPct val="0"/>
                </a:spcAft>
                <a:defRPr/>
              </a:pPr>
              <a:t>‹#›</a:t>
            </a:fld>
            <a:endParaRPr lang="en-US" altLang="ja-JP">
              <a:solidFill>
                <a:srgbClr val="FFFFFF">
                  <a:lumMod val="65000"/>
                </a:srgbClr>
              </a:solidFill>
            </a:endParaRPr>
          </a:p>
        </p:txBody>
      </p:sp>
      <p:sp>
        <p:nvSpPr>
          <p:cNvPr id="4" name="日付プレースホルダー 3"/>
          <p:cNvSpPr>
            <a:spLocks noGrp="1"/>
          </p:cNvSpPr>
          <p:nvPr>
            <p:ph type="dt" sz="half" idx="11"/>
          </p:nvPr>
        </p:nvSpPr>
        <p:spPr>
          <a:xfrm>
            <a:off x="457200" y="6602208"/>
            <a:ext cx="1371600" cy="252000"/>
          </a:xfrm>
          <a:prstGeom prst="rect">
            <a:avLst/>
          </a:prstGeom>
        </p:spPr>
        <p:txBody>
          <a:bodyPr/>
          <a:lstStyle/>
          <a:p>
            <a:fld id="{161FD4C7-3F5B-43FD-B4FF-380B3CD589C7}" type="datetime1">
              <a:rPr lang="ja-JP" altLang="en-US" smtClean="0">
                <a:solidFill>
                  <a:srgbClr val="FFFFFF">
                    <a:lumMod val="65000"/>
                  </a:srgbClr>
                </a:solidFill>
              </a:rPr>
              <a:pPr/>
              <a:t>2016/7/20</a:t>
            </a:fld>
            <a:endParaRPr lang="ja-JP" altLang="en-US">
              <a:solidFill>
                <a:srgbClr val="FFFFFF">
                  <a:lumMod val="65000"/>
                </a:srgbClr>
              </a:solidFill>
            </a:endParaRPr>
          </a:p>
        </p:txBody>
      </p:sp>
    </p:spTree>
    <p:extLst>
      <p:ext uri="{BB962C8B-B14F-4D97-AF65-F5344CB8AC3E}">
        <p14:creationId xmlns:p14="http://schemas.microsoft.com/office/powerpoint/2010/main" val="398084923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768687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extLst>
      <p:ext uri="{BB962C8B-B14F-4D97-AF65-F5344CB8AC3E}">
        <p14:creationId xmlns:p14="http://schemas.microsoft.com/office/powerpoint/2010/main" val="3357068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133475"/>
            <a:ext cx="4038600" cy="5354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133475"/>
            <a:ext cx="4038600" cy="5354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537257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143586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extLst>
      <p:ext uri="{BB962C8B-B14F-4D97-AF65-F5344CB8AC3E}">
        <p14:creationId xmlns:p14="http://schemas.microsoft.com/office/powerpoint/2010/main" val="4088605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431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2972788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1189466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2" descr="１番左"/>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0" y="0"/>
            <a:ext cx="91440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488950"/>
            <a:ext cx="8229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8" name="Rectangle 3"/>
          <p:cNvSpPr>
            <a:spLocks noGrp="1" noChangeArrowheads="1"/>
          </p:cNvSpPr>
          <p:nvPr>
            <p:ph type="body" idx="1"/>
          </p:nvPr>
        </p:nvSpPr>
        <p:spPr bwMode="auto">
          <a:xfrm>
            <a:off x="457200" y="1133475"/>
            <a:ext cx="8229600" cy="535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p:txBody>
      </p:sp>
      <p:sp>
        <p:nvSpPr>
          <p:cNvPr id="1029" name="Line 7"/>
          <p:cNvSpPr>
            <a:spLocks noChangeShapeType="1"/>
          </p:cNvSpPr>
          <p:nvPr/>
        </p:nvSpPr>
        <p:spPr bwMode="auto">
          <a:xfrm>
            <a:off x="0" y="659765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pic>
        <p:nvPicPr>
          <p:cNvPr id="1030" name="Picture 29" descr="191_english5"/>
          <p:cNvPicPr>
            <a:picLocks noChangeAspect="1" noChangeArrowheads="1"/>
          </p:cNvPicPr>
          <p:nvPr userDrawn="1"/>
        </p:nvPicPr>
        <p:blipFill>
          <a:blip r:embed="rId15" cstate="email">
            <a:extLst>
              <a:ext uri="{28A0092B-C50C-407E-A947-70E740481C1C}">
                <a14:useLocalDpi xmlns:a14="http://schemas.microsoft.com/office/drawing/2010/main" val="0"/>
              </a:ext>
            </a:extLst>
          </a:blip>
          <a:srcRect/>
          <a:stretch>
            <a:fillRect/>
          </a:stretch>
        </p:blipFill>
        <p:spPr bwMode="auto">
          <a:xfrm>
            <a:off x="2717800" y="6689725"/>
            <a:ext cx="3706813" cy="7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23"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4" r:id="rId12"/>
  </p:sldLayoutIdLst>
  <p:txStyles>
    <p:titleStyle>
      <a:lvl1pPr algn="ctr" rtl="0" eaLnBrk="0" fontAlgn="base" hangingPunct="0">
        <a:spcBef>
          <a:spcPct val="0"/>
        </a:spcBef>
        <a:spcAft>
          <a:spcPct val="0"/>
        </a:spcAft>
        <a:defRPr kumimoji="1" sz="2800" b="1">
          <a:solidFill>
            <a:schemeClr val="tx2"/>
          </a:solidFill>
          <a:latin typeface="+mj-lt"/>
          <a:ea typeface="+mj-ea"/>
          <a:cs typeface="ＭＳ Ｐゴシック" charset="-128"/>
        </a:defRPr>
      </a:lvl1pPr>
      <a:lvl2pPr algn="ctr" rtl="0" eaLnBrk="0" fontAlgn="base" hangingPunct="0">
        <a:spcBef>
          <a:spcPct val="0"/>
        </a:spcBef>
        <a:spcAft>
          <a:spcPct val="0"/>
        </a:spcAft>
        <a:defRPr kumimoji="1" sz="2800" b="1">
          <a:solidFill>
            <a:schemeClr val="tx2"/>
          </a:solidFill>
          <a:latin typeface="Arial" charset="0"/>
          <a:ea typeface="ＭＳ Ｐゴシック" pitchFamily="1" charset="-128"/>
          <a:cs typeface="ＭＳ Ｐゴシック" charset="-128"/>
        </a:defRPr>
      </a:lvl2pPr>
      <a:lvl3pPr algn="ctr" rtl="0" eaLnBrk="0" fontAlgn="base" hangingPunct="0">
        <a:spcBef>
          <a:spcPct val="0"/>
        </a:spcBef>
        <a:spcAft>
          <a:spcPct val="0"/>
        </a:spcAft>
        <a:defRPr kumimoji="1" sz="2800" b="1">
          <a:solidFill>
            <a:schemeClr val="tx2"/>
          </a:solidFill>
          <a:latin typeface="Arial" charset="0"/>
          <a:ea typeface="ＭＳ Ｐゴシック" pitchFamily="1" charset="-128"/>
          <a:cs typeface="ＭＳ Ｐゴシック" charset="-128"/>
        </a:defRPr>
      </a:lvl3pPr>
      <a:lvl4pPr algn="ctr" rtl="0" eaLnBrk="0" fontAlgn="base" hangingPunct="0">
        <a:spcBef>
          <a:spcPct val="0"/>
        </a:spcBef>
        <a:spcAft>
          <a:spcPct val="0"/>
        </a:spcAft>
        <a:defRPr kumimoji="1" sz="2800" b="1">
          <a:solidFill>
            <a:schemeClr val="tx2"/>
          </a:solidFill>
          <a:latin typeface="Arial" charset="0"/>
          <a:ea typeface="ＭＳ Ｐゴシック" pitchFamily="1" charset="-128"/>
          <a:cs typeface="ＭＳ Ｐゴシック" charset="-128"/>
        </a:defRPr>
      </a:lvl4pPr>
      <a:lvl5pPr algn="ctr" rtl="0" eaLnBrk="0" fontAlgn="base" hangingPunct="0">
        <a:spcBef>
          <a:spcPct val="0"/>
        </a:spcBef>
        <a:spcAft>
          <a:spcPct val="0"/>
        </a:spcAft>
        <a:defRPr kumimoji="1" sz="2800" b="1">
          <a:solidFill>
            <a:schemeClr val="tx2"/>
          </a:solidFill>
          <a:latin typeface="Arial" charset="0"/>
          <a:ea typeface="ＭＳ Ｐゴシック" pitchFamily="1" charset="-128"/>
          <a:cs typeface="ＭＳ Ｐゴシック" charset="-128"/>
        </a:defRPr>
      </a:lvl5pPr>
      <a:lvl6pPr marL="457200" algn="ctr" rtl="0" fontAlgn="base">
        <a:spcBef>
          <a:spcPct val="0"/>
        </a:spcBef>
        <a:spcAft>
          <a:spcPct val="0"/>
        </a:spcAft>
        <a:defRPr kumimoji="1" sz="2800" b="1">
          <a:solidFill>
            <a:schemeClr val="tx2"/>
          </a:solidFill>
          <a:latin typeface="Arial" charset="0"/>
          <a:ea typeface="ＭＳ Ｐゴシック" pitchFamily="1" charset="-128"/>
        </a:defRPr>
      </a:lvl6pPr>
      <a:lvl7pPr marL="914400" algn="ctr" rtl="0" fontAlgn="base">
        <a:spcBef>
          <a:spcPct val="0"/>
        </a:spcBef>
        <a:spcAft>
          <a:spcPct val="0"/>
        </a:spcAft>
        <a:defRPr kumimoji="1" sz="2800" b="1">
          <a:solidFill>
            <a:schemeClr val="tx2"/>
          </a:solidFill>
          <a:latin typeface="Arial" charset="0"/>
          <a:ea typeface="ＭＳ Ｐゴシック" pitchFamily="1" charset="-128"/>
        </a:defRPr>
      </a:lvl7pPr>
      <a:lvl8pPr marL="1371600" algn="ctr" rtl="0" fontAlgn="base">
        <a:spcBef>
          <a:spcPct val="0"/>
        </a:spcBef>
        <a:spcAft>
          <a:spcPct val="0"/>
        </a:spcAft>
        <a:defRPr kumimoji="1" sz="2800" b="1">
          <a:solidFill>
            <a:schemeClr val="tx2"/>
          </a:solidFill>
          <a:latin typeface="Arial" charset="0"/>
          <a:ea typeface="ＭＳ Ｐゴシック" pitchFamily="1" charset="-128"/>
        </a:defRPr>
      </a:lvl8pPr>
      <a:lvl9pPr marL="1828800" algn="ctr" rtl="0" fontAlgn="base">
        <a:spcBef>
          <a:spcPct val="0"/>
        </a:spcBef>
        <a:spcAft>
          <a:spcPct val="0"/>
        </a:spcAft>
        <a:defRPr kumimoji="1" sz="2800" b="1">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kumimoji="1" sz="24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www.pheno-eye.org/index_e.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gif"/><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gif"/></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 Id="rId9"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7.PNG"/><Relationship Id="rId2" Type="http://schemas.openxmlformats.org/officeDocument/2006/relationships/notesSlide" Target="../notesSlides/notesSlide3.xml"/><Relationship Id="rId16"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microsoft.com/office/2007/relationships/hdphoto" Target="../media/hdphoto1.wdp"/><Relationship Id="rId1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764704"/>
            <a:ext cx="7772400" cy="2187674"/>
          </a:xfrm>
          <a:solidFill>
            <a:schemeClr val="bg1">
              <a:alpha val="48000"/>
            </a:schemeClr>
          </a:solidFill>
        </p:spPr>
        <p:txBody>
          <a:bodyPr/>
          <a:lstStyle/>
          <a:p>
            <a:r>
              <a:rPr lang="en-US" altLang="ja-JP" sz="4000" dirty="0" smtClean="0"/>
              <a:t>Recent</a:t>
            </a:r>
            <a:r>
              <a:rPr lang="ja-JP" altLang="en-US" sz="4000" dirty="0"/>
              <a:t> </a:t>
            </a:r>
            <a:r>
              <a:rPr lang="en-GB" altLang="ja-JP" sz="4000" dirty="0" smtClean="0"/>
              <a:t>AIST </a:t>
            </a:r>
            <a:r>
              <a:rPr lang="en-GB" altLang="ja-JP" sz="4000" dirty="0"/>
              <a:t>activities in the radiometric calibration for ASTER-VNIR and HISUI</a:t>
            </a:r>
            <a:endParaRPr lang="ja-JP" altLang="ja-JP" sz="4000" dirty="0" smtClean="0"/>
          </a:p>
        </p:txBody>
      </p:sp>
      <p:sp>
        <p:nvSpPr>
          <p:cNvPr id="2051" name="Rectangle 3"/>
          <p:cNvSpPr>
            <a:spLocks noGrp="1" noChangeArrowheads="1"/>
          </p:cNvSpPr>
          <p:nvPr>
            <p:ph type="subTitle" idx="1"/>
          </p:nvPr>
        </p:nvSpPr>
        <p:spPr>
          <a:xfrm>
            <a:off x="0" y="3501008"/>
            <a:ext cx="9144000" cy="1875216"/>
          </a:xfrm>
          <a:noFill/>
        </p:spPr>
        <p:txBody>
          <a:bodyPr/>
          <a:lstStyle/>
          <a:p>
            <a:pPr eaLnBrk="1" hangingPunct="1"/>
            <a:r>
              <a:rPr lang="en-US" altLang="ja-JP" sz="2000" b="0" dirty="0" smtClean="0"/>
              <a:t>AIST members for the Radiometric Calibration</a:t>
            </a:r>
            <a:r>
              <a:rPr lang="en-US" altLang="ja-JP" sz="2400" dirty="0" smtClean="0"/>
              <a:t> </a:t>
            </a:r>
          </a:p>
          <a:p>
            <a:pPr eaLnBrk="1" hangingPunct="1"/>
            <a:endParaRPr lang="en-US" altLang="ja-JP" sz="2400" b="1" dirty="0" smtClean="0"/>
          </a:p>
          <a:p>
            <a:pPr eaLnBrk="1" hangingPunct="1"/>
            <a:r>
              <a:rPr lang="en-US" altLang="ja-JP" sz="2000" b="1" i="1" dirty="0" smtClean="0"/>
              <a:t>National Institute of Advanced Industrial Science and Technology </a:t>
            </a:r>
            <a:endParaRPr lang="ja-JP" altLang="ja-JP" sz="2000" b="1" i="1" dirty="0" smtClean="0"/>
          </a:p>
        </p:txBody>
      </p:sp>
      <p:sp>
        <p:nvSpPr>
          <p:cNvPr id="4" name="Rectangle 3"/>
          <p:cNvSpPr txBox="1">
            <a:spLocks noChangeArrowheads="1"/>
          </p:cNvSpPr>
          <p:nvPr/>
        </p:nvSpPr>
        <p:spPr bwMode="auto">
          <a:xfrm>
            <a:off x="1043608" y="5592248"/>
            <a:ext cx="6944816" cy="866768"/>
          </a:xfrm>
          <a:prstGeom prst="rect">
            <a:avLst/>
          </a:prstGeom>
          <a:noFill/>
          <a:ln>
            <a:noFill/>
          </a:ln>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kumimoji="1" sz="3200">
                <a:solidFill>
                  <a:schemeClr val="tx1"/>
                </a:solidFill>
                <a:latin typeface="+mn-lt"/>
                <a:ea typeface="+mn-ea"/>
                <a:cs typeface="+mn-cs"/>
              </a:defRPr>
            </a:lvl1pPr>
            <a:lvl2pPr marL="457200" indent="0" algn="ctr" rtl="0" eaLnBrk="1" fontAlgn="base" hangingPunct="1">
              <a:spcBef>
                <a:spcPct val="20000"/>
              </a:spcBef>
              <a:spcAft>
                <a:spcPct val="0"/>
              </a:spcAft>
              <a:buNone/>
              <a:defRPr kumimoji="1" sz="2800">
                <a:solidFill>
                  <a:schemeClr val="tx1"/>
                </a:solidFill>
                <a:latin typeface="+mn-lt"/>
                <a:ea typeface="+mn-ea"/>
              </a:defRPr>
            </a:lvl2pPr>
            <a:lvl3pPr marL="914400" indent="0" algn="ctr" rtl="0" eaLnBrk="1" fontAlgn="base" hangingPunct="1">
              <a:spcBef>
                <a:spcPct val="20000"/>
              </a:spcBef>
              <a:spcAft>
                <a:spcPct val="0"/>
              </a:spcAft>
              <a:buNone/>
              <a:defRPr kumimoji="1" sz="2400">
                <a:solidFill>
                  <a:schemeClr val="tx1"/>
                </a:solidFill>
                <a:latin typeface="+mn-lt"/>
                <a:ea typeface="+mn-ea"/>
              </a:defRPr>
            </a:lvl3pPr>
            <a:lvl4pPr marL="1371600" indent="0" algn="ctr" rtl="0" eaLnBrk="1" fontAlgn="base" hangingPunct="1">
              <a:spcBef>
                <a:spcPct val="20000"/>
              </a:spcBef>
              <a:spcAft>
                <a:spcPct val="0"/>
              </a:spcAft>
              <a:buNone/>
              <a:defRPr kumimoji="1" sz="2000">
                <a:solidFill>
                  <a:schemeClr val="tx1"/>
                </a:solidFill>
                <a:latin typeface="+mn-lt"/>
                <a:ea typeface="+mn-ea"/>
              </a:defRPr>
            </a:lvl4pPr>
            <a:lvl5pPr marL="1828800" indent="0" algn="ctr" rtl="0" eaLnBrk="1" fontAlgn="base" hangingPunct="1">
              <a:spcBef>
                <a:spcPct val="20000"/>
              </a:spcBef>
              <a:spcAft>
                <a:spcPct val="0"/>
              </a:spcAft>
              <a:buNone/>
              <a:defRPr kumimoji="1" sz="2000">
                <a:solidFill>
                  <a:schemeClr val="tx1"/>
                </a:solidFill>
                <a:latin typeface="+mn-lt"/>
                <a:ea typeface="+mn-ea"/>
              </a:defRPr>
            </a:lvl5pPr>
            <a:lvl6pPr marL="2286000" indent="0" algn="ctr" rtl="0" eaLnBrk="1" fontAlgn="base" hangingPunct="1">
              <a:spcBef>
                <a:spcPct val="20000"/>
              </a:spcBef>
              <a:spcAft>
                <a:spcPct val="0"/>
              </a:spcAft>
              <a:buNone/>
              <a:defRPr kumimoji="1" sz="2000">
                <a:solidFill>
                  <a:schemeClr val="tx1"/>
                </a:solidFill>
                <a:latin typeface="+mn-lt"/>
                <a:ea typeface="+mn-ea"/>
              </a:defRPr>
            </a:lvl6pPr>
            <a:lvl7pPr marL="2743200" indent="0" algn="ctr" rtl="0" eaLnBrk="1" fontAlgn="base" hangingPunct="1">
              <a:spcBef>
                <a:spcPct val="20000"/>
              </a:spcBef>
              <a:spcAft>
                <a:spcPct val="0"/>
              </a:spcAft>
              <a:buNone/>
              <a:defRPr kumimoji="1" sz="2000">
                <a:solidFill>
                  <a:schemeClr val="tx1"/>
                </a:solidFill>
                <a:latin typeface="+mn-lt"/>
                <a:ea typeface="+mn-ea"/>
              </a:defRPr>
            </a:lvl7pPr>
            <a:lvl8pPr marL="3200400" indent="0" algn="ctr" rtl="0" eaLnBrk="1" fontAlgn="base" hangingPunct="1">
              <a:spcBef>
                <a:spcPct val="20000"/>
              </a:spcBef>
              <a:spcAft>
                <a:spcPct val="0"/>
              </a:spcAft>
              <a:buNone/>
              <a:defRPr kumimoji="1" sz="2000">
                <a:solidFill>
                  <a:schemeClr val="tx1"/>
                </a:solidFill>
                <a:latin typeface="+mn-lt"/>
                <a:ea typeface="+mn-ea"/>
              </a:defRPr>
            </a:lvl8pPr>
            <a:lvl9pPr marL="3657600" indent="0" algn="ctr" rtl="0" eaLnBrk="1" fontAlgn="base" hangingPunct="1">
              <a:spcBef>
                <a:spcPct val="20000"/>
              </a:spcBef>
              <a:spcAft>
                <a:spcPct val="0"/>
              </a:spcAft>
              <a:buNone/>
              <a:defRPr kumimoji="1" sz="2000">
                <a:solidFill>
                  <a:schemeClr val="tx1"/>
                </a:solidFill>
                <a:latin typeface="+mn-lt"/>
                <a:ea typeface="+mn-ea"/>
              </a:defRPr>
            </a:lvl9pPr>
          </a:lstStyle>
          <a:p>
            <a:r>
              <a:rPr lang="en-US" altLang="ja-JP" sz="2400" i="1" kern="0" dirty="0"/>
              <a:t>CEOS WGCV </a:t>
            </a:r>
            <a:r>
              <a:rPr lang="en-US" altLang="ja-JP" sz="2400" i="1" kern="0" dirty="0" smtClean="0"/>
              <a:t>IVOS </a:t>
            </a:r>
            <a:r>
              <a:rPr lang="en-US" altLang="ja-JP" sz="2400" i="1" kern="0" dirty="0"/>
              <a:t>meetings</a:t>
            </a:r>
          </a:p>
          <a:p>
            <a:r>
              <a:rPr lang="en-US" altLang="ja-JP" sz="2400" i="1" kern="0" dirty="0"/>
              <a:t>July </a:t>
            </a:r>
            <a:r>
              <a:rPr lang="en-US" altLang="ja-JP" sz="2400" i="1" kern="0" dirty="0" smtClean="0"/>
              <a:t>20, 2016 </a:t>
            </a:r>
            <a:r>
              <a:rPr lang="en-US" altLang="ja-JP" sz="2400" i="1" kern="0" dirty="0"/>
              <a:t>Beijing, </a:t>
            </a:r>
            <a:r>
              <a:rPr lang="en-US" altLang="ja-JP" sz="2400" i="1" kern="0" dirty="0" smtClean="0"/>
              <a:t>China</a:t>
            </a:r>
            <a:endParaRPr lang="en-US" altLang="ja-JP" sz="2400" i="1" kern="0" dirty="0"/>
          </a:p>
        </p:txBody>
      </p:sp>
      <p:pic>
        <p:nvPicPr>
          <p:cNvPr id="6" name="図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95521" y="4771882"/>
            <a:ext cx="1352958" cy="236767"/>
          </a:xfrm>
          <a:prstGeom prst="rect">
            <a:avLst/>
          </a:prstGeom>
        </p:spPr>
      </p:pic>
    </p:spTree>
    <p:extLst>
      <p:ext uri="{BB962C8B-B14F-4D97-AF65-F5344CB8AC3E}">
        <p14:creationId xmlns:p14="http://schemas.microsoft.com/office/powerpoint/2010/main" val="21790281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rot="10800000">
            <a:off x="6063989" y="3427929"/>
            <a:ext cx="2988632" cy="2988632"/>
          </a:xfrm>
          <a:prstGeom prst="rect">
            <a:avLst/>
          </a:prstGeom>
        </p:spPr>
      </p:pic>
      <p:pic>
        <p:nvPicPr>
          <p:cNvPr id="18" name="図 17"/>
          <p:cNvPicPr>
            <a:picLocks noChangeAspect="1"/>
          </p:cNvPicPr>
          <p:nvPr/>
        </p:nvPicPr>
        <p:blipFill>
          <a:blip r:embed="rId4"/>
          <a:stretch>
            <a:fillRect/>
          </a:stretch>
        </p:blipFill>
        <p:spPr>
          <a:xfrm rot="10800000">
            <a:off x="3074925" y="3427929"/>
            <a:ext cx="2988631" cy="2988631"/>
          </a:xfrm>
          <a:prstGeom prst="rect">
            <a:avLst/>
          </a:prstGeom>
        </p:spPr>
      </p:pic>
      <p:pic>
        <p:nvPicPr>
          <p:cNvPr id="17" name="図 16"/>
          <p:cNvPicPr>
            <a:picLocks noChangeAspect="1"/>
          </p:cNvPicPr>
          <p:nvPr/>
        </p:nvPicPr>
        <p:blipFill>
          <a:blip r:embed="rId5"/>
          <a:stretch>
            <a:fillRect/>
          </a:stretch>
        </p:blipFill>
        <p:spPr>
          <a:xfrm rot="10800000">
            <a:off x="6062444" y="478203"/>
            <a:ext cx="2990177" cy="2990177"/>
          </a:xfrm>
          <a:prstGeom prst="rect">
            <a:avLst/>
          </a:prstGeom>
        </p:spPr>
      </p:pic>
      <p:pic>
        <p:nvPicPr>
          <p:cNvPr id="14" name="図 13"/>
          <p:cNvPicPr>
            <a:picLocks noChangeAspect="1"/>
          </p:cNvPicPr>
          <p:nvPr/>
        </p:nvPicPr>
        <p:blipFill>
          <a:blip r:embed="rId6"/>
          <a:stretch>
            <a:fillRect/>
          </a:stretch>
        </p:blipFill>
        <p:spPr>
          <a:xfrm rot="10800000">
            <a:off x="3074925" y="478738"/>
            <a:ext cx="2989641" cy="2989641"/>
          </a:xfrm>
          <a:prstGeom prst="rect">
            <a:avLst/>
          </a:prstGeom>
        </p:spPr>
      </p:pic>
      <p:pic>
        <p:nvPicPr>
          <p:cNvPr id="5" name="図 4"/>
          <p:cNvPicPr>
            <a:picLocks noChangeAspect="1"/>
          </p:cNvPicPr>
          <p:nvPr/>
        </p:nvPicPr>
        <p:blipFill>
          <a:blip r:embed="rId7"/>
          <a:stretch>
            <a:fillRect/>
          </a:stretch>
        </p:blipFill>
        <p:spPr>
          <a:xfrm rot="10800000">
            <a:off x="54044" y="471886"/>
            <a:ext cx="2990175" cy="2990175"/>
          </a:xfrm>
          <a:prstGeom prst="rect">
            <a:avLst/>
          </a:prstGeom>
        </p:spPr>
      </p:pic>
      <p:sp>
        <p:nvSpPr>
          <p:cNvPr id="8" name="テキスト ボックス 7"/>
          <p:cNvSpPr txBox="1"/>
          <p:nvPr/>
        </p:nvSpPr>
        <p:spPr>
          <a:xfrm>
            <a:off x="117887" y="1995394"/>
            <a:ext cx="1463277" cy="863256"/>
          </a:xfrm>
          <a:prstGeom prst="rect">
            <a:avLst/>
          </a:prstGeom>
          <a:noFill/>
        </p:spPr>
        <p:txBody>
          <a:bodyPr wrap="square" rtlCol="0">
            <a:spAutoFit/>
          </a:bodyPr>
          <a:lstStyle/>
          <a:p>
            <a:r>
              <a:rPr kumimoji="1" lang="en-US" altLang="ja-JP" sz="1600" dirty="0">
                <a:solidFill>
                  <a:schemeClr val="bg1"/>
                </a:solidFill>
              </a:rPr>
              <a:t>2003.04.14</a:t>
            </a:r>
          </a:p>
          <a:p>
            <a:r>
              <a:rPr lang="en-US" altLang="ja-JP" sz="1600" dirty="0">
                <a:solidFill>
                  <a:schemeClr val="bg1"/>
                </a:solidFill>
              </a:rPr>
              <a:t>3.7x10</a:t>
            </a:r>
            <a:r>
              <a:rPr lang="en-US" altLang="ja-JP" sz="1600" baseline="30000" dirty="0">
                <a:solidFill>
                  <a:schemeClr val="bg1"/>
                </a:solidFill>
              </a:rPr>
              <a:t>5</a:t>
            </a:r>
            <a:r>
              <a:rPr lang="en-US" altLang="ja-JP" sz="1600" dirty="0">
                <a:solidFill>
                  <a:schemeClr val="bg1"/>
                </a:solidFill>
              </a:rPr>
              <a:t> km</a:t>
            </a:r>
          </a:p>
          <a:p>
            <a:r>
              <a:rPr lang="en-US" altLang="ja-JP" sz="1600" dirty="0">
                <a:solidFill>
                  <a:schemeClr val="bg1"/>
                </a:solidFill>
              </a:rPr>
              <a:t>α~27</a:t>
            </a:r>
            <a:endParaRPr lang="ja-JP" altLang="en-US" sz="1600" dirty="0">
              <a:solidFill>
                <a:schemeClr val="bg1"/>
              </a:solidFill>
            </a:endParaRPr>
          </a:p>
        </p:txBody>
      </p:sp>
      <p:sp>
        <p:nvSpPr>
          <p:cNvPr id="13" name="テキスト ボックス 12"/>
          <p:cNvSpPr txBox="1"/>
          <p:nvPr/>
        </p:nvSpPr>
        <p:spPr>
          <a:xfrm>
            <a:off x="6062443" y="3468380"/>
            <a:ext cx="1463278" cy="863256"/>
          </a:xfrm>
          <a:prstGeom prst="rect">
            <a:avLst/>
          </a:prstGeom>
          <a:noFill/>
        </p:spPr>
        <p:txBody>
          <a:bodyPr wrap="square" rtlCol="0">
            <a:spAutoFit/>
          </a:bodyPr>
          <a:lstStyle/>
          <a:p>
            <a:r>
              <a:rPr kumimoji="1" lang="en-US" altLang="ja-JP" sz="1600" dirty="0">
                <a:solidFill>
                  <a:schemeClr val="bg1"/>
                </a:solidFill>
              </a:rPr>
              <a:t>2017.09.04</a:t>
            </a:r>
          </a:p>
          <a:p>
            <a:r>
              <a:rPr lang="en-US" altLang="ja-JP" sz="1600" dirty="0">
                <a:solidFill>
                  <a:schemeClr val="bg1"/>
                </a:solidFill>
              </a:rPr>
              <a:t>3.9x10</a:t>
            </a:r>
            <a:r>
              <a:rPr lang="en-US" altLang="ja-JP" sz="1600" baseline="30000" dirty="0">
                <a:solidFill>
                  <a:schemeClr val="bg1"/>
                </a:solidFill>
              </a:rPr>
              <a:t>5</a:t>
            </a:r>
            <a:r>
              <a:rPr lang="en-US" altLang="ja-JP" sz="1600" dirty="0">
                <a:solidFill>
                  <a:schemeClr val="bg1"/>
                </a:solidFill>
              </a:rPr>
              <a:t> km</a:t>
            </a:r>
          </a:p>
          <a:p>
            <a:r>
              <a:rPr lang="en-US" altLang="ja-JP" sz="1600" dirty="0">
                <a:solidFill>
                  <a:schemeClr val="bg1"/>
                </a:solidFill>
              </a:rPr>
              <a:t>α~25</a:t>
            </a:r>
            <a:endParaRPr lang="ja-JP" altLang="en-US" sz="1600" dirty="0">
              <a:solidFill>
                <a:schemeClr val="bg1"/>
              </a:solidFill>
            </a:endParaRPr>
          </a:p>
        </p:txBody>
      </p:sp>
      <p:sp>
        <p:nvSpPr>
          <p:cNvPr id="10" name="テキスト ボックス 9"/>
          <p:cNvSpPr txBox="1"/>
          <p:nvPr/>
        </p:nvSpPr>
        <p:spPr>
          <a:xfrm>
            <a:off x="3308200" y="580401"/>
            <a:ext cx="1463277" cy="863256"/>
          </a:xfrm>
          <a:prstGeom prst="rect">
            <a:avLst/>
          </a:prstGeom>
          <a:noFill/>
        </p:spPr>
        <p:txBody>
          <a:bodyPr wrap="square" rtlCol="0">
            <a:spAutoFit/>
          </a:bodyPr>
          <a:lstStyle/>
          <a:p>
            <a:r>
              <a:rPr kumimoji="1" lang="en-US" altLang="ja-JP" sz="1600" dirty="0">
                <a:solidFill>
                  <a:schemeClr val="bg1"/>
                </a:solidFill>
              </a:rPr>
              <a:t>2017.06.07</a:t>
            </a:r>
          </a:p>
          <a:p>
            <a:r>
              <a:rPr lang="en-US" altLang="ja-JP" sz="1600" dirty="0">
                <a:solidFill>
                  <a:schemeClr val="bg1"/>
                </a:solidFill>
              </a:rPr>
              <a:t>4.1x10</a:t>
            </a:r>
            <a:r>
              <a:rPr lang="en-US" altLang="ja-JP" sz="1600" baseline="30000" dirty="0">
                <a:solidFill>
                  <a:schemeClr val="bg1"/>
                </a:solidFill>
              </a:rPr>
              <a:t>5</a:t>
            </a:r>
            <a:r>
              <a:rPr lang="en-US" altLang="ja-JP" sz="1600" dirty="0">
                <a:solidFill>
                  <a:schemeClr val="bg1"/>
                </a:solidFill>
              </a:rPr>
              <a:t> km</a:t>
            </a:r>
          </a:p>
          <a:p>
            <a:r>
              <a:rPr lang="en-US" altLang="ja-JP" sz="1600" dirty="0">
                <a:solidFill>
                  <a:schemeClr val="bg1"/>
                </a:solidFill>
              </a:rPr>
              <a:t>α~25</a:t>
            </a:r>
            <a:endParaRPr lang="ja-JP" altLang="en-US" sz="1600" dirty="0">
              <a:solidFill>
                <a:schemeClr val="bg1"/>
              </a:solidFill>
            </a:endParaRPr>
          </a:p>
        </p:txBody>
      </p:sp>
      <p:sp>
        <p:nvSpPr>
          <p:cNvPr id="11" name="テキスト ボックス 10"/>
          <p:cNvSpPr txBox="1"/>
          <p:nvPr/>
        </p:nvSpPr>
        <p:spPr>
          <a:xfrm>
            <a:off x="6062443" y="523186"/>
            <a:ext cx="1463277" cy="863256"/>
          </a:xfrm>
          <a:prstGeom prst="rect">
            <a:avLst/>
          </a:prstGeom>
          <a:noFill/>
        </p:spPr>
        <p:txBody>
          <a:bodyPr wrap="square" rtlCol="0">
            <a:spAutoFit/>
          </a:bodyPr>
          <a:lstStyle/>
          <a:p>
            <a:r>
              <a:rPr kumimoji="1" lang="en-US" altLang="ja-JP" sz="1600" dirty="0">
                <a:solidFill>
                  <a:schemeClr val="bg1"/>
                </a:solidFill>
              </a:rPr>
              <a:t>2017.07.07</a:t>
            </a:r>
          </a:p>
          <a:p>
            <a:r>
              <a:rPr lang="en-US" altLang="ja-JP" sz="1600" dirty="0">
                <a:solidFill>
                  <a:schemeClr val="bg1"/>
                </a:solidFill>
              </a:rPr>
              <a:t>4.1x10</a:t>
            </a:r>
            <a:r>
              <a:rPr lang="en-US" altLang="ja-JP" sz="1600" baseline="30000" dirty="0">
                <a:solidFill>
                  <a:schemeClr val="bg1"/>
                </a:solidFill>
              </a:rPr>
              <a:t>5</a:t>
            </a:r>
            <a:r>
              <a:rPr lang="en-US" altLang="ja-JP" sz="1600" dirty="0">
                <a:solidFill>
                  <a:schemeClr val="bg1"/>
                </a:solidFill>
              </a:rPr>
              <a:t> km</a:t>
            </a:r>
          </a:p>
          <a:p>
            <a:r>
              <a:rPr lang="en-US" altLang="ja-JP" sz="1600" dirty="0">
                <a:solidFill>
                  <a:schemeClr val="bg1"/>
                </a:solidFill>
              </a:rPr>
              <a:t>α~24</a:t>
            </a:r>
            <a:endParaRPr kumimoji="1" lang="ja-JP" altLang="en-US" sz="1600" dirty="0">
              <a:solidFill>
                <a:schemeClr val="bg1"/>
              </a:solidFill>
            </a:endParaRPr>
          </a:p>
        </p:txBody>
      </p:sp>
      <p:sp>
        <p:nvSpPr>
          <p:cNvPr id="16" name="テキスト ボックス 15"/>
          <p:cNvSpPr txBox="1"/>
          <p:nvPr/>
        </p:nvSpPr>
        <p:spPr>
          <a:xfrm>
            <a:off x="3308200" y="3468914"/>
            <a:ext cx="1463278" cy="863256"/>
          </a:xfrm>
          <a:prstGeom prst="rect">
            <a:avLst/>
          </a:prstGeom>
          <a:noFill/>
        </p:spPr>
        <p:txBody>
          <a:bodyPr wrap="square" rtlCol="0">
            <a:spAutoFit/>
          </a:bodyPr>
          <a:lstStyle/>
          <a:p>
            <a:r>
              <a:rPr kumimoji="1" lang="en-US" altLang="ja-JP" sz="1600" dirty="0">
                <a:solidFill>
                  <a:schemeClr val="bg1"/>
                </a:solidFill>
              </a:rPr>
              <a:t>2017.08.05</a:t>
            </a:r>
          </a:p>
          <a:p>
            <a:r>
              <a:rPr lang="en-US" altLang="ja-JP" sz="1600" dirty="0">
                <a:solidFill>
                  <a:schemeClr val="bg1"/>
                </a:solidFill>
              </a:rPr>
              <a:t>4.0x10</a:t>
            </a:r>
            <a:r>
              <a:rPr lang="en-US" altLang="ja-JP" sz="1600" baseline="30000" dirty="0">
                <a:solidFill>
                  <a:schemeClr val="bg1"/>
                </a:solidFill>
              </a:rPr>
              <a:t>5</a:t>
            </a:r>
            <a:r>
              <a:rPr lang="en-US" altLang="ja-JP" sz="1600" dirty="0">
                <a:solidFill>
                  <a:schemeClr val="bg1"/>
                </a:solidFill>
              </a:rPr>
              <a:t> km</a:t>
            </a:r>
          </a:p>
          <a:p>
            <a:r>
              <a:rPr lang="en-US" altLang="ja-JP" sz="1600" dirty="0">
                <a:solidFill>
                  <a:schemeClr val="bg1"/>
                </a:solidFill>
              </a:rPr>
              <a:t>α~24</a:t>
            </a:r>
            <a:endParaRPr lang="ja-JP" altLang="en-US" sz="1600" dirty="0">
              <a:solidFill>
                <a:schemeClr val="bg1"/>
              </a:solidFill>
            </a:endParaRPr>
          </a:p>
        </p:txBody>
      </p:sp>
      <p:pic>
        <p:nvPicPr>
          <p:cNvPr id="12" name="Picture 2" descr="ファイル:Lunar libration with phase2.gif"/>
          <p:cNvPicPr>
            <a:picLocks noChangeAspect="1" noChangeArrowheads="1" noCrop="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3610" y="3606800"/>
            <a:ext cx="2994835" cy="2809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9012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184672" y="29054"/>
            <a:ext cx="6774656" cy="6774656"/>
          </a:xfrm>
          <a:prstGeom prst="rect">
            <a:avLst/>
          </a:prstGeom>
        </p:spPr>
      </p:pic>
      <p:sp>
        <p:nvSpPr>
          <p:cNvPr id="3" name="テキスト ボックス 2"/>
          <p:cNvSpPr txBox="1"/>
          <p:nvPr/>
        </p:nvSpPr>
        <p:spPr>
          <a:xfrm>
            <a:off x="1862532" y="4742761"/>
            <a:ext cx="1529385" cy="1015663"/>
          </a:xfrm>
          <a:prstGeom prst="rect">
            <a:avLst/>
          </a:prstGeom>
          <a:solidFill>
            <a:schemeClr val="bg1"/>
          </a:solidFill>
          <a:ln>
            <a:solidFill>
              <a:srgbClr val="FF0000"/>
            </a:solidFill>
          </a:ln>
        </p:spPr>
        <p:txBody>
          <a:bodyPr wrap="square" rtlCol="0">
            <a:spAutoFit/>
          </a:bodyPr>
          <a:lstStyle/>
          <a:p>
            <a:pPr algn="ctr"/>
            <a:r>
              <a:rPr kumimoji="1" lang="en-US" altLang="ja-JP" sz="2000" dirty="0"/>
              <a:t>1</a:t>
            </a:r>
            <a:r>
              <a:rPr kumimoji="1" lang="en-US" altLang="ja-JP" sz="2000" baseline="30000" dirty="0"/>
              <a:t>st</a:t>
            </a:r>
            <a:r>
              <a:rPr kumimoji="1" lang="en-US" altLang="ja-JP" sz="2000" dirty="0"/>
              <a:t> obs.</a:t>
            </a:r>
          </a:p>
          <a:p>
            <a:pPr algn="ctr"/>
            <a:r>
              <a:rPr lang="en-US" altLang="ja-JP" sz="2000" dirty="0"/>
              <a:t>2003.04.14</a:t>
            </a:r>
          </a:p>
          <a:p>
            <a:pPr algn="ctr"/>
            <a:r>
              <a:rPr kumimoji="1" lang="en-US" altLang="ja-JP" sz="2000" dirty="0"/>
              <a:t>α~27</a:t>
            </a:r>
            <a:endParaRPr kumimoji="1" lang="ja-JP" altLang="en-US" sz="2000" dirty="0"/>
          </a:p>
        </p:txBody>
      </p:sp>
      <p:sp>
        <p:nvSpPr>
          <p:cNvPr id="4" name="テキスト ボックス 3"/>
          <p:cNvSpPr txBox="1"/>
          <p:nvPr/>
        </p:nvSpPr>
        <p:spPr>
          <a:xfrm>
            <a:off x="4630167" y="5148043"/>
            <a:ext cx="1661867" cy="707886"/>
          </a:xfrm>
          <a:prstGeom prst="rect">
            <a:avLst/>
          </a:prstGeom>
          <a:solidFill>
            <a:schemeClr val="bg1"/>
          </a:solidFill>
        </p:spPr>
        <p:txBody>
          <a:bodyPr wrap="square" rtlCol="0">
            <a:spAutoFit/>
          </a:bodyPr>
          <a:lstStyle/>
          <a:p>
            <a:pPr algn="ctr"/>
            <a:r>
              <a:rPr lang="en-US" altLang="ja-JP" sz="2000" dirty="0"/>
              <a:t>2017.07.07</a:t>
            </a:r>
          </a:p>
          <a:p>
            <a:pPr algn="ctr"/>
            <a:r>
              <a:rPr lang="en-US" altLang="ja-JP" sz="2000" dirty="0"/>
              <a:t>α~ 24°</a:t>
            </a:r>
            <a:endParaRPr kumimoji="1" lang="ja-JP" altLang="en-US" sz="2000" dirty="0"/>
          </a:p>
        </p:txBody>
      </p:sp>
      <p:sp>
        <p:nvSpPr>
          <p:cNvPr id="5" name="テキスト ボックス 4"/>
          <p:cNvSpPr txBox="1"/>
          <p:nvPr/>
        </p:nvSpPr>
        <p:spPr>
          <a:xfrm>
            <a:off x="3989321" y="2725961"/>
            <a:ext cx="1661867" cy="707886"/>
          </a:xfrm>
          <a:prstGeom prst="rect">
            <a:avLst/>
          </a:prstGeom>
          <a:noFill/>
        </p:spPr>
        <p:txBody>
          <a:bodyPr wrap="square" rtlCol="0">
            <a:spAutoFit/>
          </a:bodyPr>
          <a:lstStyle/>
          <a:p>
            <a:pPr algn="ctr"/>
            <a:r>
              <a:rPr lang="en-US" altLang="ja-JP" sz="2000" dirty="0"/>
              <a:t>2017.08.05</a:t>
            </a:r>
          </a:p>
          <a:p>
            <a:pPr algn="ctr"/>
            <a:r>
              <a:rPr kumimoji="1" lang="en-US" altLang="ja-JP" sz="2000" dirty="0"/>
              <a:t>α~ 24°</a:t>
            </a:r>
            <a:endParaRPr kumimoji="1" lang="ja-JP" altLang="en-US" sz="2000" dirty="0"/>
          </a:p>
        </p:txBody>
      </p:sp>
      <p:sp>
        <p:nvSpPr>
          <p:cNvPr id="7" name="フリーフォーム 6"/>
          <p:cNvSpPr/>
          <p:nvPr/>
        </p:nvSpPr>
        <p:spPr>
          <a:xfrm>
            <a:off x="4481726" y="3345907"/>
            <a:ext cx="148441" cy="627816"/>
          </a:xfrm>
          <a:custGeom>
            <a:avLst/>
            <a:gdLst>
              <a:gd name="connsiteX0" fmla="*/ 130629 w 143198"/>
              <a:gd name="connsiteY0" fmla="*/ 0 h 605641"/>
              <a:gd name="connsiteX1" fmla="*/ 130629 w 143198"/>
              <a:gd name="connsiteY1" fmla="*/ 368135 h 605641"/>
              <a:gd name="connsiteX2" fmla="*/ 0 w 143198"/>
              <a:gd name="connsiteY2" fmla="*/ 605641 h 605641"/>
            </a:gdLst>
            <a:ahLst/>
            <a:cxnLst>
              <a:cxn ang="0">
                <a:pos x="connsiteX0" y="connsiteY0"/>
              </a:cxn>
              <a:cxn ang="0">
                <a:pos x="connsiteX1" y="connsiteY1"/>
              </a:cxn>
              <a:cxn ang="0">
                <a:pos x="connsiteX2" y="connsiteY2"/>
              </a:cxn>
            </a:cxnLst>
            <a:rect l="l" t="t" r="r" b="b"/>
            <a:pathLst>
              <a:path w="143198" h="605641">
                <a:moveTo>
                  <a:pt x="130629" y="0"/>
                </a:moveTo>
                <a:cubicBezTo>
                  <a:pt x="141514" y="133597"/>
                  <a:pt x="152400" y="267195"/>
                  <a:pt x="130629" y="368135"/>
                </a:cubicBezTo>
                <a:cubicBezTo>
                  <a:pt x="108858" y="469075"/>
                  <a:pt x="54429" y="537358"/>
                  <a:pt x="0" y="605641"/>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14" name="テキスト ボックス 13"/>
          <p:cNvSpPr txBox="1"/>
          <p:nvPr/>
        </p:nvSpPr>
        <p:spPr>
          <a:xfrm>
            <a:off x="1676351" y="3284344"/>
            <a:ext cx="1562149" cy="707886"/>
          </a:xfrm>
          <a:prstGeom prst="rect">
            <a:avLst/>
          </a:prstGeom>
          <a:solidFill>
            <a:schemeClr val="bg1"/>
          </a:solidFill>
        </p:spPr>
        <p:txBody>
          <a:bodyPr wrap="square" rtlCol="0">
            <a:spAutoFit/>
          </a:bodyPr>
          <a:lstStyle/>
          <a:p>
            <a:pPr algn="ctr"/>
            <a:r>
              <a:rPr lang="en-US" altLang="ja-JP" sz="2000" dirty="0"/>
              <a:t>2017.09.04</a:t>
            </a:r>
          </a:p>
          <a:p>
            <a:pPr algn="ctr"/>
            <a:r>
              <a:rPr kumimoji="1" lang="en-US" altLang="ja-JP" sz="2000" dirty="0"/>
              <a:t>α~ 26°</a:t>
            </a:r>
            <a:endParaRPr kumimoji="1" lang="ja-JP" altLang="en-US" sz="2000" dirty="0"/>
          </a:p>
        </p:txBody>
      </p:sp>
      <p:sp>
        <p:nvSpPr>
          <p:cNvPr id="13" name="テキスト ボックス 12"/>
          <p:cNvSpPr txBox="1"/>
          <p:nvPr/>
        </p:nvSpPr>
        <p:spPr>
          <a:xfrm>
            <a:off x="6415068" y="4388818"/>
            <a:ext cx="1661867" cy="707886"/>
          </a:xfrm>
          <a:prstGeom prst="rect">
            <a:avLst/>
          </a:prstGeom>
          <a:solidFill>
            <a:schemeClr val="bg1"/>
          </a:solidFill>
        </p:spPr>
        <p:txBody>
          <a:bodyPr wrap="square" rtlCol="0">
            <a:spAutoFit/>
          </a:bodyPr>
          <a:lstStyle/>
          <a:p>
            <a:pPr algn="ctr"/>
            <a:r>
              <a:rPr lang="en-US" altLang="ja-JP" sz="2000" dirty="0"/>
              <a:t>2017.06.07</a:t>
            </a:r>
          </a:p>
          <a:p>
            <a:pPr algn="ctr"/>
            <a:r>
              <a:rPr lang="en-US" altLang="ja-JP" sz="2000" dirty="0"/>
              <a:t>α~ 25°</a:t>
            </a:r>
            <a:endParaRPr kumimoji="1" lang="ja-JP" altLang="en-US" sz="2000" dirty="0"/>
          </a:p>
        </p:txBody>
      </p:sp>
      <p:sp>
        <p:nvSpPr>
          <p:cNvPr id="8" name="フリーフォーム 7"/>
          <p:cNvSpPr/>
          <p:nvPr/>
        </p:nvSpPr>
        <p:spPr>
          <a:xfrm>
            <a:off x="4649002" y="4908884"/>
            <a:ext cx="125129" cy="616017"/>
          </a:xfrm>
          <a:custGeom>
            <a:avLst/>
            <a:gdLst>
              <a:gd name="connsiteX0" fmla="*/ 125129 w 125129"/>
              <a:gd name="connsiteY0" fmla="*/ 616017 h 616017"/>
              <a:gd name="connsiteX1" fmla="*/ 0 w 125129"/>
              <a:gd name="connsiteY1" fmla="*/ 490889 h 616017"/>
              <a:gd name="connsiteX2" fmla="*/ 125129 w 125129"/>
              <a:gd name="connsiteY2" fmla="*/ 0 h 616017"/>
            </a:gdLst>
            <a:ahLst/>
            <a:cxnLst>
              <a:cxn ang="0">
                <a:pos x="connsiteX0" y="connsiteY0"/>
              </a:cxn>
              <a:cxn ang="0">
                <a:pos x="connsiteX1" y="connsiteY1"/>
              </a:cxn>
              <a:cxn ang="0">
                <a:pos x="connsiteX2" y="connsiteY2"/>
              </a:cxn>
            </a:cxnLst>
            <a:rect l="l" t="t" r="r" b="b"/>
            <a:pathLst>
              <a:path w="125129" h="616017">
                <a:moveTo>
                  <a:pt x="125129" y="616017"/>
                </a:moveTo>
                <a:cubicBezTo>
                  <a:pt x="62564" y="604787"/>
                  <a:pt x="0" y="593558"/>
                  <a:pt x="0" y="490889"/>
                </a:cubicBezTo>
                <a:cubicBezTo>
                  <a:pt x="0" y="388220"/>
                  <a:pt x="62564" y="194110"/>
                  <a:pt x="12512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10"/>
          <p:cNvSpPr/>
          <p:nvPr/>
        </p:nvSpPr>
        <p:spPr>
          <a:xfrm>
            <a:off x="5544152" y="4793381"/>
            <a:ext cx="1106905" cy="256279"/>
          </a:xfrm>
          <a:custGeom>
            <a:avLst/>
            <a:gdLst>
              <a:gd name="connsiteX0" fmla="*/ 0 w 1106905"/>
              <a:gd name="connsiteY0" fmla="*/ 154004 h 256279"/>
              <a:gd name="connsiteX1" fmla="*/ 500513 w 1106905"/>
              <a:gd name="connsiteY1" fmla="*/ 250257 h 256279"/>
              <a:gd name="connsiteX2" fmla="*/ 1106905 w 1106905"/>
              <a:gd name="connsiteY2" fmla="*/ 0 h 256279"/>
            </a:gdLst>
            <a:ahLst/>
            <a:cxnLst>
              <a:cxn ang="0">
                <a:pos x="connsiteX0" y="connsiteY0"/>
              </a:cxn>
              <a:cxn ang="0">
                <a:pos x="connsiteX1" y="connsiteY1"/>
              </a:cxn>
              <a:cxn ang="0">
                <a:pos x="connsiteX2" y="connsiteY2"/>
              </a:cxn>
            </a:cxnLst>
            <a:rect l="l" t="t" r="r" b="b"/>
            <a:pathLst>
              <a:path w="1106905" h="256279">
                <a:moveTo>
                  <a:pt x="0" y="154004"/>
                </a:moveTo>
                <a:cubicBezTo>
                  <a:pt x="158014" y="214964"/>
                  <a:pt x="316029" y="275924"/>
                  <a:pt x="500513" y="250257"/>
                </a:cubicBezTo>
                <a:cubicBezTo>
                  <a:pt x="684997" y="224590"/>
                  <a:pt x="895951" y="112295"/>
                  <a:pt x="1106905"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2507285" y="706432"/>
            <a:ext cx="2438400" cy="369332"/>
          </a:xfrm>
          <a:prstGeom prst="rect">
            <a:avLst/>
          </a:prstGeom>
          <a:noFill/>
        </p:spPr>
        <p:txBody>
          <a:bodyPr wrap="square" rtlCol="0">
            <a:spAutoFit/>
          </a:bodyPr>
          <a:lstStyle/>
          <a:p>
            <a:r>
              <a:rPr kumimoji="1" lang="en-US" altLang="ja-JP" dirty="0"/>
              <a:t>Sub-Earth Lat./Lon.</a:t>
            </a:r>
            <a:endParaRPr kumimoji="1" lang="ja-JP" altLang="en-US" dirty="0"/>
          </a:p>
        </p:txBody>
      </p:sp>
      <p:sp>
        <p:nvSpPr>
          <p:cNvPr id="17" name="フリーフォーム 16"/>
          <p:cNvSpPr/>
          <p:nvPr/>
        </p:nvSpPr>
        <p:spPr>
          <a:xfrm>
            <a:off x="2921000" y="3543300"/>
            <a:ext cx="711200" cy="268339"/>
          </a:xfrm>
          <a:custGeom>
            <a:avLst/>
            <a:gdLst>
              <a:gd name="connsiteX0" fmla="*/ 0 w 711200"/>
              <a:gd name="connsiteY0" fmla="*/ 266700 h 268339"/>
              <a:gd name="connsiteX1" fmla="*/ 495300 w 711200"/>
              <a:gd name="connsiteY1" fmla="*/ 228600 h 268339"/>
              <a:gd name="connsiteX2" fmla="*/ 711200 w 711200"/>
              <a:gd name="connsiteY2" fmla="*/ 0 h 268339"/>
            </a:gdLst>
            <a:ahLst/>
            <a:cxnLst>
              <a:cxn ang="0">
                <a:pos x="connsiteX0" y="connsiteY0"/>
              </a:cxn>
              <a:cxn ang="0">
                <a:pos x="connsiteX1" y="connsiteY1"/>
              </a:cxn>
              <a:cxn ang="0">
                <a:pos x="connsiteX2" y="connsiteY2"/>
              </a:cxn>
            </a:cxnLst>
            <a:rect l="l" t="t" r="r" b="b"/>
            <a:pathLst>
              <a:path w="711200" h="268339">
                <a:moveTo>
                  <a:pt x="0" y="266700"/>
                </a:moveTo>
                <a:cubicBezTo>
                  <a:pt x="188383" y="269875"/>
                  <a:pt x="376767" y="273050"/>
                  <a:pt x="495300" y="228600"/>
                </a:cubicBezTo>
                <a:cubicBezTo>
                  <a:pt x="613833" y="184150"/>
                  <a:pt x="662516" y="92075"/>
                  <a:pt x="711200" y="0"/>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5196001" y="416475"/>
            <a:ext cx="3675739" cy="707886"/>
          </a:xfrm>
          <a:prstGeom prst="rect">
            <a:avLst/>
          </a:prstGeom>
          <a:solidFill>
            <a:schemeClr val="bg1"/>
          </a:solidFill>
          <a:ln>
            <a:solidFill>
              <a:srgbClr val="FF0000"/>
            </a:solidFill>
          </a:ln>
        </p:spPr>
        <p:txBody>
          <a:bodyPr wrap="square" rtlCol="0">
            <a:spAutoFit/>
          </a:bodyPr>
          <a:lstStyle/>
          <a:p>
            <a:r>
              <a:rPr kumimoji="1" lang="en-US" altLang="ja-JP" sz="2000" dirty="0"/>
              <a:t>Moon observation opportunities in 2017</a:t>
            </a:r>
            <a:endParaRPr kumimoji="1" lang="ja-JP" altLang="en-US" sz="2000" dirty="0"/>
          </a:p>
        </p:txBody>
      </p:sp>
      <p:sp>
        <p:nvSpPr>
          <p:cNvPr id="19" name="テキスト ボックス 18"/>
          <p:cNvSpPr txBox="1"/>
          <p:nvPr/>
        </p:nvSpPr>
        <p:spPr>
          <a:xfrm>
            <a:off x="5651188" y="1436914"/>
            <a:ext cx="1693041" cy="369332"/>
          </a:xfrm>
          <a:prstGeom prst="rect">
            <a:avLst/>
          </a:prstGeom>
          <a:noFill/>
        </p:spPr>
        <p:txBody>
          <a:bodyPr wrap="square" rtlCol="0">
            <a:spAutoFit/>
          </a:bodyPr>
          <a:lstStyle/>
          <a:p>
            <a:r>
              <a:rPr kumimoji="1" lang="en-US" altLang="ja-JP" dirty="0"/>
              <a:t>2017.01.11</a:t>
            </a:r>
            <a:endParaRPr kumimoji="1" lang="ja-JP" altLang="en-US" dirty="0"/>
          </a:p>
        </p:txBody>
      </p:sp>
      <p:sp>
        <p:nvSpPr>
          <p:cNvPr id="20" name="テキスト ボックス 19"/>
          <p:cNvSpPr txBox="1"/>
          <p:nvPr/>
        </p:nvSpPr>
        <p:spPr>
          <a:xfrm>
            <a:off x="3726485" y="1985356"/>
            <a:ext cx="1693041" cy="369332"/>
          </a:xfrm>
          <a:prstGeom prst="rect">
            <a:avLst/>
          </a:prstGeom>
          <a:noFill/>
        </p:spPr>
        <p:txBody>
          <a:bodyPr wrap="square" rtlCol="0">
            <a:spAutoFit/>
          </a:bodyPr>
          <a:lstStyle/>
          <a:p>
            <a:r>
              <a:rPr kumimoji="1" lang="en-US" altLang="ja-JP" dirty="0"/>
              <a:t>2017.12.31</a:t>
            </a:r>
            <a:endParaRPr kumimoji="1" lang="ja-JP" altLang="en-US" dirty="0"/>
          </a:p>
        </p:txBody>
      </p:sp>
    </p:spTree>
    <p:extLst>
      <p:ext uri="{BB962C8B-B14F-4D97-AF65-F5344CB8AC3E}">
        <p14:creationId xmlns:p14="http://schemas.microsoft.com/office/powerpoint/2010/main" val="7445054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p:txBody>
          <a:bodyPr/>
          <a:lstStyle/>
          <a:p>
            <a:r>
              <a:rPr kumimoji="1" lang="en-US" altLang="ja-JP" sz="3200" b="1" dirty="0" smtClean="0"/>
              <a:t>HISUI hyperspectral imager</a:t>
            </a:r>
            <a:endParaRPr kumimoji="1" lang="ja-JP" altLang="en-US" dirty="0"/>
          </a:p>
        </p:txBody>
      </p:sp>
      <p:sp>
        <p:nvSpPr>
          <p:cNvPr id="3" name="テキスト プレースホルダー 2"/>
          <p:cNvSpPr>
            <a:spLocks noGrp="1"/>
          </p:cNvSpPr>
          <p:nvPr>
            <p:ph type="body" idx="4294967295"/>
          </p:nvPr>
        </p:nvSpPr>
        <p:spPr>
          <a:xfrm>
            <a:off x="0" y="1029741"/>
            <a:ext cx="9144000" cy="809542"/>
          </a:xfrm>
        </p:spPr>
        <p:txBody>
          <a:bodyPr/>
          <a:lstStyle/>
          <a:p>
            <a:r>
              <a:rPr lang="en-US" altLang="ja-JP" sz="2000" dirty="0" smtClean="0"/>
              <a:t>HISUI hyperspectral imager is successor of ASTER and will be installed </a:t>
            </a:r>
            <a:r>
              <a:rPr kumimoji="1" lang="en-US" altLang="ja-JP" sz="2000" dirty="0" smtClean="0"/>
              <a:t>onto </a:t>
            </a:r>
            <a:r>
              <a:rPr lang="en-US" altLang="ja-JP" sz="2000" dirty="0" smtClean="0"/>
              <a:t>JEM-EF (Japanese Experimental Module Exposed Facility) in FY2018.</a:t>
            </a:r>
          </a:p>
        </p:txBody>
      </p:sp>
      <p:pic>
        <p:nvPicPr>
          <p:cNvPr id="4" name="Picture 1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gray">
          <a:xfrm>
            <a:off x="430847" y="2529249"/>
            <a:ext cx="2855818" cy="2683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5" name="テキスト ボックス 1"/>
          <p:cNvSpPr txBox="1">
            <a:spLocks noChangeArrowheads="1"/>
          </p:cNvSpPr>
          <p:nvPr/>
        </p:nvSpPr>
        <p:spPr bwMode="auto">
          <a:xfrm>
            <a:off x="131489" y="5397497"/>
            <a:ext cx="389696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r>
              <a:rPr lang="en-US" altLang="ja-JP" sz="1400" dirty="0"/>
              <a:t>Telescope diameter ≈ 30 cm</a:t>
            </a:r>
          </a:p>
          <a:p>
            <a:pPr algn="l" eaLnBrk="1" hangingPunct="1"/>
            <a:r>
              <a:rPr lang="en-US" altLang="ja-JP" sz="1400" dirty="0"/>
              <a:t>Dimension = 1485(L) x 950(W) x 1380(H) mm </a:t>
            </a:r>
          </a:p>
          <a:p>
            <a:pPr algn="l" eaLnBrk="1" hangingPunct="1"/>
            <a:r>
              <a:rPr lang="en-US" altLang="ja-JP" sz="1400" dirty="0"/>
              <a:t>Mass = 168 kg</a:t>
            </a:r>
          </a:p>
          <a:p>
            <a:pPr algn="l" eaLnBrk="1" hangingPunct="1"/>
            <a:r>
              <a:rPr lang="en-US" altLang="ja-JP" sz="1400" dirty="0"/>
              <a:t>Two grating spectrometers for VNIR and SWIR</a:t>
            </a:r>
            <a:endParaRPr lang="ja-JP" altLang="en-US" sz="1400" dirty="0"/>
          </a:p>
        </p:txBody>
      </p:sp>
      <p:cxnSp>
        <p:nvCxnSpPr>
          <p:cNvPr id="6" name="直線矢印コネクタ 5"/>
          <p:cNvCxnSpPr>
            <a:stCxn id="7" idx="2"/>
          </p:cNvCxnSpPr>
          <p:nvPr/>
        </p:nvCxnSpPr>
        <p:spPr>
          <a:xfrm>
            <a:off x="1695622" y="2385813"/>
            <a:ext cx="52252" cy="2814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378595" y="2016481"/>
            <a:ext cx="2634054" cy="369332"/>
          </a:xfrm>
          <a:prstGeom prst="rect">
            <a:avLst/>
          </a:prstGeom>
          <a:noFill/>
        </p:spPr>
        <p:txBody>
          <a:bodyPr wrap="none" rtlCol="0">
            <a:spAutoFit/>
          </a:bodyPr>
          <a:lstStyle/>
          <a:p>
            <a:r>
              <a:rPr kumimoji="1" lang="en-US" altLang="ja-JP" dirty="0" smtClean="0"/>
              <a:t>Onboard calibration unit</a:t>
            </a:r>
            <a:endParaRPr kumimoji="1" lang="ja-JP" altLang="en-US" dirty="0"/>
          </a:p>
        </p:txBody>
      </p:sp>
      <mc:AlternateContent xmlns:mc="http://schemas.openxmlformats.org/markup-compatibility/2006" xmlns:a14="http://schemas.microsoft.com/office/drawing/2010/main">
        <mc:Choice Requires="a14">
          <p:graphicFrame>
            <p:nvGraphicFramePr>
              <p:cNvPr id="10" name="コンテンツ プレースホルダー 5"/>
              <p:cNvGraphicFramePr>
                <a:graphicFrameLocks/>
              </p:cNvGraphicFramePr>
              <p:nvPr>
                <p:extLst>
                  <p:ext uri="{D42A27DB-BD31-4B8C-83A1-F6EECF244321}">
                    <p14:modId xmlns:p14="http://schemas.microsoft.com/office/powerpoint/2010/main" val="3196878608"/>
                  </p:ext>
                </p:extLst>
              </p:nvPr>
            </p:nvGraphicFramePr>
            <p:xfrm>
              <a:off x="4080705" y="2294388"/>
              <a:ext cx="4963885" cy="4119645"/>
            </p:xfrm>
            <a:graphic>
              <a:graphicData uri="http://schemas.openxmlformats.org/drawingml/2006/table">
                <a:tbl>
                  <a:tblPr firstRow="1" bandRow="1">
                    <a:tableStyleId>{ED083AE6-46FA-4A59-8FB0-9F97EB10719F}</a:tableStyleId>
                  </a:tblPr>
                  <a:tblGrid>
                    <a:gridCol w="2024742"/>
                    <a:gridCol w="1363393"/>
                    <a:gridCol w="1575750"/>
                  </a:tblGrid>
                  <a:tr h="308725">
                    <a:tc>
                      <a:txBody>
                        <a:bodyPr/>
                        <a:lstStyle/>
                        <a:p>
                          <a:pPr algn="ctr"/>
                          <a:endParaRPr kumimoji="1" lang="ja-JP" altLang="en-US" sz="1400" dirty="0">
                            <a:solidFill>
                              <a:schemeClr val="tx1"/>
                            </a:solidFill>
                          </a:endParaRPr>
                        </a:p>
                      </a:txBody>
                      <a:tcPr/>
                    </a:tc>
                    <a:tc>
                      <a:txBody>
                        <a:bodyPr/>
                        <a:lstStyle/>
                        <a:p>
                          <a:pPr algn="ctr"/>
                          <a:r>
                            <a:rPr kumimoji="1" lang="en-US" altLang="ja-JP" sz="1400" dirty="0" smtClean="0"/>
                            <a:t>VNIR</a:t>
                          </a:r>
                          <a:endParaRPr kumimoji="1" lang="ja-JP" altLang="en-US" sz="1400" dirty="0">
                            <a:solidFill>
                              <a:schemeClr val="tx1"/>
                            </a:solidFill>
                          </a:endParaRPr>
                        </a:p>
                      </a:txBody>
                      <a:tcPr/>
                    </a:tc>
                    <a:tc>
                      <a:txBody>
                        <a:bodyPr/>
                        <a:lstStyle/>
                        <a:p>
                          <a:pPr algn="ctr"/>
                          <a:r>
                            <a:rPr kumimoji="1" lang="en-US" altLang="ja-JP" sz="1400" dirty="0" smtClean="0"/>
                            <a:t>SWIR</a:t>
                          </a:r>
                          <a:endParaRPr kumimoji="1" lang="ja-JP" altLang="en-US" sz="1400" dirty="0">
                            <a:solidFill>
                              <a:schemeClr val="tx1"/>
                            </a:solidFill>
                          </a:endParaRPr>
                        </a:p>
                      </a:txBody>
                      <a:tcPr/>
                    </a:tc>
                  </a:tr>
                  <a:tr h="308725">
                    <a:tc>
                      <a:txBody>
                        <a:bodyPr/>
                        <a:lstStyle/>
                        <a:p>
                          <a:r>
                            <a:rPr kumimoji="1" lang="en-US" altLang="ja-JP" sz="1400" dirty="0" smtClean="0"/>
                            <a:t>Spectral coverage</a:t>
                          </a:r>
                          <a:endParaRPr kumimoji="1" lang="ja-JP" altLang="en-US" sz="1400" dirty="0"/>
                        </a:p>
                      </a:txBody>
                      <a:tcPr/>
                    </a:tc>
                    <a:tc>
                      <a:txBody>
                        <a:bodyPr/>
                        <a:lstStyle/>
                        <a:p>
                          <a:r>
                            <a:rPr kumimoji="1" lang="en-US" altLang="ja-JP" sz="1400" dirty="0" smtClean="0"/>
                            <a:t>400~970nm</a:t>
                          </a:r>
                          <a:endParaRPr kumimoji="1" lang="ja-JP" altLang="en-US" sz="1400" dirty="0"/>
                        </a:p>
                      </a:txBody>
                      <a:tcPr/>
                    </a:tc>
                    <a:tc>
                      <a:txBody>
                        <a:bodyPr/>
                        <a:lstStyle/>
                        <a:p>
                          <a:r>
                            <a:rPr kumimoji="1" lang="en-US" altLang="ja-JP" sz="1400" dirty="0" smtClean="0"/>
                            <a:t>900nm~2500nm</a:t>
                          </a:r>
                          <a:endParaRPr kumimoji="1" lang="ja-JP" altLang="en-US" sz="1400" dirty="0"/>
                        </a:p>
                      </a:txBody>
                      <a:tcPr/>
                    </a:tc>
                  </a:tr>
                  <a:tr h="308725">
                    <a:tc>
                      <a:txBody>
                        <a:bodyPr/>
                        <a:lstStyle/>
                        <a:p>
                          <a:r>
                            <a:rPr kumimoji="1" lang="en-US" altLang="ja-JP" sz="1400" dirty="0" smtClean="0"/>
                            <a:t>Number of band</a:t>
                          </a:r>
                          <a:endParaRPr kumimoji="1" lang="ja-JP" altLang="en-US" sz="1400" dirty="0"/>
                        </a:p>
                      </a:txBody>
                      <a:tcPr/>
                    </a:tc>
                    <a:tc>
                      <a:txBody>
                        <a:bodyPr/>
                        <a:lstStyle/>
                        <a:p>
                          <a:r>
                            <a:rPr kumimoji="1" lang="en-US" altLang="ja-JP" sz="1400" dirty="0" smtClean="0"/>
                            <a:t>57</a:t>
                          </a:r>
                          <a:endParaRPr kumimoji="1" lang="ja-JP" altLang="en-US" sz="1400" dirty="0"/>
                        </a:p>
                      </a:txBody>
                      <a:tcPr/>
                    </a:tc>
                    <a:tc>
                      <a:txBody>
                        <a:bodyPr/>
                        <a:lstStyle/>
                        <a:p>
                          <a:r>
                            <a:rPr kumimoji="1" lang="en-US" altLang="ja-JP" sz="1400" dirty="0" smtClean="0"/>
                            <a:t>128</a:t>
                          </a:r>
                          <a:endParaRPr kumimoji="1" lang="ja-JP" altLang="en-US" sz="1400" dirty="0"/>
                        </a:p>
                      </a:txBody>
                      <a:tcPr/>
                    </a:tc>
                  </a:tr>
                  <a:tr h="308725">
                    <a:tc>
                      <a:txBody>
                        <a:bodyPr/>
                        <a:lstStyle/>
                        <a:p>
                          <a:r>
                            <a:rPr kumimoji="1" lang="en-US" altLang="ja-JP" sz="1400" dirty="0" smtClean="0"/>
                            <a:t>Spectral resolution</a:t>
                          </a:r>
                          <a:endParaRPr kumimoji="1" lang="ja-JP" altLang="en-US" sz="1400" dirty="0"/>
                        </a:p>
                      </a:txBody>
                      <a:tcPr/>
                    </a:tc>
                    <a:tc>
                      <a:txBody>
                        <a:bodyPr/>
                        <a:lstStyle/>
                        <a:p>
                          <a:r>
                            <a:rPr kumimoji="1" lang="en-US" altLang="ja-JP" sz="1400" dirty="0" smtClean="0"/>
                            <a:t>10nm</a:t>
                          </a:r>
                          <a:endParaRPr kumimoji="1" lang="ja-JP" altLang="en-US" sz="1400" dirty="0"/>
                        </a:p>
                      </a:txBody>
                      <a:tcPr/>
                    </a:tc>
                    <a:tc>
                      <a:txBody>
                        <a:bodyPr/>
                        <a:lstStyle/>
                        <a:p>
                          <a:r>
                            <a:rPr kumimoji="1" lang="en-US" altLang="ja-JP" sz="1400" dirty="0" smtClean="0"/>
                            <a:t>12.5nm</a:t>
                          </a:r>
                          <a:endParaRPr kumimoji="1" lang="ja-JP" altLang="en-US" sz="1400" dirty="0"/>
                        </a:p>
                      </a:txBody>
                      <a:tcPr/>
                    </a:tc>
                  </a:tr>
                  <a:tr h="496379">
                    <a:tc>
                      <a:txBody>
                        <a:bodyPr/>
                        <a:lstStyle/>
                        <a:p>
                          <a:r>
                            <a:rPr kumimoji="1" lang="en-US" altLang="ja-JP" sz="1400" dirty="0" smtClean="0"/>
                            <a:t>Spatial</a:t>
                          </a:r>
                          <a:r>
                            <a:rPr kumimoji="1" lang="en-US" altLang="ja-JP" sz="1400" baseline="0" dirty="0" smtClean="0"/>
                            <a:t> resolution / Swath</a:t>
                          </a:r>
                          <a:endParaRPr kumimoji="1" lang="ja-JP" altLang="en-US" sz="1400" dirty="0"/>
                        </a:p>
                      </a:txBody>
                      <a:tcPr/>
                    </a:tc>
                    <a:tc gridSpan="2">
                      <a:txBody>
                        <a:bodyPr/>
                        <a:lstStyle/>
                        <a:p>
                          <a:r>
                            <a:rPr kumimoji="1" lang="en-US" altLang="ja-JP" sz="1400" dirty="0" smtClean="0"/>
                            <a:t>20(CT)x30m(AT) / 20km</a:t>
                          </a:r>
                          <a:endParaRPr kumimoji="1" lang="ja-JP" altLang="en-US" sz="1400" dirty="0"/>
                        </a:p>
                      </a:txBody>
                      <a:tcPr/>
                    </a:tc>
                    <a:tc hMerge="1">
                      <a:txBody>
                        <a:bodyPr/>
                        <a:lstStyle/>
                        <a:p>
                          <a:endParaRPr kumimoji="1" lang="ja-JP" altLang="en-US"/>
                        </a:p>
                      </a:txBody>
                      <a:tcPr/>
                    </a:tc>
                  </a:tr>
                  <a:tr h="302515">
                    <a:tc>
                      <a:txBody>
                        <a:bodyPr/>
                        <a:lstStyle/>
                        <a:p>
                          <a:r>
                            <a:rPr kumimoji="1" lang="en-US" altLang="ja-JP" sz="1400" dirty="0" smtClean="0"/>
                            <a:t>Radiometric resolution</a:t>
                          </a:r>
                          <a:endParaRPr kumimoji="1" lang="ja-JP" altLang="en-US" sz="1400" dirty="0"/>
                        </a:p>
                      </a:txBody>
                      <a:tcPr/>
                    </a:tc>
                    <a:tc gridSpan="2">
                      <a:txBody>
                        <a:bodyPr/>
                        <a:lstStyle/>
                        <a:p>
                          <a:r>
                            <a:rPr kumimoji="1" lang="en-US" altLang="ja-JP" sz="1400" dirty="0" smtClean="0"/>
                            <a:t>12bit</a:t>
                          </a:r>
                          <a:endParaRPr kumimoji="1" lang="ja-JP" altLang="en-US" sz="1400" dirty="0"/>
                        </a:p>
                      </a:txBody>
                      <a:tcPr/>
                    </a:tc>
                    <a:tc hMerge="1">
                      <a:txBody>
                        <a:bodyPr/>
                        <a:lstStyle/>
                        <a:p>
                          <a:endParaRPr kumimoji="1" lang="ja-JP" altLang="en-US"/>
                        </a:p>
                      </a:txBody>
                      <a:tcPr/>
                    </a:tc>
                  </a:tr>
                  <a:tr h="308725">
                    <a:tc>
                      <a:txBody>
                        <a:bodyPr/>
                        <a:lstStyle/>
                        <a:p>
                          <a:r>
                            <a:rPr kumimoji="1" lang="en-US" altLang="ja-JP" sz="1400" dirty="0" smtClean="0"/>
                            <a:t>SNR</a:t>
                          </a:r>
                          <a:endParaRPr kumimoji="1" lang="ja-JP" altLang="en-US" sz="1400" dirty="0"/>
                        </a:p>
                      </a:txBody>
                      <a:tcPr/>
                    </a:tc>
                    <a:tc>
                      <a:txBody>
                        <a:bodyPr/>
                        <a:lstStyle/>
                        <a:p>
                          <a:r>
                            <a:rPr kumimoji="1" lang="en-US" altLang="ja-JP" sz="1400" dirty="0" smtClean="0"/>
                            <a:t>&gt;450@620nm</a:t>
                          </a:r>
                          <a:endParaRPr kumimoji="1" lang="ja-JP" altLang="en-US" sz="1400" dirty="0"/>
                        </a:p>
                      </a:txBody>
                      <a:tcPr/>
                    </a:tc>
                    <a:tc>
                      <a:txBody>
                        <a:bodyPr/>
                        <a:lstStyle/>
                        <a:p>
                          <a:r>
                            <a:rPr kumimoji="1" lang="en-US" altLang="ja-JP" sz="1400" dirty="0" smtClean="0"/>
                            <a:t>&gt;300@2100nm</a:t>
                          </a:r>
                          <a:endParaRPr kumimoji="1" lang="ja-JP" altLang="en-US" sz="1400" dirty="0"/>
                        </a:p>
                      </a:txBody>
                      <a:tcPr/>
                    </a:tc>
                  </a:tr>
                  <a:tr h="496379">
                    <a:tc>
                      <a:txBody>
                        <a:bodyPr/>
                        <a:lstStyle/>
                        <a:p>
                          <a:r>
                            <a:rPr lang="en-US" altLang="ja-JP" sz="1400" dirty="0" smtClean="0"/>
                            <a:t>Radiometric calibration accuracy</a:t>
                          </a:r>
                          <a:endParaRPr lang="ja-JP" altLang="en-US" sz="1400" dirty="0"/>
                        </a:p>
                      </a:txBody>
                      <a:tcPr/>
                    </a:tc>
                    <a:tc gridSpan="2">
                      <a:txBody>
                        <a:bodyPr/>
                        <a:lstStyle/>
                        <a:p>
                          <a:r>
                            <a:rPr lang="en-US" altLang="ja-JP" sz="1400" dirty="0" smtClean="0"/>
                            <a:t>Absolute: 5%, </a:t>
                          </a:r>
                          <a:r>
                            <a:rPr lang="en-US" altLang="ja-JP" sz="1400" dirty="0" err="1" smtClean="0"/>
                            <a:t>Interband</a:t>
                          </a:r>
                          <a:r>
                            <a:rPr lang="en-US" altLang="ja-JP" sz="1400" dirty="0" smtClean="0"/>
                            <a:t>:</a:t>
                          </a:r>
                          <a:r>
                            <a:rPr lang="en-US" altLang="ja-JP" sz="1400" baseline="0" dirty="0" smtClean="0"/>
                            <a:t> 2%</a:t>
                          </a:r>
                          <a:endParaRPr lang="ja-JP" altLang="en-US" sz="1400" dirty="0"/>
                        </a:p>
                      </a:txBody>
                      <a:tcPr/>
                    </a:tc>
                    <a:tc hMerge="1">
                      <a:txBody>
                        <a:bodyPr/>
                        <a:lstStyle/>
                        <a:p>
                          <a:endParaRPr kumimoji="1" lang="ja-JP" altLang="en-US"/>
                        </a:p>
                      </a:txBody>
                      <a:tcPr/>
                    </a:tc>
                  </a:tr>
                  <a:tr h="308725">
                    <a:tc>
                      <a:txBody>
                        <a:bodyPr/>
                        <a:lstStyle/>
                        <a:p>
                          <a:r>
                            <a:rPr lang="en-US" altLang="ja-JP" sz="1400" dirty="0" smtClean="0"/>
                            <a:t>Smile and Keystone</a:t>
                          </a:r>
                          <a:endParaRPr lang="ja-JP" altLang="en-US" sz="1400" dirty="0"/>
                        </a:p>
                      </a:txBody>
                      <a:tcPr/>
                    </a:tc>
                    <a:tc gridSpan="2">
                      <a:txBody>
                        <a:bodyPr/>
                        <a:lstStyle/>
                        <a:p>
                          <a:r>
                            <a:rPr lang="en-US" altLang="ja-JP" sz="1400" dirty="0" smtClean="0"/>
                            <a:t>&lt; 1 image pixel</a:t>
                          </a:r>
                          <a:endParaRPr lang="ja-JP" altLang="en-US" sz="1400" dirty="0"/>
                        </a:p>
                      </a:txBody>
                      <a:tcPr/>
                    </a:tc>
                    <a:tc hMerge="1">
                      <a:txBody>
                        <a:bodyPr/>
                        <a:lstStyle/>
                        <a:p>
                          <a:endParaRPr kumimoji="1" lang="ja-JP" altLang="en-US"/>
                        </a:p>
                      </a:txBody>
                      <a:tcPr/>
                    </a:tc>
                  </a:tr>
                  <a:tr h="308725">
                    <a:tc>
                      <a:txBody>
                        <a:bodyPr/>
                        <a:lstStyle/>
                        <a:p>
                          <a:r>
                            <a:rPr lang="en-US" altLang="ja-JP" sz="1400" dirty="0" smtClean="0"/>
                            <a:t>MTF</a:t>
                          </a:r>
                          <a:endParaRPr lang="ja-JP" altLang="en-US" sz="1400" dirty="0"/>
                        </a:p>
                      </a:txBody>
                      <a:tcPr/>
                    </a:tc>
                    <a:tc gridSpan="2">
                      <a:txBody>
                        <a:bodyPr/>
                        <a:lstStyle/>
                        <a:p>
                          <a:r>
                            <a:rPr lang="en-US" altLang="ja-JP" sz="1400" dirty="0" smtClean="0"/>
                            <a:t>&gt;0.2</a:t>
                          </a:r>
                          <a:endParaRPr lang="ja-JP" altLang="en-US" sz="1400" dirty="0"/>
                        </a:p>
                      </a:txBody>
                      <a:tcPr/>
                    </a:tc>
                    <a:tc hMerge="1">
                      <a:txBody>
                        <a:bodyPr/>
                        <a:lstStyle/>
                        <a:p>
                          <a:endParaRPr kumimoji="1" lang="ja-JP" altLang="en-US"/>
                        </a:p>
                      </a:txBody>
                      <a:tcPr/>
                    </a:tc>
                  </a:tr>
                  <a:tr h="308725">
                    <a:tc>
                      <a:txBody>
                        <a:bodyPr/>
                        <a:lstStyle/>
                        <a:p>
                          <a:r>
                            <a:rPr kumimoji="1" lang="en-US" altLang="ja-JP" sz="1400" dirty="0" smtClean="0"/>
                            <a:t>Dynamic</a:t>
                          </a:r>
                          <a:r>
                            <a:rPr kumimoji="1" lang="en-US" altLang="ja-JP" sz="1400" baseline="0" dirty="0" smtClean="0"/>
                            <a:t> range</a:t>
                          </a:r>
                          <a:endParaRPr kumimoji="1" lang="ja-JP" altLang="en-US" sz="1400" dirty="0"/>
                        </a:p>
                      </a:txBody>
                      <a:tcPr/>
                    </a:tc>
                    <a:tc gridSpan="2">
                      <a:txBody>
                        <a:bodyPr/>
                        <a:lstStyle/>
                        <a:p>
                          <a:r>
                            <a:rPr kumimoji="1" lang="en-US" altLang="ja-JP" sz="1400" dirty="0" smtClean="0"/>
                            <a:t>Saturated</a:t>
                          </a:r>
                          <a:r>
                            <a:rPr kumimoji="1" lang="en-US" altLang="ja-JP" sz="1400" baseline="0" dirty="0" smtClean="0"/>
                            <a:t> at 70% albedo</a:t>
                          </a:r>
                          <a:endParaRPr kumimoji="1" lang="ja-JP" altLang="en-US" sz="1400" dirty="0"/>
                        </a:p>
                      </a:txBody>
                      <a:tcPr/>
                    </a:tc>
                    <a:tc hMerge="1">
                      <a:txBody>
                        <a:bodyPr/>
                        <a:lstStyle/>
                        <a:p>
                          <a:endParaRPr kumimoji="1" lang="ja-JP" altLang="en-US"/>
                        </a:p>
                      </a:txBody>
                      <a:tcPr/>
                    </a:tc>
                  </a:tr>
                  <a:tr h="308725">
                    <a:tc>
                      <a:txBody>
                        <a:bodyPr/>
                        <a:lstStyle/>
                        <a:p>
                          <a:r>
                            <a:rPr kumimoji="1" lang="en-US" altLang="ja-JP" sz="1400" dirty="0" smtClean="0"/>
                            <a:t>Pointing</a:t>
                          </a:r>
                          <a:endParaRPr kumimoji="1" lang="ja-JP" altLang="en-US" sz="1400" dirty="0"/>
                        </a:p>
                      </a:txBody>
                      <a:tcPr/>
                    </a:tc>
                    <a:tc gridSpan="2">
                      <a:txBody>
                        <a:bodyPr/>
                        <a:lstStyle/>
                        <a:p>
                          <a:r>
                            <a:rPr kumimoji="1" lang="en-US" altLang="ja-JP" sz="1400" dirty="0" smtClean="0"/>
                            <a:t>Cross track: </a:t>
                          </a:r>
                          <a14:m>
                            <m:oMath xmlns:m="http://schemas.openxmlformats.org/officeDocument/2006/math">
                              <m:r>
                                <a:rPr kumimoji="1" lang="en-US" altLang="ja-JP" sz="1400" b="0" i="1" smtClean="0">
                                  <a:latin typeface="Cambria Math" panose="02040503050406030204" pitchFamily="18" charset="0"/>
                                </a:rPr>
                                <m:t>±</m:t>
                              </m:r>
                            </m:oMath>
                          </a14:m>
                          <a:r>
                            <a:rPr kumimoji="1" lang="en-US" altLang="ja-JP" sz="1400" b="0" dirty="0" smtClean="0"/>
                            <a:t>5</a:t>
                          </a:r>
                          <a14:m>
                            <m:oMath xmlns:m="http://schemas.openxmlformats.org/officeDocument/2006/math">
                              <m:r>
                                <a:rPr kumimoji="1" lang="en-US" altLang="ja-JP" sz="1400" b="0" i="1" baseline="30000" smtClean="0">
                                  <a:latin typeface="Cambria Math" panose="02040503050406030204" pitchFamily="18" charset="0"/>
                                </a:rPr>
                                <m:t>∘</m:t>
                              </m:r>
                            </m:oMath>
                          </a14:m>
                          <a:r>
                            <a:rPr kumimoji="1" lang="en-US" altLang="ja-JP" sz="1400" dirty="0" smtClean="0"/>
                            <a:t>(TBD)</a:t>
                          </a:r>
                          <a:endParaRPr kumimoji="1" lang="ja-JP" altLang="en-US" sz="1400" dirty="0"/>
                        </a:p>
                      </a:txBody>
                      <a:tcPr/>
                    </a:tc>
                    <a:tc hMerge="1">
                      <a:txBody>
                        <a:bodyPr/>
                        <a:lstStyle/>
                        <a:p>
                          <a:endParaRPr kumimoji="1" lang="ja-JP" altLang="en-US"/>
                        </a:p>
                      </a:txBody>
                      <a:tcPr/>
                    </a:tc>
                  </a:tr>
                </a:tbl>
              </a:graphicData>
            </a:graphic>
          </p:graphicFrame>
        </mc:Choice>
        <mc:Fallback xmlns="">
          <p:graphicFrame>
            <p:nvGraphicFramePr>
              <p:cNvPr id="10" name="コンテンツ プレースホルダー 5"/>
              <p:cNvGraphicFramePr>
                <a:graphicFrameLocks/>
              </p:cNvGraphicFramePr>
              <p:nvPr>
                <p:extLst>
                  <p:ext uri="{D42A27DB-BD31-4B8C-83A1-F6EECF244321}">
                    <p14:modId xmlns:p14="http://schemas.microsoft.com/office/powerpoint/2010/main" val="3196878608"/>
                  </p:ext>
                </p:extLst>
              </p:nvPr>
            </p:nvGraphicFramePr>
            <p:xfrm>
              <a:off x="4080705" y="2294388"/>
              <a:ext cx="4963885" cy="4119645"/>
            </p:xfrm>
            <a:graphic>
              <a:graphicData uri="http://schemas.openxmlformats.org/drawingml/2006/table">
                <a:tbl>
                  <a:tblPr firstRow="1" bandRow="1">
                    <a:tableStyleId>{ED083AE6-46FA-4A59-8FB0-9F97EB10719F}</a:tableStyleId>
                  </a:tblPr>
                  <a:tblGrid>
                    <a:gridCol w="2024742"/>
                    <a:gridCol w="1363393"/>
                    <a:gridCol w="1575750"/>
                  </a:tblGrid>
                  <a:tr h="308725">
                    <a:tc>
                      <a:txBody>
                        <a:bodyPr/>
                        <a:lstStyle/>
                        <a:p>
                          <a:pPr algn="ctr"/>
                          <a:endParaRPr kumimoji="1" lang="ja-JP" altLang="en-US" sz="1400" dirty="0">
                            <a:solidFill>
                              <a:schemeClr val="tx1"/>
                            </a:solidFill>
                          </a:endParaRPr>
                        </a:p>
                      </a:txBody>
                      <a:tcPr/>
                    </a:tc>
                    <a:tc>
                      <a:txBody>
                        <a:bodyPr/>
                        <a:lstStyle/>
                        <a:p>
                          <a:pPr algn="ctr"/>
                          <a:r>
                            <a:rPr kumimoji="1" lang="en-US" altLang="ja-JP" sz="1400" dirty="0" smtClean="0"/>
                            <a:t>VNIR</a:t>
                          </a:r>
                          <a:endParaRPr kumimoji="1" lang="ja-JP" altLang="en-US" sz="1400" dirty="0">
                            <a:solidFill>
                              <a:schemeClr val="tx1"/>
                            </a:solidFill>
                          </a:endParaRPr>
                        </a:p>
                      </a:txBody>
                      <a:tcPr/>
                    </a:tc>
                    <a:tc>
                      <a:txBody>
                        <a:bodyPr/>
                        <a:lstStyle/>
                        <a:p>
                          <a:pPr algn="ctr"/>
                          <a:r>
                            <a:rPr kumimoji="1" lang="en-US" altLang="ja-JP" sz="1400" dirty="0" smtClean="0"/>
                            <a:t>SWIR</a:t>
                          </a:r>
                          <a:endParaRPr kumimoji="1" lang="ja-JP" altLang="en-US" sz="1400" dirty="0">
                            <a:solidFill>
                              <a:schemeClr val="tx1"/>
                            </a:solidFill>
                          </a:endParaRPr>
                        </a:p>
                      </a:txBody>
                      <a:tcPr/>
                    </a:tc>
                  </a:tr>
                  <a:tr h="308725">
                    <a:tc>
                      <a:txBody>
                        <a:bodyPr/>
                        <a:lstStyle/>
                        <a:p>
                          <a:r>
                            <a:rPr kumimoji="1" lang="en-US" altLang="ja-JP" sz="1400" dirty="0" smtClean="0"/>
                            <a:t>Spectral coverage</a:t>
                          </a:r>
                          <a:endParaRPr kumimoji="1" lang="ja-JP" altLang="en-US" sz="1400" dirty="0"/>
                        </a:p>
                      </a:txBody>
                      <a:tcPr/>
                    </a:tc>
                    <a:tc>
                      <a:txBody>
                        <a:bodyPr/>
                        <a:lstStyle/>
                        <a:p>
                          <a:r>
                            <a:rPr kumimoji="1" lang="en-US" altLang="ja-JP" sz="1400" dirty="0" smtClean="0"/>
                            <a:t>400~970nm</a:t>
                          </a:r>
                          <a:endParaRPr kumimoji="1" lang="ja-JP" altLang="en-US" sz="1400" dirty="0"/>
                        </a:p>
                      </a:txBody>
                      <a:tcPr/>
                    </a:tc>
                    <a:tc>
                      <a:txBody>
                        <a:bodyPr/>
                        <a:lstStyle/>
                        <a:p>
                          <a:r>
                            <a:rPr kumimoji="1" lang="en-US" altLang="ja-JP" sz="1400" dirty="0" smtClean="0"/>
                            <a:t>900nm~2500nm</a:t>
                          </a:r>
                          <a:endParaRPr kumimoji="1" lang="ja-JP" altLang="en-US" sz="1400" dirty="0"/>
                        </a:p>
                      </a:txBody>
                      <a:tcPr/>
                    </a:tc>
                  </a:tr>
                  <a:tr h="308725">
                    <a:tc>
                      <a:txBody>
                        <a:bodyPr/>
                        <a:lstStyle/>
                        <a:p>
                          <a:r>
                            <a:rPr kumimoji="1" lang="en-US" altLang="ja-JP" sz="1400" dirty="0" smtClean="0"/>
                            <a:t>Number of band</a:t>
                          </a:r>
                          <a:endParaRPr kumimoji="1" lang="ja-JP" altLang="en-US" sz="1400" dirty="0"/>
                        </a:p>
                      </a:txBody>
                      <a:tcPr/>
                    </a:tc>
                    <a:tc>
                      <a:txBody>
                        <a:bodyPr/>
                        <a:lstStyle/>
                        <a:p>
                          <a:r>
                            <a:rPr kumimoji="1" lang="en-US" altLang="ja-JP" sz="1400" dirty="0" smtClean="0"/>
                            <a:t>57</a:t>
                          </a:r>
                          <a:endParaRPr kumimoji="1" lang="ja-JP" altLang="en-US" sz="1400" dirty="0"/>
                        </a:p>
                      </a:txBody>
                      <a:tcPr/>
                    </a:tc>
                    <a:tc>
                      <a:txBody>
                        <a:bodyPr/>
                        <a:lstStyle/>
                        <a:p>
                          <a:r>
                            <a:rPr kumimoji="1" lang="en-US" altLang="ja-JP" sz="1400" dirty="0" smtClean="0"/>
                            <a:t>128</a:t>
                          </a:r>
                          <a:endParaRPr kumimoji="1" lang="ja-JP" altLang="en-US" sz="1400" dirty="0"/>
                        </a:p>
                      </a:txBody>
                      <a:tcPr/>
                    </a:tc>
                  </a:tr>
                  <a:tr h="308725">
                    <a:tc>
                      <a:txBody>
                        <a:bodyPr/>
                        <a:lstStyle/>
                        <a:p>
                          <a:r>
                            <a:rPr kumimoji="1" lang="en-US" altLang="ja-JP" sz="1400" dirty="0" smtClean="0"/>
                            <a:t>Spectral resolution</a:t>
                          </a:r>
                          <a:endParaRPr kumimoji="1" lang="ja-JP" altLang="en-US" sz="1400" dirty="0"/>
                        </a:p>
                      </a:txBody>
                      <a:tcPr/>
                    </a:tc>
                    <a:tc>
                      <a:txBody>
                        <a:bodyPr/>
                        <a:lstStyle/>
                        <a:p>
                          <a:r>
                            <a:rPr kumimoji="1" lang="en-US" altLang="ja-JP" sz="1400" dirty="0" smtClean="0"/>
                            <a:t>10nm</a:t>
                          </a:r>
                          <a:endParaRPr kumimoji="1" lang="ja-JP" altLang="en-US" sz="1400" dirty="0"/>
                        </a:p>
                      </a:txBody>
                      <a:tcPr/>
                    </a:tc>
                    <a:tc>
                      <a:txBody>
                        <a:bodyPr/>
                        <a:lstStyle/>
                        <a:p>
                          <a:r>
                            <a:rPr kumimoji="1" lang="en-US" altLang="ja-JP" sz="1400" dirty="0" smtClean="0"/>
                            <a:t>12.5nm</a:t>
                          </a:r>
                          <a:endParaRPr kumimoji="1" lang="ja-JP" altLang="en-US" sz="1400" dirty="0"/>
                        </a:p>
                      </a:txBody>
                      <a:tcPr/>
                    </a:tc>
                  </a:tr>
                  <a:tr h="518160">
                    <a:tc>
                      <a:txBody>
                        <a:bodyPr/>
                        <a:lstStyle/>
                        <a:p>
                          <a:r>
                            <a:rPr kumimoji="1" lang="en-US" altLang="ja-JP" sz="1400" dirty="0" smtClean="0"/>
                            <a:t>Spatial</a:t>
                          </a:r>
                          <a:r>
                            <a:rPr kumimoji="1" lang="en-US" altLang="ja-JP" sz="1400" baseline="0" dirty="0" smtClean="0"/>
                            <a:t> resolution / Swath</a:t>
                          </a:r>
                          <a:endParaRPr kumimoji="1" lang="ja-JP" altLang="en-US" sz="1400" dirty="0"/>
                        </a:p>
                      </a:txBody>
                      <a:tcPr/>
                    </a:tc>
                    <a:tc gridSpan="2">
                      <a:txBody>
                        <a:bodyPr/>
                        <a:lstStyle/>
                        <a:p>
                          <a:r>
                            <a:rPr kumimoji="1" lang="en-US" altLang="ja-JP" sz="1400" dirty="0" smtClean="0"/>
                            <a:t>20(CT)x30m(AT) / 20km</a:t>
                          </a:r>
                          <a:endParaRPr kumimoji="1" lang="ja-JP" altLang="en-US" sz="1400" dirty="0"/>
                        </a:p>
                      </a:txBody>
                      <a:tcPr/>
                    </a:tc>
                    <a:tc hMerge="1">
                      <a:txBody>
                        <a:bodyPr/>
                        <a:lstStyle/>
                        <a:p>
                          <a:endParaRPr kumimoji="1" lang="ja-JP" altLang="en-US"/>
                        </a:p>
                      </a:txBody>
                      <a:tcPr/>
                    </a:tc>
                  </a:tr>
                  <a:tr h="304800">
                    <a:tc>
                      <a:txBody>
                        <a:bodyPr/>
                        <a:lstStyle/>
                        <a:p>
                          <a:r>
                            <a:rPr kumimoji="1" lang="en-US" altLang="ja-JP" sz="1400" dirty="0" smtClean="0"/>
                            <a:t>Radiometric resolution</a:t>
                          </a:r>
                          <a:endParaRPr kumimoji="1" lang="ja-JP" altLang="en-US" sz="1400" dirty="0"/>
                        </a:p>
                      </a:txBody>
                      <a:tcPr/>
                    </a:tc>
                    <a:tc gridSpan="2">
                      <a:txBody>
                        <a:bodyPr/>
                        <a:lstStyle/>
                        <a:p>
                          <a:r>
                            <a:rPr kumimoji="1" lang="en-US" altLang="ja-JP" sz="1400" dirty="0" smtClean="0"/>
                            <a:t>12bit</a:t>
                          </a:r>
                          <a:endParaRPr kumimoji="1" lang="ja-JP" altLang="en-US" sz="1400" dirty="0"/>
                        </a:p>
                      </a:txBody>
                      <a:tcPr/>
                    </a:tc>
                    <a:tc hMerge="1">
                      <a:txBody>
                        <a:bodyPr/>
                        <a:lstStyle/>
                        <a:p>
                          <a:endParaRPr kumimoji="1" lang="ja-JP" altLang="en-US"/>
                        </a:p>
                      </a:txBody>
                      <a:tcPr/>
                    </a:tc>
                  </a:tr>
                  <a:tr h="308725">
                    <a:tc>
                      <a:txBody>
                        <a:bodyPr/>
                        <a:lstStyle/>
                        <a:p>
                          <a:r>
                            <a:rPr kumimoji="1" lang="en-US" altLang="ja-JP" sz="1400" dirty="0" smtClean="0"/>
                            <a:t>SNR</a:t>
                          </a:r>
                          <a:endParaRPr kumimoji="1" lang="ja-JP" altLang="en-US" sz="1400" dirty="0"/>
                        </a:p>
                      </a:txBody>
                      <a:tcPr/>
                    </a:tc>
                    <a:tc>
                      <a:txBody>
                        <a:bodyPr/>
                        <a:lstStyle/>
                        <a:p>
                          <a:r>
                            <a:rPr kumimoji="1" lang="en-US" altLang="ja-JP" sz="1400" dirty="0" smtClean="0"/>
                            <a:t>&gt;450@620nm</a:t>
                          </a:r>
                          <a:endParaRPr kumimoji="1" lang="ja-JP" altLang="en-US" sz="1400" dirty="0"/>
                        </a:p>
                      </a:txBody>
                      <a:tcPr/>
                    </a:tc>
                    <a:tc>
                      <a:txBody>
                        <a:bodyPr/>
                        <a:lstStyle/>
                        <a:p>
                          <a:r>
                            <a:rPr kumimoji="1" lang="en-US" altLang="ja-JP" sz="1400" dirty="0" smtClean="0"/>
                            <a:t>&gt;300@2100nm</a:t>
                          </a:r>
                          <a:endParaRPr kumimoji="1" lang="ja-JP" altLang="en-US" sz="1400" dirty="0"/>
                        </a:p>
                      </a:txBody>
                      <a:tcPr/>
                    </a:tc>
                  </a:tr>
                  <a:tr h="518160">
                    <a:tc>
                      <a:txBody>
                        <a:bodyPr/>
                        <a:lstStyle/>
                        <a:p>
                          <a:r>
                            <a:rPr lang="en-US" altLang="ja-JP" sz="1400" dirty="0" smtClean="0"/>
                            <a:t>Radiometric calibration accuracy</a:t>
                          </a:r>
                          <a:endParaRPr lang="ja-JP" altLang="en-US" sz="1400" dirty="0"/>
                        </a:p>
                      </a:txBody>
                      <a:tcPr/>
                    </a:tc>
                    <a:tc gridSpan="2">
                      <a:txBody>
                        <a:bodyPr/>
                        <a:lstStyle/>
                        <a:p>
                          <a:r>
                            <a:rPr lang="en-US" altLang="ja-JP" sz="1400" dirty="0" smtClean="0"/>
                            <a:t>Absolute: 5%, </a:t>
                          </a:r>
                          <a:r>
                            <a:rPr lang="en-US" altLang="ja-JP" sz="1400" dirty="0" err="1" smtClean="0"/>
                            <a:t>Interband</a:t>
                          </a:r>
                          <a:r>
                            <a:rPr lang="en-US" altLang="ja-JP" sz="1400" dirty="0" smtClean="0"/>
                            <a:t>:</a:t>
                          </a:r>
                          <a:r>
                            <a:rPr lang="en-US" altLang="ja-JP" sz="1400" baseline="0" dirty="0" smtClean="0"/>
                            <a:t> 2%</a:t>
                          </a:r>
                          <a:endParaRPr lang="ja-JP" altLang="en-US" sz="1400" dirty="0"/>
                        </a:p>
                      </a:txBody>
                      <a:tcPr/>
                    </a:tc>
                    <a:tc hMerge="1">
                      <a:txBody>
                        <a:bodyPr/>
                        <a:lstStyle/>
                        <a:p>
                          <a:endParaRPr kumimoji="1" lang="ja-JP" altLang="en-US"/>
                        </a:p>
                      </a:txBody>
                      <a:tcPr/>
                    </a:tc>
                  </a:tr>
                  <a:tr h="308725">
                    <a:tc>
                      <a:txBody>
                        <a:bodyPr/>
                        <a:lstStyle/>
                        <a:p>
                          <a:r>
                            <a:rPr lang="en-US" altLang="ja-JP" sz="1400" dirty="0" smtClean="0"/>
                            <a:t>Smile and Keystone</a:t>
                          </a:r>
                          <a:endParaRPr lang="ja-JP" altLang="en-US" sz="1400" dirty="0"/>
                        </a:p>
                      </a:txBody>
                      <a:tcPr/>
                    </a:tc>
                    <a:tc gridSpan="2">
                      <a:txBody>
                        <a:bodyPr/>
                        <a:lstStyle/>
                        <a:p>
                          <a:r>
                            <a:rPr lang="en-US" altLang="ja-JP" sz="1400" dirty="0" smtClean="0"/>
                            <a:t>&lt; 1 image pixel</a:t>
                          </a:r>
                          <a:endParaRPr lang="ja-JP" altLang="en-US" sz="1400" dirty="0"/>
                        </a:p>
                      </a:txBody>
                      <a:tcPr/>
                    </a:tc>
                    <a:tc hMerge="1">
                      <a:txBody>
                        <a:bodyPr/>
                        <a:lstStyle/>
                        <a:p>
                          <a:endParaRPr kumimoji="1" lang="ja-JP" altLang="en-US"/>
                        </a:p>
                      </a:txBody>
                      <a:tcPr/>
                    </a:tc>
                  </a:tr>
                  <a:tr h="308725">
                    <a:tc>
                      <a:txBody>
                        <a:bodyPr/>
                        <a:lstStyle/>
                        <a:p>
                          <a:r>
                            <a:rPr lang="en-US" altLang="ja-JP" sz="1400" dirty="0" smtClean="0"/>
                            <a:t>MTF</a:t>
                          </a:r>
                          <a:endParaRPr lang="ja-JP" altLang="en-US" sz="1400" dirty="0"/>
                        </a:p>
                      </a:txBody>
                      <a:tcPr/>
                    </a:tc>
                    <a:tc gridSpan="2">
                      <a:txBody>
                        <a:bodyPr/>
                        <a:lstStyle/>
                        <a:p>
                          <a:r>
                            <a:rPr lang="en-US" altLang="ja-JP" sz="1400" dirty="0" smtClean="0"/>
                            <a:t>&gt;0.2</a:t>
                          </a:r>
                          <a:endParaRPr lang="ja-JP" altLang="en-US" sz="1400" dirty="0"/>
                        </a:p>
                      </a:txBody>
                      <a:tcPr/>
                    </a:tc>
                    <a:tc hMerge="1">
                      <a:txBody>
                        <a:bodyPr/>
                        <a:lstStyle/>
                        <a:p>
                          <a:endParaRPr kumimoji="1" lang="ja-JP" altLang="en-US"/>
                        </a:p>
                      </a:txBody>
                      <a:tcPr/>
                    </a:tc>
                  </a:tr>
                  <a:tr h="308725">
                    <a:tc>
                      <a:txBody>
                        <a:bodyPr/>
                        <a:lstStyle/>
                        <a:p>
                          <a:r>
                            <a:rPr kumimoji="1" lang="en-US" altLang="ja-JP" sz="1400" dirty="0" smtClean="0"/>
                            <a:t>Dynamic</a:t>
                          </a:r>
                          <a:r>
                            <a:rPr kumimoji="1" lang="en-US" altLang="ja-JP" sz="1400" baseline="0" dirty="0" smtClean="0"/>
                            <a:t> range</a:t>
                          </a:r>
                          <a:endParaRPr kumimoji="1" lang="ja-JP" altLang="en-US" sz="1400" dirty="0"/>
                        </a:p>
                      </a:txBody>
                      <a:tcPr/>
                    </a:tc>
                    <a:tc gridSpan="2">
                      <a:txBody>
                        <a:bodyPr/>
                        <a:lstStyle/>
                        <a:p>
                          <a:r>
                            <a:rPr kumimoji="1" lang="en-US" altLang="ja-JP" sz="1400" dirty="0" smtClean="0"/>
                            <a:t>Saturated</a:t>
                          </a:r>
                          <a:r>
                            <a:rPr kumimoji="1" lang="en-US" altLang="ja-JP" sz="1400" baseline="0" dirty="0" smtClean="0"/>
                            <a:t> at 70% albedo</a:t>
                          </a:r>
                          <a:endParaRPr kumimoji="1" lang="ja-JP" altLang="en-US" sz="1400" dirty="0"/>
                        </a:p>
                      </a:txBody>
                      <a:tcPr/>
                    </a:tc>
                    <a:tc hMerge="1">
                      <a:txBody>
                        <a:bodyPr/>
                        <a:lstStyle/>
                        <a:p>
                          <a:endParaRPr kumimoji="1" lang="ja-JP" altLang="en-US"/>
                        </a:p>
                      </a:txBody>
                      <a:tcPr/>
                    </a:tc>
                  </a:tr>
                  <a:tr h="308725">
                    <a:tc>
                      <a:txBody>
                        <a:bodyPr/>
                        <a:lstStyle/>
                        <a:p>
                          <a:r>
                            <a:rPr kumimoji="1" lang="en-US" altLang="ja-JP" sz="1400" dirty="0" smtClean="0"/>
                            <a:t>Pointing</a:t>
                          </a:r>
                          <a:endParaRPr kumimoji="1" lang="ja-JP" altLang="en-US" sz="1400" dirty="0"/>
                        </a:p>
                      </a:txBody>
                      <a:tcPr/>
                    </a:tc>
                    <a:tc gridSpan="2">
                      <a:txBody>
                        <a:bodyPr/>
                        <a:lstStyle/>
                        <a:p>
                          <a:endParaRPr lang="ja-JP"/>
                        </a:p>
                      </a:txBody>
                      <a:tcPr>
                        <a:blipFill rotWithShape="0">
                          <a:blip r:embed="rId3"/>
                          <a:stretch>
                            <a:fillRect l="-68944" t="-1229412" r="-621" b="-17647"/>
                          </a:stretch>
                        </a:blipFill>
                      </a:tcPr>
                    </a:tc>
                    <a:tc hMerge="1">
                      <a:txBody>
                        <a:bodyPr/>
                        <a:lstStyle/>
                        <a:p>
                          <a:endParaRPr kumimoji="1" lang="ja-JP" altLang="en-US"/>
                        </a:p>
                      </a:txBody>
                      <a:tcPr/>
                    </a:tc>
                  </a:tr>
                </a:tbl>
              </a:graphicData>
            </a:graphic>
          </p:graphicFrame>
        </mc:Fallback>
      </mc:AlternateContent>
      <p:sp>
        <p:nvSpPr>
          <p:cNvPr id="11" name="正方形/長方形 10"/>
          <p:cNvSpPr/>
          <p:nvPr/>
        </p:nvSpPr>
        <p:spPr>
          <a:xfrm>
            <a:off x="4080705" y="1950399"/>
            <a:ext cx="3159839" cy="369332"/>
          </a:xfrm>
          <a:prstGeom prst="rect">
            <a:avLst/>
          </a:prstGeom>
        </p:spPr>
        <p:txBody>
          <a:bodyPr wrap="none">
            <a:spAutoFit/>
          </a:bodyPr>
          <a:lstStyle/>
          <a:p>
            <a:r>
              <a:rPr lang="en-US" altLang="ja-JP" b="1" dirty="0"/>
              <a:t>Specification of instrument</a:t>
            </a:r>
            <a:endParaRPr lang="ja-JP" altLang="en-US" dirty="0"/>
          </a:p>
        </p:txBody>
      </p:sp>
    </p:spTree>
    <p:extLst>
      <p:ext uri="{BB962C8B-B14F-4D97-AF65-F5344CB8AC3E}">
        <p14:creationId xmlns:p14="http://schemas.microsoft.com/office/powerpoint/2010/main" val="25270044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593667"/>
            <a:ext cx="8579296" cy="4976949"/>
          </a:xfrm>
        </p:spPr>
        <p:txBody>
          <a:bodyPr/>
          <a:lstStyle/>
          <a:p>
            <a:r>
              <a:rPr kumimoji="1" lang="en-US" altLang="ja-JP" sz="2800" dirty="0" smtClean="0"/>
              <a:t>Pre-launch calibration</a:t>
            </a:r>
          </a:p>
          <a:p>
            <a:pPr lvl="1"/>
            <a:r>
              <a:rPr lang="en-US" altLang="ja-JP" dirty="0" smtClean="0"/>
              <a:t>Source-based calibration with blackbody radiation</a:t>
            </a:r>
          </a:p>
          <a:p>
            <a:pPr lvl="1"/>
            <a:r>
              <a:rPr kumimoji="1" lang="en-US" altLang="ja-JP" dirty="0" smtClean="0"/>
              <a:t>Metal freezing point / Metal-Carbon eutectic point</a:t>
            </a:r>
          </a:p>
          <a:p>
            <a:pPr lvl="1"/>
            <a:r>
              <a:rPr lang="en-US" altLang="ja-JP" dirty="0" smtClean="0"/>
              <a:t>Large-aperture blackbody cell</a:t>
            </a:r>
          </a:p>
          <a:p>
            <a:pPr lvl="2"/>
            <a:r>
              <a:rPr lang="en-US" altLang="ja-JP" dirty="0" smtClean="0"/>
              <a:t>Pt-C:400-600nm, Cu:600-1500nm,</a:t>
            </a:r>
            <a:r>
              <a:rPr lang="en-US" altLang="ja-JP" dirty="0"/>
              <a:t> </a:t>
            </a:r>
            <a:r>
              <a:rPr lang="en-US" altLang="ja-JP" dirty="0" smtClean="0"/>
              <a:t>Zn:1500-2500nm</a:t>
            </a:r>
            <a:endParaRPr kumimoji="1" lang="en-US" altLang="ja-JP" dirty="0" smtClean="0"/>
          </a:p>
          <a:p>
            <a:r>
              <a:rPr lang="en-US" altLang="ja-JP" sz="2800" dirty="0" smtClean="0"/>
              <a:t>In-orbit calibration</a:t>
            </a:r>
          </a:p>
          <a:p>
            <a:pPr lvl="1"/>
            <a:r>
              <a:rPr kumimoji="1" lang="en-US" altLang="ja-JP" sz="2400" dirty="0" smtClean="0"/>
              <a:t>Onboard calibration (using lamp and filters)</a:t>
            </a:r>
          </a:p>
          <a:p>
            <a:pPr lvl="1"/>
            <a:r>
              <a:rPr lang="en-US" altLang="ja-JP" sz="2400" dirty="0" smtClean="0"/>
              <a:t>Vicarious calibration (using reflectance-based method)</a:t>
            </a:r>
          </a:p>
          <a:p>
            <a:pPr lvl="1"/>
            <a:r>
              <a:rPr kumimoji="1" lang="en-US" altLang="ja-JP" sz="2400" dirty="0" smtClean="0"/>
              <a:t>Cross-calibration</a:t>
            </a:r>
          </a:p>
          <a:p>
            <a:pPr lvl="1"/>
            <a:r>
              <a:rPr lang="en-US" altLang="ja-JP" i="1" u="sng" dirty="0" smtClean="0"/>
              <a:t>No lunar calibration</a:t>
            </a:r>
            <a:endParaRPr kumimoji="1" lang="en-US" altLang="ja-JP" sz="2400" i="1" u="sng" dirty="0" smtClean="0"/>
          </a:p>
          <a:p>
            <a:r>
              <a:rPr lang="en-US" altLang="ja-JP" sz="2800" dirty="0" smtClean="0"/>
              <a:t>Calibration data archive system (CDAS)</a:t>
            </a:r>
            <a:endParaRPr kumimoji="1" lang="ja-JP" altLang="en-US" sz="2800" dirty="0"/>
          </a:p>
        </p:txBody>
      </p:sp>
      <p:sp>
        <p:nvSpPr>
          <p:cNvPr id="6" name="タイトル 1"/>
          <p:cNvSpPr txBox="1">
            <a:spLocks/>
          </p:cNvSpPr>
          <p:nvPr/>
        </p:nvSpPr>
        <p:spPr bwMode="auto">
          <a:xfrm>
            <a:off x="107504" y="555373"/>
            <a:ext cx="8229600" cy="9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charset="0"/>
                <a:ea typeface="ＭＳ Ｐゴシック" pitchFamily="50" charset="-128"/>
              </a:defRPr>
            </a:lvl9pPr>
          </a:lstStyle>
          <a:p>
            <a:pPr algn="l"/>
            <a:r>
              <a:rPr lang="en-US" altLang="ja-JP" sz="3200" b="1" kern="0" dirty="0"/>
              <a:t>HISUI Radiometric calibration </a:t>
            </a:r>
            <a:r>
              <a:rPr lang="en-US" altLang="ja-JP" sz="3200" b="1" kern="0" dirty="0" smtClean="0"/>
              <a:t>and its </a:t>
            </a:r>
            <a:br>
              <a:rPr lang="en-US" altLang="ja-JP" sz="3200" b="1" kern="0" dirty="0" smtClean="0"/>
            </a:br>
            <a:r>
              <a:rPr lang="en-US" altLang="ja-JP" sz="3200" b="1" kern="0" dirty="0" smtClean="0"/>
              <a:t>Calibration Data Archive System</a:t>
            </a:r>
            <a:endParaRPr lang="ja-JP" altLang="en-US" sz="3200" b="1" kern="0" dirty="0"/>
          </a:p>
        </p:txBody>
      </p:sp>
      <p:sp>
        <p:nvSpPr>
          <p:cNvPr id="2" name="テキスト ボックス 1"/>
          <p:cNvSpPr txBox="1"/>
          <p:nvPr/>
        </p:nvSpPr>
        <p:spPr>
          <a:xfrm>
            <a:off x="6217577" y="1512025"/>
            <a:ext cx="2698175" cy="369332"/>
          </a:xfrm>
          <a:prstGeom prst="rect">
            <a:avLst/>
          </a:prstGeom>
          <a:noFill/>
        </p:spPr>
        <p:txBody>
          <a:bodyPr wrap="none" rtlCol="0">
            <a:spAutoFit/>
          </a:bodyPr>
          <a:lstStyle/>
          <a:p>
            <a:r>
              <a:rPr lang="en-US" altLang="ja-JP" dirty="0" smtClean="0"/>
              <a:t>(f</a:t>
            </a:r>
            <a:r>
              <a:rPr kumimoji="1" lang="en-US" altLang="ja-JP" dirty="0" smtClean="0"/>
              <a:t>rom Obata </a:t>
            </a:r>
            <a:r>
              <a:rPr kumimoji="1" lang="en-US" altLang="ja-JP" i="1" dirty="0" smtClean="0"/>
              <a:t>et al.</a:t>
            </a:r>
            <a:r>
              <a:rPr kumimoji="1" lang="en-US" altLang="ja-JP" dirty="0" smtClean="0"/>
              <a:t>, 2016)</a:t>
            </a:r>
            <a:endParaRPr kumimoji="1" lang="ja-JP" altLang="en-US" dirty="0"/>
          </a:p>
        </p:txBody>
      </p:sp>
    </p:spTree>
    <p:extLst>
      <p:ext uri="{BB962C8B-B14F-4D97-AF65-F5344CB8AC3E}">
        <p14:creationId xmlns:p14="http://schemas.microsoft.com/office/powerpoint/2010/main" val="26064422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auto">
          <a:xfrm>
            <a:off x="228592" y="452608"/>
            <a:ext cx="8229600" cy="58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charset="0"/>
                <a:ea typeface="ＭＳ Ｐゴシック" pitchFamily="50" charset="-128"/>
              </a:defRPr>
            </a:lvl9pPr>
          </a:lstStyle>
          <a:p>
            <a:pPr algn="l"/>
            <a:r>
              <a:rPr lang="en-US" altLang="ja-JP" sz="3200" b="1" kern="0" dirty="0" smtClean="0"/>
              <a:t>Pre-launch / Onboard calibration</a:t>
            </a:r>
            <a:endParaRPr lang="ja-JP" altLang="en-US" sz="3200" b="1" kern="0" dirty="0"/>
          </a:p>
        </p:txBody>
      </p:sp>
      <p:grpSp>
        <p:nvGrpSpPr>
          <p:cNvPr id="162" name="グループ化 161"/>
          <p:cNvGrpSpPr/>
          <p:nvPr/>
        </p:nvGrpSpPr>
        <p:grpSpPr>
          <a:xfrm>
            <a:off x="127583" y="3137374"/>
            <a:ext cx="4340943" cy="3202017"/>
            <a:chOff x="964487" y="465760"/>
            <a:chExt cx="5635996" cy="4157289"/>
          </a:xfrm>
        </p:grpSpPr>
        <p:grpSp>
          <p:nvGrpSpPr>
            <p:cNvPr id="163" name="グループ化 162"/>
            <p:cNvGrpSpPr/>
            <p:nvPr/>
          </p:nvGrpSpPr>
          <p:grpSpPr>
            <a:xfrm>
              <a:off x="3461686" y="982113"/>
              <a:ext cx="2154201" cy="1622950"/>
              <a:chOff x="3628213" y="860875"/>
              <a:chExt cx="2154201" cy="1622950"/>
            </a:xfrm>
          </p:grpSpPr>
          <p:grpSp>
            <p:nvGrpSpPr>
              <p:cNvPr id="264" name="グループ化 263"/>
              <p:cNvGrpSpPr/>
              <p:nvPr/>
            </p:nvGrpSpPr>
            <p:grpSpPr>
              <a:xfrm>
                <a:off x="3628213" y="1165911"/>
                <a:ext cx="537037" cy="267401"/>
                <a:chOff x="1351698" y="8356862"/>
                <a:chExt cx="2451060" cy="1220429"/>
              </a:xfrm>
            </p:grpSpPr>
            <p:sp>
              <p:nvSpPr>
                <p:cNvPr id="348" name="正方形/長方形 347"/>
                <p:cNvSpPr/>
                <p:nvPr/>
              </p:nvSpPr>
              <p:spPr>
                <a:xfrm>
                  <a:off x="1351698" y="8356862"/>
                  <a:ext cx="2339017" cy="1220429"/>
                </a:xfrm>
                <a:prstGeom prst="rect">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9" name="正方形/長方形 348"/>
                <p:cNvSpPr/>
                <p:nvPr/>
              </p:nvSpPr>
              <p:spPr>
                <a:xfrm>
                  <a:off x="1843278" y="8708910"/>
                  <a:ext cx="1478712" cy="56107"/>
                </a:xfrm>
                <a:prstGeom prst="rect">
                  <a:avLst/>
                </a:prstGeom>
                <a:solidFill>
                  <a:schemeClr val="tx1">
                    <a:lumMod val="65000"/>
                    <a:lumOff val="35000"/>
                  </a:schemeClr>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0" name="直線コネクタ 349"/>
                <p:cNvCxnSpPr/>
                <p:nvPr/>
              </p:nvCxnSpPr>
              <p:spPr>
                <a:xfrm>
                  <a:off x="1386818" y="8826125"/>
                  <a:ext cx="24159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直線コネクタ 350"/>
                <p:cNvCxnSpPr/>
                <p:nvPr/>
              </p:nvCxnSpPr>
              <p:spPr>
                <a:xfrm>
                  <a:off x="1386818" y="9127271"/>
                  <a:ext cx="24159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2" name="正方形/長方形 351"/>
                <p:cNvSpPr/>
                <p:nvPr/>
              </p:nvSpPr>
              <p:spPr>
                <a:xfrm>
                  <a:off x="1388209" y="8842228"/>
                  <a:ext cx="2306543" cy="26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3" name="正方形/長方形 352"/>
                <p:cNvSpPr/>
                <p:nvPr/>
              </p:nvSpPr>
              <p:spPr>
                <a:xfrm>
                  <a:off x="2320425" y="8861443"/>
                  <a:ext cx="596210" cy="2292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4" name="ホームベース 353"/>
                <p:cNvSpPr/>
                <p:nvPr/>
              </p:nvSpPr>
              <p:spPr>
                <a:xfrm rot="10800000">
                  <a:off x="2442224" y="8938104"/>
                  <a:ext cx="532660" cy="64282"/>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5" name="正方形/長方形 354"/>
                <p:cNvSpPr/>
                <p:nvPr/>
              </p:nvSpPr>
              <p:spPr>
                <a:xfrm>
                  <a:off x="1839951" y="9174626"/>
                  <a:ext cx="1478712" cy="56107"/>
                </a:xfrm>
                <a:prstGeom prst="rect">
                  <a:avLst/>
                </a:prstGeom>
                <a:solidFill>
                  <a:schemeClr val="tx1">
                    <a:lumMod val="65000"/>
                    <a:lumOff val="35000"/>
                  </a:schemeClr>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5" name="グループ化 264"/>
              <p:cNvGrpSpPr/>
              <p:nvPr/>
            </p:nvGrpSpPr>
            <p:grpSpPr>
              <a:xfrm rot="5400000">
                <a:off x="3894136" y="1545824"/>
                <a:ext cx="1229713" cy="646289"/>
                <a:chOff x="2096922" y="728690"/>
                <a:chExt cx="4218862" cy="2217270"/>
              </a:xfrm>
            </p:grpSpPr>
            <p:sp>
              <p:nvSpPr>
                <p:cNvPr id="272" name="正方形/長方形 271"/>
                <p:cNvSpPr/>
                <p:nvPr/>
              </p:nvSpPr>
              <p:spPr>
                <a:xfrm rot="16200000">
                  <a:off x="2272843" y="2220700"/>
                  <a:ext cx="48593" cy="315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273" name="グループ化 272"/>
                <p:cNvGrpSpPr/>
                <p:nvPr/>
              </p:nvGrpSpPr>
              <p:grpSpPr>
                <a:xfrm>
                  <a:off x="5755997" y="1527071"/>
                  <a:ext cx="212628" cy="692760"/>
                  <a:chOff x="6502421" y="1245068"/>
                  <a:chExt cx="276177" cy="692760"/>
                </a:xfrm>
              </p:grpSpPr>
              <p:sp>
                <p:nvSpPr>
                  <p:cNvPr id="345" name="二等辺三角形 344"/>
                  <p:cNvSpPr/>
                  <p:nvPr/>
                </p:nvSpPr>
                <p:spPr>
                  <a:xfrm>
                    <a:off x="6508223" y="1245068"/>
                    <a:ext cx="135823" cy="599460"/>
                  </a:xfrm>
                  <a:prstGeom prst="triangle">
                    <a:avLst/>
                  </a:prstGeom>
                  <a:gradFill>
                    <a:gsLst>
                      <a:gs pos="0">
                        <a:srgbClr val="FF3300"/>
                      </a:gs>
                      <a:gs pos="50000">
                        <a:srgbClr val="FF3300">
                          <a:alpha val="20000"/>
                        </a:srgbClr>
                      </a:gs>
                      <a:gs pos="100000">
                        <a:srgbClr val="FF3300">
                          <a:alpha val="14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46" name="正方形/長方形 345"/>
                  <p:cNvSpPr/>
                  <p:nvPr/>
                </p:nvSpPr>
                <p:spPr>
                  <a:xfrm rot="2700000">
                    <a:off x="6560700" y="1735533"/>
                    <a:ext cx="144016" cy="260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47" name="二等辺三角形 346"/>
                  <p:cNvSpPr/>
                  <p:nvPr/>
                </p:nvSpPr>
                <p:spPr>
                  <a:xfrm rot="5400000">
                    <a:off x="6660129" y="1291733"/>
                    <a:ext cx="45719" cy="191219"/>
                  </a:xfrm>
                  <a:prstGeom prst="triangle">
                    <a:avLst/>
                  </a:prstGeom>
                  <a:gradFill>
                    <a:gsLst>
                      <a:gs pos="0">
                        <a:srgbClr val="FF3300"/>
                      </a:gs>
                      <a:gs pos="50000">
                        <a:srgbClr val="FF3300">
                          <a:alpha val="20000"/>
                        </a:srgbClr>
                      </a:gs>
                      <a:gs pos="100000">
                        <a:srgbClr val="FF3300">
                          <a:alpha val="14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274" name="片側の 2 つの角を切り取った四角形 273"/>
                <p:cNvSpPr/>
                <p:nvPr/>
              </p:nvSpPr>
              <p:spPr>
                <a:xfrm rot="16200000">
                  <a:off x="2094434" y="1438195"/>
                  <a:ext cx="946327" cy="875047"/>
                </a:xfrm>
                <a:prstGeom prst="snip2SameRect">
                  <a:avLst>
                    <a:gd name="adj1" fmla="val 0"/>
                    <a:gd name="adj2" fmla="val 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75" name="正方形/長方形 274"/>
                <p:cNvSpPr/>
                <p:nvPr/>
              </p:nvSpPr>
              <p:spPr>
                <a:xfrm>
                  <a:off x="4174067" y="1412779"/>
                  <a:ext cx="1080120" cy="93610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76" name="正方形/長方形 275"/>
                <p:cNvSpPr/>
                <p:nvPr/>
              </p:nvSpPr>
              <p:spPr>
                <a:xfrm>
                  <a:off x="5307672" y="1412779"/>
                  <a:ext cx="1008112" cy="93610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77" name="正方形/長方形 276"/>
                <p:cNvSpPr/>
                <p:nvPr/>
              </p:nvSpPr>
              <p:spPr>
                <a:xfrm>
                  <a:off x="5258271" y="1718304"/>
                  <a:ext cx="48592" cy="315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78" name="正方形/長方形 277"/>
                <p:cNvSpPr/>
                <p:nvPr/>
              </p:nvSpPr>
              <p:spPr>
                <a:xfrm>
                  <a:off x="3005122" y="1723005"/>
                  <a:ext cx="48592" cy="315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79" name="正方形/長方形 278"/>
                <p:cNvSpPr/>
                <p:nvPr/>
              </p:nvSpPr>
              <p:spPr>
                <a:xfrm>
                  <a:off x="3059829" y="1412779"/>
                  <a:ext cx="1080120" cy="93610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280" name="グループ化 279"/>
                <p:cNvGrpSpPr/>
                <p:nvPr/>
              </p:nvGrpSpPr>
              <p:grpSpPr>
                <a:xfrm>
                  <a:off x="3042417" y="1479081"/>
                  <a:ext cx="1116957" cy="815265"/>
                  <a:chOff x="3042420" y="1479078"/>
                  <a:chExt cx="1116957" cy="815265"/>
                </a:xfrm>
              </p:grpSpPr>
              <p:sp>
                <p:nvSpPr>
                  <p:cNvPr id="327" name="二等辺三角形 326"/>
                  <p:cNvSpPr/>
                  <p:nvPr/>
                </p:nvSpPr>
                <p:spPr>
                  <a:xfrm rot="5400000">
                    <a:off x="3545149" y="1513258"/>
                    <a:ext cx="207048" cy="1021408"/>
                  </a:xfrm>
                  <a:prstGeom prst="triangle">
                    <a:avLst/>
                  </a:prstGeom>
                  <a:gradFill>
                    <a:gsLst>
                      <a:gs pos="0">
                        <a:srgbClr val="FF3300"/>
                      </a:gs>
                      <a:gs pos="50000">
                        <a:srgbClr val="FF3300">
                          <a:alpha val="20000"/>
                        </a:srgbClr>
                      </a:gs>
                      <a:gs pos="100000">
                        <a:srgbClr val="FF3300">
                          <a:alpha val="14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328" name="正方形/長方形 327"/>
                  <p:cNvSpPr/>
                  <p:nvPr/>
                </p:nvSpPr>
                <p:spPr>
                  <a:xfrm rot="16773431">
                    <a:off x="3441991" y="1691616"/>
                    <a:ext cx="163359" cy="807732"/>
                  </a:xfrm>
                  <a:prstGeom prst="rect">
                    <a:avLst/>
                  </a:prstGeom>
                  <a:solidFill>
                    <a:srgbClr val="FF33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329" name="正方形/長方形 328"/>
                  <p:cNvSpPr/>
                  <p:nvPr/>
                </p:nvSpPr>
                <p:spPr>
                  <a:xfrm rot="18565107">
                    <a:off x="3415154" y="1416045"/>
                    <a:ext cx="193733" cy="921433"/>
                  </a:xfrm>
                  <a:prstGeom prst="rect">
                    <a:avLst/>
                  </a:prstGeom>
                  <a:solidFill>
                    <a:srgbClr val="FF33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330" name="正方形/長方形 329"/>
                  <p:cNvSpPr/>
                  <p:nvPr/>
                </p:nvSpPr>
                <p:spPr>
                  <a:xfrm rot="1620000">
                    <a:off x="3135131" y="1479078"/>
                    <a:ext cx="45719" cy="213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31" name="二等辺三角形 330"/>
                  <p:cNvSpPr/>
                  <p:nvPr/>
                </p:nvSpPr>
                <p:spPr>
                  <a:xfrm>
                    <a:off x="3821326" y="2071247"/>
                    <a:ext cx="223876" cy="19299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332" name="グループ化 331"/>
                  <p:cNvGrpSpPr/>
                  <p:nvPr/>
                </p:nvGrpSpPr>
                <p:grpSpPr>
                  <a:xfrm>
                    <a:off x="3821327" y="2053573"/>
                    <a:ext cx="216431" cy="240770"/>
                    <a:chOff x="7052752" y="1874286"/>
                    <a:chExt cx="328737" cy="365706"/>
                  </a:xfrm>
                </p:grpSpPr>
                <p:sp>
                  <p:nvSpPr>
                    <p:cNvPr id="342" name="正方形/長方形 341"/>
                    <p:cNvSpPr/>
                    <p:nvPr/>
                  </p:nvSpPr>
                  <p:spPr>
                    <a:xfrm rot="1800000">
                      <a:off x="7092280" y="1876127"/>
                      <a:ext cx="45719" cy="328737"/>
                    </a:xfrm>
                    <a:prstGeom prst="rect">
                      <a:avLst/>
                    </a:prstGeom>
                    <a:pattFill prst="ltDnDiag">
                      <a:fgClr>
                        <a:schemeClr val="tx1"/>
                      </a:fgClr>
                      <a:bgClr>
                        <a:schemeClr val="bg1"/>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43" name="正方形/長方形 342"/>
                    <p:cNvSpPr/>
                    <p:nvPr/>
                  </p:nvSpPr>
                  <p:spPr>
                    <a:xfrm rot="-5400000">
                      <a:off x="7194261" y="2052764"/>
                      <a:ext cx="45719" cy="328737"/>
                    </a:xfrm>
                    <a:prstGeom prst="rect">
                      <a:avLst/>
                    </a:prstGeom>
                    <a:pattFill prst="ltDnDiag">
                      <a:fgClr>
                        <a:schemeClr val="tx1"/>
                      </a:fgClr>
                      <a:bgClr>
                        <a:schemeClr val="bg1"/>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44" name="正方形/長方形 343"/>
                    <p:cNvSpPr/>
                    <p:nvPr/>
                  </p:nvSpPr>
                  <p:spPr>
                    <a:xfrm rot="19800000" flipH="1">
                      <a:off x="7296243" y="1874286"/>
                      <a:ext cx="45719" cy="328737"/>
                    </a:xfrm>
                    <a:prstGeom prst="rect">
                      <a:avLst/>
                    </a:prstGeom>
                    <a:pattFill prst="ltDnDiag">
                      <a:fgClr>
                        <a:schemeClr val="tx1"/>
                      </a:fgClr>
                      <a:bgClr>
                        <a:schemeClr val="bg1"/>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333" name="二等辺三角形 332"/>
                  <p:cNvSpPr/>
                  <p:nvPr/>
                </p:nvSpPr>
                <p:spPr>
                  <a:xfrm rot="16200000">
                    <a:off x="3449600" y="1350758"/>
                    <a:ext cx="207048" cy="1021408"/>
                  </a:xfrm>
                  <a:prstGeom prst="triangle">
                    <a:avLst/>
                  </a:prstGeom>
                  <a:gradFill>
                    <a:gsLst>
                      <a:gs pos="0">
                        <a:srgbClr val="FF3300"/>
                      </a:gs>
                      <a:gs pos="50000">
                        <a:srgbClr val="FF3300">
                          <a:alpha val="20000"/>
                        </a:srgbClr>
                      </a:gs>
                      <a:gs pos="100000">
                        <a:srgbClr val="FF3300">
                          <a:alpha val="14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34" name="正方形/長方形 333"/>
                  <p:cNvSpPr/>
                  <p:nvPr/>
                </p:nvSpPr>
                <p:spPr>
                  <a:xfrm rot="17278137">
                    <a:off x="3521872" y="1272790"/>
                    <a:ext cx="193733" cy="921433"/>
                  </a:xfrm>
                  <a:prstGeom prst="rect">
                    <a:avLst/>
                  </a:prstGeom>
                  <a:solidFill>
                    <a:srgbClr val="FF33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grpSp>
                <p:nvGrpSpPr>
                  <p:cNvPr id="335" name="グループ化 334"/>
                  <p:cNvGrpSpPr/>
                  <p:nvPr/>
                </p:nvGrpSpPr>
                <p:grpSpPr>
                  <a:xfrm>
                    <a:off x="4018808" y="1718301"/>
                    <a:ext cx="70535" cy="266116"/>
                    <a:chOff x="4018808" y="1718301"/>
                    <a:chExt cx="70535" cy="266116"/>
                  </a:xfrm>
                </p:grpSpPr>
                <p:sp>
                  <p:nvSpPr>
                    <p:cNvPr id="340" name="正方形/長方形 339"/>
                    <p:cNvSpPr/>
                    <p:nvPr/>
                  </p:nvSpPr>
                  <p:spPr>
                    <a:xfrm>
                      <a:off x="4037758" y="1718301"/>
                      <a:ext cx="51585" cy="266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41" name="フローチャート : 記憶データ 340"/>
                    <p:cNvSpPr/>
                    <p:nvPr/>
                  </p:nvSpPr>
                  <p:spPr>
                    <a:xfrm flipH="1">
                      <a:off x="4018808" y="1738504"/>
                      <a:ext cx="37900" cy="245913"/>
                    </a:xfrm>
                    <a:prstGeom prst="flowChartOnlineStorag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sp>
                <p:nvSpPr>
                  <p:cNvPr id="336" name="正方形/長方形 335"/>
                  <p:cNvSpPr/>
                  <p:nvPr/>
                </p:nvSpPr>
                <p:spPr>
                  <a:xfrm rot="1620000">
                    <a:off x="3168262" y="1481574"/>
                    <a:ext cx="19389" cy="21640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337" name="グループ化 336"/>
                  <p:cNvGrpSpPr/>
                  <p:nvPr/>
                </p:nvGrpSpPr>
                <p:grpSpPr>
                  <a:xfrm flipH="1">
                    <a:off x="3094595" y="1890904"/>
                    <a:ext cx="70535" cy="266116"/>
                    <a:chOff x="4018808" y="1718301"/>
                    <a:chExt cx="70535" cy="266116"/>
                  </a:xfrm>
                </p:grpSpPr>
                <p:sp>
                  <p:nvSpPr>
                    <p:cNvPr id="338" name="正方形/長方形 337"/>
                    <p:cNvSpPr/>
                    <p:nvPr/>
                  </p:nvSpPr>
                  <p:spPr>
                    <a:xfrm>
                      <a:off x="4037758" y="1718301"/>
                      <a:ext cx="51585" cy="266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39" name="フローチャート : 記憶データ 338"/>
                    <p:cNvSpPr/>
                    <p:nvPr/>
                  </p:nvSpPr>
                  <p:spPr>
                    <a:xfrm flipH="1">
                      <a:off x="4018808" y="1738504"/>
                      <a:ext cx="37900" cy="245913"/>
                    </a:xfrm>
                    <a:prstGeom prst="flowChartOnlineStorag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grpSp>
            <p:grpSp>
              <p:nvGrpSpPr>
                <p:cNvPr id="281" name="グループ化 280"/>
                <p:cNvGrpSpPr/>
                <p:nvPr/>
              </p:nvGrpSpPr>
              <p:grpSpPr>
                <a:xfrm flipH="1">
                  <a:off x="4149390" y="1479674"/>
                  <a:ext cx="1116957" cy="815265"/>
                  <a:chOff x="3042420" y="1479078"/>
                  <a:chExt cx="1116957" cy="815265"/>
                </a:xfrm>
              </p:grpSpPr>
              <p:sp>
                <p:nvSpPr>
                  <p:cNvPr id="309" name="二等辺三角形 308"/>
                  <p:cNvSpPr/>
                  <p:nvPr/>
                </p:nvSpPr>
                <p:spPr>
                  <a:xfrm rot="5400000">
                    <a:off x="3545149" y="1513258"/>
                    <a:ext cx="207048" cy="1021408"/>
                  </a:xfrm>
                  <a:prstGeom prst="triangle">
                    <a:avLst/>
                  </a:prstGeom>
                  <a:gradFill>
                    <a:gsLst>
                      <a:gs pos="0">
                        <a:srgbClr val="FF3300"/>
                      </a:gs>
                      <a:gs pos="50000">
                        <a:srgbClr val="FF3300">
                          <a:alpha val="20000"/>
                        </a:srgbClr>
                      </a:gs>
                      <a:gs pos="100000">
                        <a:srgbClr val="FF3300">
                          <a:alpha val="14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310" name="正方形/長方形 309"/>
                  <p:cNvSpPr/>
                  <p:nvPr/>
                </p:nvSpPr>
                <p:spPr>
                  <a:xfrm rot="16773431">
                    <a:off x="3441991" y="1691616"/>
                    <a:ext cx="163359" cy="807732"/>
                  </a:xfrm>
                  <a:prstGeom prst="rect">
                    <a:avLst/>
                  </a:prstGeom>
                  <a:solidFill>
                    <a:srgbClr val="FF33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311" name="正方形/長方形 310"/>
                  <p:cNvSpPr/>
                  <p:nvPr/>
                </p:nvSpPr>
                <p:spPr>
                  <a:xfrm rot="18565107">
                    <a:off x="3415154" y="1416045"/>
                    <a:ext cx="193733" cy="921433"/>
                  </a:xfrm>
                  <a:prstGeom prst="rect">
                    <a:avLst/>
                  </a:prstGeom>
                  <a:solidFill>
                    <a:srgbClr val="FF33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312" name="正方形/長方形 311"/>
                  <p:cNvSpPr/>
                  <p:nvPr/>
                </p:nvSpPr>
                <p:spPr>
                  <a:xfrm rot="1620000">
                    <a:off x="3135131" y="1479078"/>
                    <a:ext cx="45719" cy="213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13" name="二等辺三角形 312"/>
                  <p:cNvSpPr/>
                  <p:nvPr/>
                </p:nvSpPr>
                <p:spPr>
                  <a:xfrm>
                    <a:off x="3821326" y="2071247"/>
                    <a:ext cx="223876" cy="19299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314" name="グループ化 313"/>
                  <p:cNvGrpSpPr/>
                  <p:nvPr/>
                </p:nvGrpSpPr>
                <p:grpSpPr>
                  <a:xfrm>
                    <a:off x="3821327" y="2053573"/>
                    <a:ext cx="216431" cy="240770"/>
                    <a:chOff x="7052752" y="1874286"/>
                    <a:chExt cx="328737" cy="365706"/>
                  </a:xfrm>
                </p:grpSpPr>
                <p:sp>
                  <p:nvSpPr>
                    <p:cNvPr id="324" name="正方形/長方形 323"/>
                    <p:cNvSpPr/>
                    <p:nvPr/>
                  </p:nvSpPr>
                  <p:spPr>
                    <a:xfrm rot="1800000">
                      <a:off x="7092280" y="1876127"/>
                      <a:ext cx="45719" cy="328737"/>
                    </a:xfrm>
                    <a:prstGeom prst="rect">
                      <a:avLst/>
                    </a:prstGeom>
                    <a:pattFill prst="ltDnDiag">
                      <a:fgClr>
                        <a:schemeClr val="tx1"/>
                      </a:fgClr>
                      <a:bgClr>
                        <a:schemeClr val="bg1"/>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25" name="正方形/長方形 324"/>
                    <p:cNvSpPr/>
                    <p:nvPr/>
                  </p:nvSpPr>
                  <p:spPr>
                    <a:xfrm rot="-5400000">
                      <a:off x="7194261" y="2052764"/>
                      <a:ext cx="45719" cy="328737"/>
                    </a:xfrm>
                    <a:prstGeom prst="rect">
                      <a:avLst/>
                    </a:prstGeom>
                    <a:pattFill prst="ltDnDiag">
                      <a:fgClr>
                        <a:schemeClr val="tx1"/>
                      </a:fgClr>
                      <a:bgClr>
                        <a:schemeClr val="bg1"/>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26" name="正方形/長方形 325"/>
                    <p:cNvSpPr/>
                    <p:nvPr/>
                  </p:nvSpPr>
                  <p:spPr>
                    <a:xfrm rot="19800000" flipH="1">
                      <a:off x="7296243" y="1874286"/>
                      <a:ext cx="45719" cy="328737"/>
                    </a:xfrm>
                    <a:prstGeom prst="rect">
                      <a:avLst/>
                    </a:prstGeom>
                    <a:pattFill prst="ltDnDiag">
                      <a:fgClr>
                        <a:schemeClr val="tx1"/>
                      </a:fgClr>
                      <a:bgClr>
                        <a:schemeClr val="bg1"/>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315" name="二等辺三角形 314"/>
                  <p:cNvSpPr/>
                  <p:nvPr/>
                </p:nvSpPr>
                <p:spPr>
                  <a:xfrm rot="16200000">
                    <a:off x="3449600" y="1350758"/>
                    <a:ext cx="207048" cy="1021408"/>
                  </a:xfrm>
                  <a:prstGeom prst="triangle">
                    <a:avLst/>
                  </a:prstGeom>
                  <a:gradFill>
                    <a:gsLst>
                      <a:gs pos="0">
                        <a:srgbClr val="FF3300"/>
                      </a:gs>
                      <a:gs pos="50000">
                        <a:srgbClr val="FF3300">
                          <a:alpha val="20000"/>
                        </a:srgbClr>
                      </a:gs>
                      <a:gs pos="100000">
                        <a:srgbClr val="FF3300">
                          <a:alpha val="14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16" name="正方形/長方形 315"/>
                  <p:cNvSpPr/>
                  <p:nvPr/>
                </p:nvSpPr>
                <p:spPr>
                  <a:xfrm rot="17278137">
                    <a:off x="3521872" y="1272790"/>
                    <a:ext cx="193733" cy="921433"/>
                  </a:xfrm>
                  <a:prstGeom prst="rect">
                    <a:avLst/>
                  </a:prstGeom>
                  <a:solidFill>
                    <a:srgbClr val="FF33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grpSp>
                <p:nvGrpSpPr>
                  <p:cNvPr id="317" name="グループ化 316"/>
                  <p:cNvGrpSpPr/>
                  <p:nvPr/>
                </p:nvGrpSpPr>
                <p:grpSpPr>
                  <a:xfrm>
                    <a:off x="4018808" y="1718301"/>
                    <a:ext cx="70535" cy="266116"/>
                    <a:chOff x="4018808" y="1718301"/>
                    <a:chExt cx="70535" cy="266116"/>
                  </a:xfrm>
                </p:grpSpPr>
                <p:sp>
                  <p:nvSpPr>
                    <p:cNvPr id="322" name="正方形/長方形 321"/>
                    <p:cNvSpPr/>
                    <p:nvPr/>
                  </p:nvSpPr>
                  <p:spPr>
                    <a:xfrm>
                      <a:off x="4037758" y="1718301"/>
                      <a:ext cx="51585" cy="266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23" name="フローチャート : 記憶データ 322"/>
                    <p:cNvSpPr/>
                    <p:nvPr/>
                  </p:nvSpPr>
                  <p:spPr>
                    <a:xfrm flipH="1">
                      <a:off x="4018808" y="1738504"/>
                      <a:ext cx="37900" cy="245913"/>
                    </a:xfrm>
                    <a:prstGeom prst="flowChartOnlineStorag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sp>
                <p:nvSpPr>
                  <p:cNvPr id="318" name="正方形/長方形 317"/>
                  <p:cNvSpPr/>
                  <p:nvPr/>
                </p:nvSpPr>
                <p:spPr>
                  <a:xfrm rot="1620000">
                    <a:off x="3168262" y="1481574"/>
                    <a:ext cx="19389" cy="21640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319" name="グループ化 318"/>
                  <p:cNvGrpSpPr/>
                  <p:nvPr/>
                </p:nvGrpSpPr>
                <p:grpSpPr>
                  <a:xfrm flipH="1">
                    <a:off x="3094595" y="1890904"/>
                    <a:ext cx="70535" cy="266116"/>
                    <a:chOff x="4018808" y="1718301"/>
                    <a:chExt cx="70535" cy="266116"/>
                  </a:xfrm>
                </p:grpSpPr>
                <p:sp>
                  <p:nvSpPr>
                    <p:cNvPr id="320" name="正方形/長方形 319"/>
                    <p:cNvSpPr/>
                    <p:nvPr/>
                  </p:nvSpPr>
                  <p:spPr>
                    <a:xfrm>
                      <a:off x="4037758" y="1718301"/>
                      <a:ext cx="51585" cy="266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21" name="フローチャート : 記憶データ 320"/>
                    <p:cNvSpPr/>
                    <p:nvPr/>
                  </p:nvSpPr>
                  <p:spPr>
                    <a:xfrm flipH="1">
                      <a:off x="4018808" y="1738504"/>
                      <a:ext cx="37900" cy="245913"/>
                    </a:xfrm>
                    <a:prstGeom prst="flowChartOnlineStorag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grpSp>
            <p:grpSp>
              <p:nvGrpSpPr>
                <p:cNvPr id="282" name="グループ化 281"/>
                <p:cNvGrpSpPr/>
                <p:nvPr/>
              </p:nvGrpSpPr>
              <p:grpSpPr>
                <a:xfrm>
                  <a:off x="2177101" y="728690"/>
                  <a:ext cx="756774" cy="2217270"/>
                  <a:chOff x="2177104" y="728687"/>
                  <a:chExt cx="756774" cy="2217270"/>
                </a:xfrm>
              </p:grpSpPr>
              <p:sp>
                <p:nvSpPr>
                  <p:cNvPr id="302" name="正方形/長方形 339"/>
                  <p:cNvSpPr/>
                  <p:nvPr/>
                </p:nvSpPr>
                <p:spPr>
                  <a:xfrm rot="17880000">
                    <a:off x="2656797" y="1728550"/>
                    <a:ext cx="109848" cy="441920"/>
                  </a:xfrm>
                  <a:custGeom>
                    <a:avLst/>
                    <a:gdLst>
                      <a:gd name="connsiteX0" fmla="*/ 0 w 89143"/>
                      <a:gd name="connsiteY0" fmla="*/ 0 h 393784"/>
                      <a:gd name="connsiteX1" fmla="*/ 89143 w 89143"/>
                      <a:gd name="connsiteY1" fmla="*/ 0 h 393784"/>
                      <a:gd name="connsiteX2" fmla="*/ 89143 w 89143"/>
                      <a:gd name="connsiteY2" fmla="*/ 393784 h 393784"/>
                      <a:gd name="connsiteX3" fmla="*/ 0 w 89143"/>
                      <a:gd name="connsiteY3" fmla="*/ 393784 h 393784"/>
                      <a:gd name="connsiteX4" fmla="*/ 0 w 89143"/>
                      <a:gd name="connsiteY4" fmla="*/ 0 h 393784"/>
                      <a:gd name="connsiteX0" fmla="*/ 0 w 99626"/>
                      <a:gd name="connsiteY0" fmla="*/ 91875 h 393784"/>
                      <a:gd name="connsiteX1" fmla="*/ 99626 w 99626"/>
                      <a:gd name="connsiteY1" fmla="*/ 0 h 393784"/>
                      <a:gd name="connsiteX2" fmla="*/ 99626 w 99626"/>
                      <a:gd name="connsiteY2" fmla="*/ 393784 h 393784"/>
                      <a:gd name="connsiteX3" fmla="*/ 10483 w 99626"/>
                      <a:gd name="connsiteY3" fmla="*/ 393784 h 393784"/>
                      <a:gd name="connsiteX4" fmla="*/ 0 w 99626"/>
                      <a:gd name="connsiteY4" fmla="*/ 91875 h 393784"/>
                      <a:gd name="connsiteX0" fmla="*/ 0 w 100427"/>
                      <a:gd name="connsiteY0" fmla="*/ 59938 h 361847"/>
                      <a:gd name="connsiteX1" fmla="*/ 100427 w 100427"/>
                      <a:gd name="connsiteY1" fmla="*/ 0 h 361847"/>
                      <a:gd name="connsiteX2" fmla="*/ 99626 w 100427"/>
                      <a:gd name="connsiteY2" fmla="*/ 361847 h 361847"/>
                      <a:gd name="connsiteX3" fmla="*/ 10483 w 100427"/>
                      <a:gd name="connsiteY3" fmla="*/ 361847 h 361847"/>
                      <a:gd name="connsiteX4" fmla="*/ 0 w 100427"/>
                      <a:gd name="connsiteY4" fmla="*/ 59938 h 361847"/>
                      <a:gd name="connsiteX0" fmla="*/ 2132 w 89944"/>
                      <a:gd name="connsiteY0" fmla="*/ 53231 h 361847"/>
                      <a:gd name="connsiteX1" fmla="*/ 89944 w 89944"/>
                      <a:gd name="connsiteY1" fmla="*/ 0 h 361847"/>
                      <a:gd name="connsiteX2" fmla="*/ 89143 w 89944"/>
                      <a:gd name="connsiteY2" fmla="*/ 361847 h 361847"/>
                      <a:gd name="connsiteX3" fmla="*/ 0 w 89944"/>
                      <a:gd name="connsiteY3" fmla="*/ 361847 h 361847"/>
                      <a:gd name="connsiteX4" fmla="*/ 2132 w 89944"/>
                      <a:gd name="connsiteY4" fmla="*/ 53231 h 361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44" h="361847">
                        <a:moveTo>
                          <a:pt x="2132" y="53231"/>
                        </a:moveTo>
                        <a:lnTo>
                          <a:pt x="89944" y="0"/>
                        </a:lnTo>
                        <a:lnTo>
                          <a:pt x="89143" y="361847"/>
                        </a:lnTo>
                        <a:lnTo>
                          <a:pt x="0" y="361847"/>
                        </a:lnTo>
                        <a:cubicBezTo>
                          <a:pt x="711" y="258975"/>
                          <a:pt x="1421" y="156103"/>
                          <a:pt x="2132" y="53231"/>
                        </a:cubicBezTo>
                        <a:close/>
                      </a:path>
                    </a:pathLst>
                  </a:custGeom>
                  <a:solidFill>
                    <a:srgbClr val="FF33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grpSp>
                <p:nvGrpSpPr>
                  <p:cNvPr id="303" name="グループ化 302"/>
                  <p:cNvGrpSpPr/>
                  <p:nvPr/>
                </p:nvGrpSpPr>
                <p:grpSpPr>
                  <a:xfrm rot="8100000">
                    <a:off x="2429157" y="1811100"/>
                    <a:ext cx="465933" cy="407707"/>
                    <a:chOff x="2933974" y="1432214"/>
                    <a:chExt cx="428002" cy="374511"/>
                  </a:xfrm>
                </p:grpSpPr>
                <p:sp>
                  <p:nvSpPr>
                    <p:cNvPr id="307" name="正方形/長方形 306"/>
                    <p:cNvSpPr/>
                    <p:nvPr/>
                  </p:nvSpPr>
                  <p:spPr>
                    <a:xfrm rot="1620000">
                      <a:off x="3214907" y="1565361"/>
                      <a:ext cx="147069" cy="241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08" name="正方形/長方形 307"/>
                    <p:cNvSpPr/>
                    <p:nvPr/>
                  </p:nvSpPr>
                  <p:spPr>
                    <a:xfrm rot="4860000">
                      <a:off x="3032481" y="1333707"/>
                      <a:ext cx="19389" cy="21640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304" name="正方形/長方形 398"/>
                  <p:cNvSpPr/>
                  <p:nvPr/>
                </p:nvSpPr>
                <p:spPr>
                  <a:xfrm rot="17040000">
                    <a:off x="2508774" y="1605579"/>
                    <a:ext cx="136904" cy="713304"/>
                  </a:xfrm>
                  <a:custGeom>
                    <a:avLst/>
                    <a:gdLst>
                      <a:gd name="connsiteX0" fmla="*/ 0 w 69417"/>
                      <a:gd name="connsiteY0" fmla="*/ 0 h 527443"/>
                      <a:gd name="connsiteX1" fmla="*/ 69417 w 69417"/>
                      <a:gd name="connsiteY1" fmla="*/ 0 h 527443"/>
                      <a:gd name="connsiteX2" fmla="*/ 69417 w 69417"/>
                      <a:gd name="connsiteY2" fmla="*/ 527443 h 527443"/>
                      <a:gd name="connsiteX3" fmla="*/ 0 w 69417"/>
                      <a:gd name="connsiteY3" fmla="*/ 527443 h 527443"/>
                      <a:gd name="connsiteX4" fmla="*/ 0 w 69417"/>
                      <a:gd name="connsiteY4" fmla="*/ 0 h 527443"/>
                      <a:gd name="connsiteX0" fmla="*/ 0 w 98258"/>
                      <a:gd name="connsiteY0" fmla="*/ 0 h 584059"/>
                      <a:gd name="connsiteX1" fmla="*/ 69417 w 98258"/>
                      <a:gd name="connsiteY1" fmla="*/ 0 h 584059"/>
                      <a:gd name="connsiteX2" fmla="*/ 98258 w 98258"/>
                      <a:gd name="connsiteY2" fmla="*/ 584059 h 584059"/>
                      <a:gd name="connsiteX3" fmla="*/ 0 w 98258"/>
                      <a:gd name="connsiteY3" fmla="*/ 527443 h 584059"/>
                      <a:gd name="connsiteX4" fmla="*/ 0 w 98258"/>
                      <a:gd name="connsiteY4" fmla="*/ 0 h 584059"/>
                      <a:gd name="connsiteX0" fmla="*/ 0 w 108703"/>
                      <a:gd name="connsiteY0" fmla="*/ 19612 h 603671"/>
                      <a:gd name="connsiteX1" fmla="*/ 108703 w 108703"/>
                      <a:gd name="connsiteY1" fmla="*/ 0 h 603671"/>
                      <a:gd name="connsiteX2" fmla="*/ 98258 w 108703"/>
                      <a:gd name="connsiteY2" fmla="*/ 603671 h 603671"/>
                      <a:gd name="connsiteX3" fmla="*/ 0 w 108703"/>
                      <a:gd name="connsiteY3" fmla="*/ 547055 h 603671"/>
                      <a:gd name="connsiteX4" fmla="*/ 0 w 108703"/>
                      <a:gd name="connsiteY4" fmla="*/ 19612 h 603671"/>
                      <a:gd name="connsiteX0" fmla="*/ 0 w 107489"/>
                      <a:gd name="connsiteY0" fmla="*/ 0 h 584059"/>
                      <a:gd name="connsiteX1" fmla="*/ 107489 w 107489"/>
                      <a:gd name="connsiteY1" fmla="*/ 73948 h 584059"/>
                      <a:gd name="connsiteX2" fmla="*/ 98258 w 107489"/>
                      <a:gd name="connsiteY2" fmla="*/ 584059 h 584059"/>
                      <a:gd name="connsiteX3" fmla="*/ 0 w 107489"/>
                      <a:gd name="connsiteY3" fmla="*/ 527443 h 584059"/>
                      <a:gd name="connsiteX4" fmla="*/ 0 w 107489"/>
                      <a:gd name="connsiteY4" fmla="*/ 0 h 584059"/>
                      <a:gd name="connsiteX0" fmla="*/ 0 w 112098"/>
                      <a:gd name="connsiteY0" fmla="*/ 0 h 584059"/>
                      <a:gd name="connsiteX1" fmla="*/ 112098 w 112098"/>
                      <a:gd name="connsiteY1" fmla="*/ 92432 h 584059"/>
                      <a:gd name="connsiteX2" fmla="*/ 98258 w 112098"/>
                      <a:gd name="connsiteY2" fmla="*/ 584059 h 584059"/>
                      <a:gd name="connsiteX3" fmla="*/ 0 w 112098"/>
                      <a:gd name="connsiteY3" fmla="*/ 527443 h 584059"/>
                      <a:gd name="connsiteX4" fmla="*/ 0 w 112098"/>
                      <a:gd name="connsiteY4" fmla="*/ 0 h 584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98" h="584059">
                        <a:moveTo>
                          <a:pt x="0" y="0"/>
                        </a:moveTo>
                        <a:lnTo>
                          <a:pt x="112098" y="92432"/>
                        </a:lnTo>
                        <a:lnTo>
                          <a:pt x="98258" y="584059"/>
                        </a:lnTo>
                        <a:lnTo>
                          <a:pt x="0" y="527443"/>
                        </a:lnTo>
                        <a:lnTo>
                          <a:pt x="0" y="0"/>
                        </a:lnTo>
                        <a:close/>
                      </a:path>
                    </a:pathLst>
                  </a:custGeom>
                  <a:solidFill>
                    <a:srgbClr val="FF33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305" name="二等辺三角形 340"/>
                  <p:cNvSpPr/>
                  <p:nvPr/>
                </p:nvSpPr>
                <p:spPr>
                  <a:xfrm rot="11116472">
                    <a:off x="2187593" y="1844316"/>
                    <a:ext cx="124254" cy="1101641"/>
                  </a:xfrm>
                  <a:custGeom>
                    <a:avLst/>
                    <a:gdLst>
                      <a:gd name="connsiteX0" fmla="*/ 0 w 169532"/>
                      <a:gd name="connsiteY0" fmla="*/ 409320 h 409320"/>
                      <a:gd name="connsiteX1" fmla="*/ 84766 w 169532"/>
                      <a:gd name="connsiteY1" fmla="*/ 0 h 409320"/>
                      <a:gd name="connsiteX2" fmla="*/ 169532 w 169532"/>
                      <a:gd name="connsiteY2" fmla="*/ 409320 h 409320"/>
                      <a:gd name="connsiteX3" fmla="*/ 0 w 169532"/>
                      <a:gd name="connsiteY3" fmla="*/ 409320 h 409320"/>
                      <a:gd name="connsiteX0" fmla="*/ 0 w 107735"/>
                      <a:gd name="connsiteY0" fmla="*/ 508835 h 508835"/>
                      <a:gd name="connsiteX1" fmla="*/ 22969 w 107735"/>
                      <a:gd name="connsiteY1" fmla="*/ 0 h 508835"/>
                      <a:gd name="connsiteX2" fmla="*/ 107735 w 107735"/>
                      <a:gd name="connsiteY2" fmla="*/ 409320 h 508835"/>
                      <a:gd name="connsiteX3" fmla="*/ 0 w 107735"/>
                      <a:gd name="connsiteY3" fmla="*/ 508835 h 508835"/>
                      <a:gd name="connsiteX0" fmla="*/ 9913 w 84766"/>
                      <a:gd name="connsiteY0" fmla="*/ 478820 h 478820"/>
                      <a:gd name="connsiteX1" fmla="*/ 0 w 84766"/>
                      <a:gd name="connsiteY1" fmla="*/ 0 h 478820"/>
                      <a:gd name="connsiteX2" fmla="*/ 84766 w 84766"/>
                      <a:gd name="connsiteY2" fmla="*/ 409320 h 478820"/>
                      <a:gd name="connsiteX3" fmla="*/ 9913 w 84766"/>
                      <a:gd name="connsiteY3" fmla="*/ 478820 h 478820"/>
                      <a:gd name="connsiteX0" fmla="*/ 9913 w 78517"/>
                      <a:gd name="connsiteY0" fmla="*/ 478820 h 478820"/>
                      <a:gd name="connsiteX1" fmla="*/ 0 w 78517"/>
                      <a:gd name="connsiteY1" fmla="*/ 0 h 478820"/>
                      <a:gd name="connsiteX2" fmla="*/ 78517 w 78517"/>
                      <a:gd name="connsiteY2" fmla="*/ 445260 h 478820"/>
                      <a:gd name="connsiteX3" fmla="*/ 9913 w 78517"/>
                      <a:gd name="connsiteY3" fmla="*/ 478820 h 478820"/>
                    </a:gdLst>
                    <a:ahLst/>
                    <a:cxnLst>
                      <a:cxn ang="0">
                        <a:pos x="connsiteX0" y="connsiteY0"/>
                      </a:cxn>
                      <a:cxn ang="0">
                        <a:pos x="connsiteX1" y="connsiteY1"/>
                      </a:cxn>
                      <a:cxn ang="0">
                        <a:pos x="connsiteX2" y="connsiteY2"/>
                      </a:cxn>
                      <a:cxn ang="0">
                        <a:pos x="connsiteX3" y="connsiteY3"/>
                      </a:cxn>
                    </a:cxnLst>
                    <a:rect l="l" t="t" r="r" b="b"/>
                    <a:pathLst>
                      <a:path w="78517" h="478820">
                        <a:moveTo>
                          <a:pt x="9913" y="478820"/>
                        </a:moveTo>
                        <a:lnTo>
                          <a:pt x="0" y="0"/>
                        </a:lnTo>
                        <a:lnTo>
                          <a:pt x="78517" y="445260"/>
                        </a:lnTo>
                        <a:lnTo>
                          <a:pt x="9913" y="478820"/>
                        </a:lnTo>
                        <a:close/>
                      </a:path>
                    </a:pathLst>
                  </a:custGeom>
                  <a:gradFill>
                    <a:gsLst>
                      <a:gs pos="0">
                        <a:srgbClr val="FF3300"/>
                      </a:gs>
                      <a:gs pos="50000">
                        <a:srgbClr val="FF3300">
                          <a:alpha val="20000"/>
                        </a:srgbClr>
                      </a:gs>
                      <a:gs pos="100000">
                        <a:srgbClr val="FF3300">
                          <a:alpha val="14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06" name="二等辺三角形 340"/>
                  <p:cNvSpPr/>
                  <p:nvPr/>
                </p:nvSpPr>
                <p:spPr>
                  <a:xfrm rot="21283528" flipH="1">
                    <a:off x="2177104" y="728687"/>
                    <a:ext cx="138512" cy="1178874"/>
                  </a:xfrm>
                  <a:custGeom>
                    <a:avLst/>
                    <a:gdLst>
                      <a:gd name="connsiteX0" fmla="*/ 0 w 169532"/>
                      <a:gd name="connsiteY0" fmla="*/ 409320 h 409320"/>
                      <a:gd name="connsiteX1" fmla="*/ 84766 w 169532"/>
                      <a:gd name="connsiteY1" fmla="*/ 0 h 409320"/>
                      <a:gd name="connsiteX2" fmla="*/ 169532 w 169532"/>
                      <a:gd name="connsiteY2" fmla="*/ 409320 h 409320"/>
                      <a:gd name="connsiteX3" fmla="*/ 0 w 169532"/>
                      <a:gd name="connsiteY3" fmla="*/ 409320 h 409320"/>
                      <a:gd name="connsiteX0" fmla="*/ 0 w 107735"/>
                      <a:gd name="connsiteY0" fmla="*/ 508835 h 508835"/>
                      <a:gd name="connsiteX1" fmla="*/ 22969 w 107735"/>
                      <a:gd name="connsiteY1" fmla="*/ 0 h 508835"/>
                      <a:gd name="connsiteX2" fmla="*/ 107735 w 107735"/>
                      <a:gd name="connsiteY2" fmla="*/ 409320 h 508835"/>
                      <a:gd name="connsiteX3" fmla="*/ 0 w 107735"/>
                      <a:gd name="connsiteY3" fmla="*/ 508835 h 508835"/>
                      <a:gd name="connsiteX0" fmla="*/ 9913 w 84766"/>
                      <a:gd name="connsiteY0" fmla="*/ 478820 h 478820"/>
                      <a:gd name="connsiteX1" fmla="*/ 0 w 84766"/>
                      <a:gd name="connsiteY1" fmla="*/ 0 h 478820"/>
                      <a:gd name="connsiteX2" fmla="*/ 84766 w 84766"/>
                      <a:gd name="connsiteY2" fmla="*/ 409320 h 478820"/>
                      <a:gd name="connsiteX3" fmla="*/ 9913 w 84766"/>
                      <a:gd name="connsiteY3" fmla="*/ 478820 h 478820"/>
                      <a:gd name="connsiteX0" fmla="*/ 9913 w 78517"/>
                      <a:gd name="connsiteY0" fmla="*/ 478820 h 478820"/>
                      <a:gd name="connsiteX1" fmla="*/ 0 w 78517"/>
                      <a:gd name="connsiteY1" fmla="*/ 0 h 478820"/>
                      <a:gd name="connsiteX2" fmla="*/ 78517 w 78517"/>
                      <a:gd name="connsiteY2" fmla="*/ 445260 h 478820"/>
                      <a:gd name="connsiteX3" fmla="*/ 9913 w 78517"/>
                      <a:gd name="connsiteY3" fmla="*/ 478820 h 478820"/>
                      <a:gd name="connsiteX0" fmla="*/ 9913 w 87527"/>
                      <a:gd name="connsiteY0" fmla="*/ 478820 h 512389"/>
                      <a:gd name="connsiteX1" fmla="*/ 0 w 87527"/>
                      <a:gd name="connsiteY1" fmla="*/ 0 h 512389"/>
                      <a:gd name="connsiteX2" fmla="*/ 87527 w 87527"/>
                      <a:gd name="connsiteY2" fmla="*/ 512389 h 512389"/>
                      <a:gd name="connsiteX3" fmla="*/ 9913 w 87527"/>
                      <a:gd name="connsiteY3" fmla="*/ 478820 h 512389"/>
                    </a:gdLst>
                    <a:ahLst/>
                    <a:cxnLst>
                      <a:cxn ang="0">
                        <a:pos x="connsiteX0" y="connsiteY0"/>
                      </a:cxn>
                      <a:cxn ang="0">
                        <a:pos x="connsiteX1" y="connsiteY1"/>
                      </a:cxn>
                      <a:cxn ang="0">
                        <a:pos x="connsiteX2" y="connsiteY2"/>
                      </a:cxn>
                      <a:cxn ang="0">
                        <a:pos x="connsiteX3" y="connsiteY3"/>
                      </a:cxn>
                    </a:cxnLst>
                    <a:rect l="l" t="t" r="r" b="b"/>
                    <a:pathLst>
                      <a:path w="87527" h="512389">
                        <a:moveTo>
                          <a:pt x="9913" y="478820"/>
                        </a:moveTo>
                        <a:lnTo>
                          <a:pt x="0" y="0"/>
                        </a:lnTo>
                        <a:lnTo>
                          <a:pt x="87527" y="512389"/>
                        </a:lnTo>
                        <a:lnTo>
                          <a:pt x="9913" y="478820"/>
                        </a:lnTo>
                        <a:close/>
                      </a:path>
                    </a:pathLst>
                  </a:custGeom>
                  <a:gradFill>
                    <a:gsLst>
                      <a:gs pos="0">
                        <a:srgbClr val="FF3300"/>
                      </a:gs>
                      <a:gs pos="50000">
                        <a:srgbClr val="FF3300">
                          <a:alpha val="20000"/>
                        </a:srgbClr>
                      </a:gs>
                      <a:gs pos="100000">
                        <a:srgbClr val="FF3300">
                          <a:alpha val="14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83" name="グループ化 282"/>
                <p:cNvGrpSpPr/>
                <p:nvPr/>
              </p:nvGrpSpPr>
              <p:grpSpPr>
                <a:xfrm rot="13500000" flipV="1">
                  <a:off x="2309954" y="1452673"/>
                  <a:ext cx="160103" cy="586167"/>
                  <a:chOff x="3214907" y="1565361"/>
                  <a:chExt cx="147069" cy="538441"/>
                </a:xfrm>
              </p:grpSpPr>
              <p:sp>
                <p:nvSpPr>
                  <p:cNvPr id="300" name="正方形/長方形 299"/>
                  <p:cNvSpPr/>
                  <p:nvPr/>
                </p:nvSpPr>
                <p:spPr>
                  <a:xfrm rot="1620000">
                    <a:off x="3214907" y="1565361"/>
                    <a:ext cx="147069" cy="241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01" name="正方形/長方形 300"/>
                  <p:cNvSpPr/>
                  <p:nvPr/>
                </p:nvSpPr>
                <p:spPr>
                  <a:xfrm rot="21180000">
                    <a:off x="3264295" y="1887399"/>
                    <a:ext cx="19389" cy="21640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84" name="グループ化 283"/>
                <p:cNvGrpSpPr/>
                <p:nvPr/>
              </p:nvGrpSpPr>
              <p:grpSpPr>
                <a:xfrm rot="10800000">
                  <a:off x="2526579" y="1775051"/>
                  <a:ext cx="492146" cy="167962"/>
                  <a:chOff x="3333911" y="2874909"/>
                  <a:chExt cx="492146" cy="167962"/>
                </a:xfrm>
              </p:grpSpPr>
              <p:sp>
                <p:nvSpPr>
                  <p:cNvPr id="298" name="二等辺三角形 297"/>
                  <p:cNvSpPr/>
                  <p:nvPr/>
                </p:nvSpPr>
                <p:spPr>
                  <a:xfrm rot="16200000">
                    <a:off x="3489346" y="2721699"/>
                    <a:ext cx="140259" cy="451129"/>
                  </a:xfrm>
                  <a:prstGeom prst="triangle">
                    <a:avLst/>
                  </a:prstGeom>
                  <a:gradFill>
                    <a:gsLst>
                      <a:gs pos="0">
                        <a:srgbClr val="FF3300"/>
                      </a:gs>
                      <a:gs pos="50000">
                        <a:srgbClr val="FF3300">
                          <a:alpha val="20000"/>
                        </a:srgbClr>
                      </a:gs>
                      <a:gs pos="100000">
                        <a:srgbClr val="FF3300">
                          <a:alpha val="14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99" name="フローチャート : 記憶データ 298"/>
                  <p:cNvSpPr/>
                  <p:nvPr/>
                </p:nvSpPr>
                <p:spPr>
                  <a:xfrm flipH="1">
                    <a:off x="3784367" y="2874909"/>
                    <a:ext cx="41690" cy="167962"/>
                  </a:xfrm>
                  <a:prstGeom prst="flowChartOnlineStorag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grpSp>
              <p:nvGrpSpPr>
                <p:cNvPr id="285" name="グループ化 284"/>
                <p:cNvGrpSpPr/>
                <p:nvPr/>
              </p:nvGrpSpPr>
              <p:grpSpPr>
                <a:xfrm rot="10800000">
                  <a:off x="5268861" y="1737156"/>
                  <a:ext cx="909710" cy="266116"/>
                  <a:chOff x="4371827" y="1871294"/>
                  <a:chExt cx="1046923" cy="266116"/>
                </a:xfrm>
              </p:grpSpPr>
              <p:sp>
                <p:nvSpPr>
                  <p:cNvPr id="295" name="二等辺三角形 294"/>
                  <p:cNvSpPr/>
                  <p:nvPr/>
                </p:nvSpPr>
                <p:spPr>
                  <a:xfrm rot="5400000" flipH="1">
                    <a:off x="4804522" y="1503751"/>
                    <a:ext cx="207048" cy="1021408"/>
                  </a:xfrm>
                  <a:prstGeom prst="triangle">
                    <a:avLst/>
                  </a:prstGeom>
                  <a:gradFill>
                    <a:gsLst>
                      <a:gs pos="0">
                        <a:srgbClr val="FF3300"/>
                      </a:gs>
                      <a:gs pos="50000">
                        <a:srgbClr val="FF3300">
                          <a:alpha val="20000"/>
                        </a:srgbClr>
                      </a:gs>
                      <a:gs pos="100000">
                        <a:srgbClr val="FF3300">
                          <a:alpha val="14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96" name="正方形/長方形 295"/>
                  <p:cNvSpPr/>
                  <p:nvPr/>
                </p:nvSpPr>
                <p:spPr>
                  <a:xfrm flipH="1">
                    <a:off x="4371827" y="1871294"/>
                    <a:ext cx="51585" cy="266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97" name="フローチャート : 記憶データ 296"/>
                  <p:cNvSpPr/>
                  <p:nvPr/>
                </p:nvSpPr>
                <p:spPr>
                  <a:xfrm rot="21060000">
                    <a:off x="4404461" y="1891497"/>
                    <a:ext cx="37900" cy="245913"/>
                  </a:xfrm>
                  <a:prstGeom prst="flowChartOnlineStorag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grpSp>
              <p:nvGrpSpPr>
                <p:cNvPr id="286" name="グループ化 285"/>
                <p:cNvGrpSpPr/>
                <p:nvPr/>
              </p:nvGrpSpPr>
              <p:grpSpPr>
                <a:xfrm rot="10800000" flipH="1">
                  <a:off x="5366310" y="1965582"/>
                  <a:ext cx="489182" cy="266116"/>
                  <a:chOff x="4371827" y="1871294"/>
                  <a:chExt cx="625621" cy="266116"/>
                </a:xfrm>
              </p:grpSpPr>
              <p:sp>
                <p:nvSpPr>
                  <p:cNvPr id="292" name="二等辺三角形 319"/>
                  <p:cNvSpPr/>
                  <p:nvPr/>
                </p:nvSpPr>
                <p:spPr>
                  <a:xfrm rot="5400000" flipH="1">
                    <a:off x="4593871" y="1714404"/>
                    <a:ext cx="207048" cy="600106"/>
                  </a:xfrm>
                  <a:custGeom>
                    <a:avLst/>
                    <a:gdLst>
                      <a:gd name="connsiteX0" fmla="*/ 0 w 207048"/>
                      <a:gd name="connsiteY0" fmla="*/ 798653 h 798653"/>
                      <a:gd name="connsiteX1" fmla="*/ 103524 w 207048"/>
                      <a:gd name="connsiteY1" fmla="*/ 0 h 798653"/>
                      <a:gd name="connsiteX2" fmla="*/ 207048 w 207048"/>
                      <a:gd name="connsiteY2" fmla="*/ 798653 h 798653"/>
                      <a:gd name="connsiteX3" fmla="*/ 0 w 207048"/>
                      <a:gd name="connsiteY3" fmla="*/ 798653 h 798653"/>
                      <a:gd name="connsiteX0" fmla="*/ 0 w 207048"/>
                      <a:gd name="connsiteY0" fmla="*/ 798653 h 798653"/>
                      <a:gd name="connsiteX1" fmla="*/ 60970 w 207048"/>
                      <a:gd name="connsiteY1" fmla="*/ 329421 h 798653"/>
                      <a:gd name="connsiteX2" fmla="*/ 103524 w 207048"/>
                      <a:gd name="connsiteY2" fmla="*/ 0 h 798653"/>
                      <a:gd name="connsiteX3" fmla="*/ 207048 w 207048"/>
                      <a:gd name="connsiteY3" fmla="*/ 798653 h 798653"/>
                      <a:gd name="connsiteX4" fmla="*/ 0 w 207048"/>
                      <a:gd name="connsiteY4" fmla="*/ 798653 h 798653"/>
                      <a:gd name="connsiteX0" fmla="*/ 0 w 207048"/>
                      <a:gd name="connsiteY0" fmla="*/ 469232 h 469232"/>
                      <a:gd name="connsiteX1" fmla="*/ 60970 w 207048"/>
                      <a:gd name="connsiteY1" fmla="*/ 0 h 469232"/>
                      <a:gd name="connsiteX2" fmla="*/ 157499 w 207048"/>
                      <a:gd name="connsiteY2" fmla="*/ 86505 h 469232"/>
                      <a:gd name="connsiteX3" fmla="*/ 207048 w 207048"/>
                      <a:gd name="connsiteY3" fmla="*/ 469232 h 469232"/>
                      <a:gd name="connsiteX4" fmla="*/ 0 w 207048"/>
                      <a:gd name="connsiteY4" fmla="*/ 469232 h 469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048" h="469232">
                        <a:moveTo>
                          <a:pt x="0" y="469232"/>
                        </a:moveTo>
                        <a:cubicBezTo>
                          <a:pt x="20322" y="306471"/>
                          <a:pt x="40648" y="162761"/>
                          <a:pt x="60970" y="0"/>
                        </a:cubicBezTo>
                        <a:lnTo>
                          <a:pt x="157499" y="86505"/>
                        </a:lnTo>
                        <a:lnTo>
                          <a:pt x="207048" y="469232"/>
                        </a:lnTo>
                        <a:lnTo>
                          <a:pt x="0" y="469232"/>
                        </a:lnTo>
                        <a:close/>
                      </a:path>
                    </a:pathLst>
                  </a:custGeom>
                  <a:gradFill>
                    <a:gsLst>
                      <a:gs pos="0">
                        <a:srgbClr val="FF3300"/>
                      </a:gs>
                      <a:gs pos="50000">
                        <a:srgbClr val="FF3300">
                          <a:alpha val="20000"/>
                        </a:srgbClr>
                      </a:gs>
                      <a:gs pos="100000">
                        <a:srgbClr val="FF3300">
                          <a:alpha val="14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93" name="正方形/長方形 292"/>
                  <p:cNvSpPr/>
                  <p:nvPr/>
                </p:nvSpPr>
                <p:spPr>
                  <a:xfrm flipH="1">
                    <a:off x="4371827" y="1871294"/>
                    <a:ext cx="51585" cy="266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94" name="フローチャート : 記憶データ 293"/>
                  <p:cNvSpPr/>
                  <p:nvPr/>
                </p:nvSpPr>
                <p:spPr>
                  <a:xfrm rot="21060000">
                    <a:off x="4404461" y="1891497"/>
                    <a:ext cx="37900" cy="245913"/>
                  </a:xfrm>
                  <a:prstGeom prst="flowChartOnlineStorag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sp>
              <p:nvSpPr>
                <p:cNvPr id="287" name="正方形/長方形 286"/>
                <p:cNvSpPr/>
                <p:nvPr/>
              </p:nvSpPr>
              <p:spPr>
                <a:xfrm rot="2520000" flipH="1">
                  <a:off x="5806752" y="2022714"/>
                  <a:ext cx="9950" cy="16258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88" name="正方形/長方形 287"/>
                <p:cNvSpPr/>
                <p:nvPr/>
              </p:nvSpPr>
              <p:spPr>
                <a:xfrm rot="2520000" flipH="1">
                  <a:off x="5806754" y="1573267"/>
                  <a:ext cx="9950" cy="16258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89" name="正方形/長方形 288"/>
                <p:cNvSpPr/>
                <p:nvPr/>
              </p:nvSpPr>
              <p:spPr>
                <a:xfrm flipH="1">
                  <a:off x="5977893" y="1625171"/>
                  <a:ext cx="14568" cy="83432"/>
                </a:xfrm>
                <a:prstGeom prst="rect">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90" name="正方形/長方形 289"/>
                <p:cNvSpPr/>
                <p:nvPr/>
              </p:nvSpPr>
              <p:spPr>
                <a:xfrm rot="5400000" flipH="1">
                  <a:off x="5799679" y="1462927"/>
                  <a:ext cx="14568" cy="83432"/>
                </a:xfrm>
                <a:prstGeom prst="rect">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91" name="正方形/長方形 290"/>
                <p:cNvSpPr/>
                <p:nvPr/>
              </p:nvSpPr>
              <p:spPr>
                <a:xfrm rot="16200000">
                  <a:off x="2272843" y="1219527"/>
                  <a:ext cx="48593" cy="315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66" name="グループ化 265"/>
              <p:cNvGrpSpPr/>
              <p:nvPr/>
            </p:nvGrpSpPr>
            <p:grpSpPr>
              <a:xfrm rot="10800000">
                <a:off x="4901081" y="860875"/>
                <a:ext cx="881333" cy="873588"/>
                <a:chOff x="23197326" y="20650806"/>
                <a:chExt cx="2475759" cy="2454033"/>
              </a:xfrm>
            </p:grpSpPr>
            <p:grpSp>
              <p:nvGrpSpPr>
                <p:cNvPr id="267" name="グループ化 266"/>
                <p:cNvGrpSpPr/>
                <p:nvPr/>
              </p:nvGrpSpPr>
              <p:grpSpPr>
                <a:xfrm rot="10800000">
                  <a:off x="23197326" y="20650806"/>
                  <a:ext cx="2475759" cy="2454033"/>
                  <a:chOff x="26111417" y="14096971"/>
                  <a:chExt cx="2475759" cy="2454033"/>
                </a:xfrm>
              </p:grpSpPr>
              <p:sp>
                <p:nvSpPr>
                  <p:cNvPr id="270" name="円/楕円 269"/>
                  <p:cNvSpPr/>
                  <p:nvPr/>
                </p:nvSpPr>
                <p:spPr bwMode="auto">
                  <a:xfrm>
                    <a:off x="26133143" y="14096971"/>
                    <a:ext cx="2454033" cy="2454033"/>
                  </a:xfrm>
                  <a:prstGeom prst="ellipse">
                    <a:avLst/>
                  </a:prstGeom>
                  <a:gradFill flip="none" rotWithShape="1">
                    <a:gsLst>
                      <a:gs pos="0">
                        <a:srgbClr val="4533CD"/>
                      </a:gs>
                      <a:gs pos="100000">
                        <a:srgbClr val="6644E4"/>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1293813" rtl="0" eaLnBrk="1" fontAlgn="ctr" latinLnBrk="0" hangingPunct="1">
                      <a:lnSpc>
                        <a:spcPct val="100000"/>
                      </a:lnSpc>
                      <a:spcBef>
                        <a:spcPct val="0"/>
                      </a:spcBef>
                      <a:spcAft>
                        <a:spcPct val="0"/>
                      </a:spcAft>
                      <a:buClrTx/>
                      <a:buSzTx/>
                      <a:buFontTx/>
                      <a:buNone/>
                      <a:tabLst/>
                    </a:pPr>
                    <a:endParaRPr kumimoji="1" lang="ja-JP" altLang="en-US" sz="4000" b="0" i="0" u="none" strike="noStrike" cap="none" normalizeH="0" baseline="0" smtClean="0">
                      <a:ln>
                        <a:noFill/>
                      </a:ln>
                      <a:solidFill>
                        <a:schemeClr val="bg1"/>
                      </a:solidFill>
                      <a:effectLst/>
                      <a:latin typeface="Times" pitchFamily="18" charset="0"/>
                      <a:ea typeface="ＭＳ Ｐゴシック" charset="-128"/>
                    </a:endParaRPr>
                  </a:p>
                </p:txBody>
              </p:sp>
              <p:sp>
                <p:nvSpPr>
                  <p:cNvPr id="271" name="正方形/長方形 270"/>
                  <p:cNvSpPr/>
                  <p:nvPr/>
                </p:nvSpPr>
                <p:spPr>
                  <a:xfrm>
                    <a:off x="26111417" y="15036823"/>
                    <a:ext cx="58254" cy="6094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268" name="正方形/長方形 267"/>
                <p:cNvSpPr/>
                <p:nvPr/>
              </p:nvSpPr>
              <p:spPr bwMode="auto">
                <a:xfrm rot="2700000">
                  <a:off x="25320590" y="22564866"/>
                  <a:ext cx="294038" cy="31915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1293813" rtl="0" eaLnBrk="1" fontAlgn="ctr" latinLnBrk="0" hangingPunct="1">
                    <a:lnSpc>
                      <a:spcPct val="100000"/>
                    </a:lnSpc>
                    <a:spcBef>
                      <a:spcPct val="0"/>
                    </a:spcBef>
                    <a:spcAft>
                      <a:spcPct val="0"/>
                    </a:spcAft>
                    <a:buClrTx/>
                    <a:buSzTx/>
                    <a:buFontTx/>
                    <a:buNone/>
                    <a:tabLst/>
                  </a:pPr>
                  <a:endParaRPr kumimoji="1" lang="ja-JP" altLang="en-US" sz="4000" b="0" i="0" u="none" strike="noStrike" cap="none" normalizeH="0" baseline="0" smtClean="0">
                    <a:ln>
                      <a:noFill/>
                    </a:ln>
                    <a:solidFill>
                      <a:schemeClr val="bg1"/>
                    </a:solidFill>
                    <a:effectLst/>
                    <a:latin typeface="Times" pitchFamily="18" charset="0"/>
                    <a:ea typeface="ＭＳ Ｐゴシック" charset="-128"/>
                  </a:endParaRPr>
                </a:p>
              </p:txBody>
            </p:sp>
            <p:sp>
              <p:nvSpPr>
                <p:cNvPr id="269" name="正方形/長方形 268"/>
                <p:cNvSpPr/>
                <p:nvPr/>
              </p:nvSpPr>
              <p:spPr bwMode="auto">
                <a:xfrm rot="18900000" flipV="1">
                  <a:off x="25262438" y="20826429"/>
                  <a:ext cx="294038" cy="31915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1293813" rtl="0" eaLnBrk="1" fontAlgn="ctr" latinLnBrk="0" hangingPunct="1">
                    <a:lnSpc>
                      <a:spcPct val="100000"/>
                    </a:lnSpc>
                    <a:spcBef>
                      <a:spcPct val="0"/>
                    </a:spcBef>
                    <a:spcAft>
                      <a:spcPct val="0"/>
                    </a:spcAft>
                    <a:buClrTx/>
                    <a:buSzTx/>
                    <a:buFontTx/>
                    <a:buNone/>
                    <a:tabLst/>
                  </a:pPr>
                  <a:endParaRPr kumimoji="1" lang="ja-JP" altLang="en-US" sz="4000" b="0" i="0" u="none" strike="noStrike" cap="none" normalizeH="0" baseline="0" smtClean="0">
                    <a:ln>
                      <a:noFill/>
                    </a:ln>
                    <a:solidFill>
                      <a:schemeClr val="bg1"/>
                    </a:solidFill>
                    <a:effectLst/>
                    <a:latin typeface="Times" pitchFamily="18" charset="0"/>
                    <a:ea typeface="ＭＳ Ｐゴシック" charset="-128"/>
                  </a:endParaRPr>
                </a:p>
              </p:txBody>
            </p:sp>
          </p:grpSp>
        </p:grpSp>
        <p:grpSp>
          <p:nvGrpSpPr>
            <p:cNvPr id="164" name="グループ化 163"/>
            <p:cNvGrpSpPr/>
            <p:nvPr/>
          </p:nvGrpSpPr>
          <p:grpSpPr>
            <a:xfrm>
              <a:off x="1363850" y="3497042"/>
              <a:ext cx="1714871" cy="873588"/>
              <a:chOff x="1363850" y="3695772"/>
              <a:chExt cx="1714871" cy="873588"/>
            </a:xfrm>
          </p:grpSpPr>
          <p:sp>
            <p:nvSpPr>
              <p:cNvPr id="255" name="正方形/長方形 254"/>
              <p:cNvSpPr/>
              <p:nvPr/>
            </p:nvSpPr>
            <p:spPr bwMode="auto">
              <a:xfrm>
                <a:off x="2717365" y="4005060"/>
                <a:ext cx="361356" cy="242519"/>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1293813" rtl="0" eaLnBrk="1" fontAlgn="ctr" latinLnBrk="0" hangingPunct="1">
                  <a:lnSpc>
                    <a:spcPct val="100000"/>
                  </a:lnSpc>
                  <a:spcBef>
                    <a:spcPct val="0"/>
                  </a:spcBef>
                  <a:spcAft>
                    <a:spcPct val="0"/>
                  </a:spcAft>
                  <a:buClrTx/>
                  <a:buSzTx/>
                  <a:buFontTx/>
                  <a:buNone/>
                  <a:tabLst/>
                </a:pPr>
                <a:endParaRPr kumimoji="1" lang="ja-JP" altLang="en-US" sz="4000" b="0" i="0" u="none" strike="noStrike" cap="none" normalizeH="0" baseline="0" smtClean="0">
                  <a:ln>
                    <a:noFill/>
                  </a:ln>
                  <a:solidFill>
                    <a:schemeClr val="bg1"/>
                  </a:solidFill>
                  <a:effectLst/>
                  <a:latin typeface="Times" pitchFamily="18" charset="0"/>
                  <a:ea typeface="ＭＳ Ｐゴシック" charset="-128"/>
                </a:endParaRPr>
              </a:p>
            </p:txBody>
          </p:sp>
          <p:sp>
            <p:nvSpPr>
              <p:cNvPr id="256" name="正方形/長方形 255"/>
              <p:cNvSpPr/>
              <p:nvPr/>
            </p:nvSpPr>
            <p:spPr bwMode="auto">
              <a:xfrm>
                <a:off x="2634139" y="4028686"/>
                <a:ext cx="203976" cy="201271"/>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1293813" rtl="0" eaLnBrk="1" fontAlgn="ctr" latinLnBrk="0" hangingPunct="1">
                  <a:lnSpc>
                    <a:spcPct val="100000"/>
                  </a:lnSpc>
                  <a:spcBef>
                    <a:spcPct val="0"/>
                  </a:spcBef>
                  <a:spcAft>
                    <a:spcPct val="0"/>
                  </a:spcAft>
                  <a:buClrTx/>
                  <a:buSzTx/>
                  <a:buFontTx/>
                  <a:buNone/>
                  <a:tabLst/>
                </a:pPr>
                <a:endParaRPr kumimoji="1" lang="ja-JP" altLang="en-US" sz="4000" b="0" i="0" u="none" strike="noStrike" cap="none" normalizeH="0" baseline="0" smtClean="0">
                  <a:ln>
                    <a:noFill/>
                  </a:ln>
                  <a:solidFill>
                    <a:schemeClr val="bg1"/>
                  </a:solidFill>
                  <a:effectLst/>
                  <a:latin typeface="Times" pitchFamily="18" charset="0"/>
                  <a:ea typeface="ＭＳ Ｐゴシック" charset="-128"/>
                </a:endParaRPr>
              </a:p>
            </p:txBody>
          </p:sp>
          <p:sp>
            <p:nvSpPr>
              <p:cNvPr id="257" name="正方形/長方形 256"/>
              <p:cNvSpPr/>
              <p:nvPr/>
            </p:nvSpPr>
            <p:spPr bwMode="auto">
              <a:xfrm>
                <a:off x="2611971" y="4060119"/>
                <a:ext cx="104672" cy="13689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1293813" rtl="0" eaLnBrk="1" fontAlgn="ctr" latinLnBrk="0" hangingPunct="1">
                  <a:lnSpc>
                    <a:spcPct val="100000"/>
                  </a:lnSpc>
                  <a:spcBef>
                    <a:spcPct val="0"/>
                  </a:spcBef>
                  <a:spcAft>
                    <a:spcPct val="0"/>
                  </a:spcAft>
                  <a:buClrTx/>
                  <a:buSzTx/>
                  <a:buFontTx/>
                  <a:buNone/>
                  <a:tabLst/>
                </a:pPr>
                <a:endParaRPr kumimoji="1" lang="ja-JP" altLang="en-US" sz="4000" b="0" i="0" u="none" strike="noStrike" cap="none" normalizeH="0" baseline="0" smtClean="0">
                  <a:ln>
                    <a:noFill/>
                  </a:ln>
                  <a:solidFill>
                    <a:schemeClr val="bg1"/>
                  </a:solidFill>
                  <a:effectLst/>
                  <a:latin typeface="Times" pitchFamily="18" charset="0"/>
                  <a:ea typeface="ＭＳ Ｐゴシック" charset="-128"/>
                </a:endParaRPr>
              </a:p>
            </p:txBody>
          </p:sp>
          <p:sp>
            <p:nvSpPr>
              <p:cNvPr id="258" name="正方形/長方形 257"/>
              <p:cNvSpPr/>
              <p:nvPr/>
            </p:nvSpPr>
            <p:spPr bwMode="auto">
              <a:xfrm>
                <a:off x="2781956" y="4051089"/>
                <a:ext cx="104672" cy="136896"/>
              </a:xfrm>
              <a:prstGeom prst="rect">
                <a:avLst/>
              </a:prstGeom>
              <a:solidFill>
                <a:srgbClr val="22E1E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1293813" rtl="0" eaLnBrk="1" fontAlgn="ctr" latinLnBrk="0" hangingPunct="1">
                  <a:lnSpc>
                    <a:spcPct val="100000"/>
                  </a:lnSpc>
                  <a:spcBef>
                    <a:spcPct val="0"/>
                  </a:spcBef>
                  <a:spcAft>
                    <a:spcPct val="0"/>
                  </a:spcAft>
                  <a:buClrTx/>
                  <a:buSzTx/>
                  <a:buFontTx/>
                  <a:buNone/>
                  <a:tabLst/>
                </a:pPr>
                <a:endParaRPr kumimoji="1" lang="ja-JP" altLang="en-US" sz="4000" b="0" i="0" u="none" strike="noStrike" cap="none" normalizeH="0" baseline="0" smtClean="0">
                  <a:ln>
                    <a:noFill/>
                  </a:ln>
                  <a:solidFill>
                    <a:schemeClr val="bg1"/>
                  </a:solidFill>
                  <a:effectLst/>
                  <a:latin typeface="Times" pitchFamily="18" charset="0"/>
                  <a:ea typeface="ＭＳ Ｐゴシック" charset="-128"/>
                </a:endParaRPr>
              </a:p>
            </p:txBody>
          </p:sp>
          <p:sp>
            <p:nvSpPr>
              <p:cNvPr id="259" name="円/楕円 258"/>
              <p:cNvSpPr/>
              <p:nvPr/>
            </p:nvSpPr>
            <p:spPr bwMode="auto">
              <a:xfrm rot="10800000">
                <a:off x="1363850" y="3695772"/>
                <a:ext cx="873555" cy="873588"/>
              </a:xfrm>
              <a:prstGeom prst="ellipse">
                <a:avLst/>
              </a:prstGeom>
              <a:gradFill flip="none" rotWithShape="1">
                <a:gsLst>
                  <a:gs pos="0">
                    <a:srgbClr val="4533CD"/>
                  </a:gs>
                  <a:gs pos="100000">
                    <a:srgbClr val="3333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1293813" rtl="0" eaLnBrk="1" fontAlgn="ctr" latinLnBrk="0" hangingPunct="1">
                  <a:lnSpc>
                    <a:spcPct val="100000"/>
                  </a:lnSpc>
                  <a:spcBef>
                    <a:spcPct val="0"/>
                  </a:spcBef>
                  <a:spcAft>
                    <a:spcPct val="0"/>
                  </a:spcAft>
                  <a:buClrTx/>
                  <a:buSzTx/>
                  <a:buFontTx/>
                  <a:buNone/>
                  <a:tabLst/>
                </a:pPr>
                <a:endParaRPr kumimoji="1" lang="ja-JP" altLang="en-US" sz="4000" b="0" i="0" u="none" strike="noStrike" cap="none" normalizeH="0" baseline="0" smtClean="0">
                  <a:ln>
                    <a:noFill/>
                  </a:ln>
                  <a:solidFill>
                    <a:schemeClr val="bg1"/>
                  </a:solidFill>
                  <a:effectLst/>
                  <a:latin typeface="Times" pitchFamily="18" charset="0"/>
                  <a:ea typeface="ＭＳ Ｐゴシック" charset="-128"/>
                </a:endParaRPr>
              </a:p>
            </p:txBody>
          </p:sp>
          <p:sp>
            <p:nvSpPr>
              <p:cNvPr id="260" name="正方形/長方形 259"/>
              <p:cNvSpPr/>
              <p:nvPr/>
            </p:nvSpPr>
            <p:spPr>
              <a:xfrm rot="10800000">
                <a:off x="2224446" y="4017876"/>
                <a:ext cx="20737" cy="2169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1" name="正方形/長方形 260"/>
              <p:cNvSpPr/>
              <p:nvPr/>
            </p:nvSpPr>
            <p:spPr bwMode="auto">
              <a:xfrm rot="2700000">
                <a:off x="2119668" y="4377141"/>
                <a:ext cx="104672" cy="11360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1293813" rtl="0" eaLnBrk="1" fontAlgn="ctr" latinLnBrk="0" hangingPunct="1">
                  <a:lnSpc>
                    <a:spcPct val="100000"/>
                  </a:lnSpc>
                  <a:spcBef>
                    <a:spcPct val="0"/>
                  </a:spcBef>
                  <a:spcAft>
                    <a:spcPct val="0"/>
                  </a:spcAft>
                  <a:buClrTx/>
                  <a:buSzTx/>
                  <a:buFontTx/>
                  <a:buNone/>
                  <a:tabLst/>
                </a:pPr>
                <a:endParaRPr kumimoji="1" lang="ja-JP" altLang="en-US" sz="4000" b="0" i="0" u="none" strike="noStrike" cap="none" normalizeH="0" baseline="0" smtClean="0">
                  <a:ln>
                    <a:noFill/>
                  </a:ln>
                  <a:solidFill>
                    <a:schemeClr val="bg1"/>
                  </a:solidFill>
                  <a:effectLst/>
                  <a:latin typeface="Times" pitchFamily="18" charset="0"/>
                  <a:ea typeface="ＭＳ Ｐゴシック" charset="-128"/>
                </a:endParaRPr>
              </a:p>
            </p:txBody>
          </p:sp>
          <p:sp>
            <p:nvSpPr>
              <p:cNvPr id="262" name="正方形/長方形 261"/>
              <p:cNvSpPr/>
              <p:nvPr/>
            </p:nvSpPr>
            <p:spPr bwMode="auto">
              <a:xfrm rot="18900000" flipV="1">
                <a:off x="2098974" y="3758285"/>
                <a:ext cx="104672" cy="11360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1293813" rtl="0" eaLnBrk="1" fontAlgn="ctr" latinLnBrk="0" hangingPunct="1">
                  <a:lnSpc>
                    <a:spcPct val="100000"/>
                  </a:lnSpc>
                  <a:spcBef>
                    <a:spcPct val="0"/>
                  </a:spcBef>
                  <a:spcAft>
                    <a:spcPct val="0"/>
                  </a:spcAft>
                  <a:buClrTx/>
                  <a:buSzTx/>
                  <a:buFontTx/>
                  <a:buNone/>
                  <a:tabLst/>
                </a:pPr>
                <a:endParaRPr kumimoji="1" lang="ja-JP" altLang="en-US" sz="4000" b="0" i="0" u="none" strike="noStrike" cap="none" normalizeH="0" baseline="0" smtClean="0">
                  <a:ln>
                    <a:noFill/>
                  </a:ln>
                  <a:solidFill>
                    <a:schemeClr val="bg1"/>
                  </a:solidFill>
                  <a:effectLst/>
                  <a:latin typeface="Times" pitchFamily="18" charset="0"/>
                  <a:ea typeface="ＭＳ Ｐゴシック" charset="-128"/>
                </a:endParaRPr>
              </a:p>
            </p:txBody>
          </p:sp>
          <p:sp>
            <p:nvSpPr>
              <p:cNvPr id="263" name="二等辺三角形 262"/>
              <p:cNvSpPr/>
              <p:nvPr/>
            </p:nvSpPr>
            <p:spPr>
              <a:xfrm rot="16200000">
                <a:off x="2363230" y="3943734"/>
                <a:ext cx="127812" cy="369672"/>
              </a:xfrm>
              <a:prstGeom prst="triangle">
                <a:avLst/>
              </a:prstGeom>
              <a:gradFill>
                <a:gsLst>
                  <a:gs pos="0">
                    <a:srgbClr val="FF3300"/>
                  </a:gs>
                  <a:gs pos="50000">
                    <a:srgbClr val="FF3300">
                      <a:alpha val="20000"/>
                    </a:srgbClr>
                  </a:gs>
                  <a:gs pos="100000">
                    <a:srgbClr val="FF3300">
                      <a:alpha val="14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165" name="グループ化 164"/>
            <p:cNvGrpSpPr/>
            <p:nvPr/>
          </p:nvGrpSpPr>
          <p:grpSpPr>
            <a:xfrm>
              <a:off x="3889697" y="3494803"/>
              <a:ext cx="1523773" cy="963318"/>
              <a:chOff x="1099525" y="6504739"/>
              <a:chExt cx="1523773" cy="963318"/>
            </a:xfrm>
          </p:grpSpPr>
          <p:grpSp>
            <p:nvGrpSpPr>
              <p:cNvPr id="215" name="グループ化 214"/>
              <p:cNvGrpSpPr/>
              <p:nvPr/>
            </p:nvGrpSpPr>
            <p:grpSpPr>
              <a:xfrm>
                <a:off x="2287727" y="6506979"/>
                <a:ext cx="335571" cy="961078"/>
                <a:chOff x="20385853" y="25508719"/>
                <a:chExt cx="942667" cy="2699804"/>
              </a:xfrm>
            </p:grpSpPr>
            <p:grpSp>
              <p:nvGrpSpPr>
                <p:cNvPr id="223" name="グループ化 222"/>
                <p:cNvGrpSpPr/>
                <p:nvPr/>
              </p:nvGrpSpPr>
              <p:grpSpPr>
                <a:xfrm rot="16200000">
                  <a:off x="20734809" y="25166409"/>
                  <a:ext cx="235506" cy="920125"/>
                  <a:chOff x="24914611" y="12533347"/>
                  <a:chExt cx="417214" cy="1630059"/>
                </a:xfrm>
              </p:grpSpPr>
              <p:sp>
                <p:nvSpPr>
                  <p:cNvPr id="252" name="正方形/長方形 251"/>
                  <p:cNvSpPr/>
                  <p:nvPr/>
                </p:nvSpPr>
                <p:spPr>
                  <a:xfrm rot="5400000">
                    <a:off x="25141990" y="14094228"/>
                    <a:ext cx="72800" cy="65556"/>
                  </a:xfrm>
                  <a:prstGeom prst="rect">
                    <a:avLst/>
                  </a:prstGeom>
                  <a:gradFill>
                    <a:gsLst>
                      <a:gs pos="0">
                        <a:schemeClr val="tx1"/>
                      </a:gs>
                      <a:gs pos="50000">
                        <a:schemeClr val="tx1">
                          <a:lumMod val="85000"/>
                          <a:lumOff val="15000"/>
                        </a:schemeClr>
                      </a:gs>
                      <a:gs pos="100000">
                        <a:schemeClr val="tx1">
                          <a:lumMod val="65000"/>
                          <a:lumOff val="35000"/>
                        </a:schemeClr>
                      </a:gs>
                    </a:gsLst>
                    <a:lin ang="5400000" scaled="0"/>
                  </a:gra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tx1"/>
                      </a:solidFill>
                    </a:endParaRPr>
                  </a:p>
                </p:txBody>
              </p:sp>
              <p:sp>
                <p:nvSpPr>
                  <p:cNvPr id="253" name="正方形/長方形 252"/>
                  <p:cNvSpPr/>
                  <p:nvPr/>
                </p:nvSpPr>
                <p:spPr>
                  <a:xfrm rot="5400000">
                    <a:off x="25063909" y="12483767"/>
                    <a:ext cx="106584" cy="205743"/>
                  </a:xfrm>
                  <a:prstGeom prst="rect">
                    <a:avLst/>
                  </a:prstGeom>
                  <a:gradFill>
                    <a:gsLst>
                      <a:gs pos="0">
                        <a:schemeClr val="tx1"/>
                      </a:gs>
                      <a:gs pos="50000">
                        <a:schemeClr val="tx1">
                          <a:lumMod val="85000"/>
                          <a:lumOff val="15000"/>
                        </a:schemeClr>
                      </a:gs>
                      <a:gs pos="100000">
                        <a:schemeClr val="tx1">
                          <a:lumMod val="65000"/>
                          <a:lumOff val="35000"/>
                        </a:schemeClr>
                      </a:gs>
                    </a:gsLst>
                    <a:lin ang="5400000" scaled="0"/>
                  </a:gra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tx1"/>
                      </a:solidFill>
                    </a:endParaRPr>
                  </a:p>
                </p:txBody>
              </p:sp>
              <p:sp>
                <p:nvSpPr>
                  <p:cNvPr id="254" name="正方形/長方形 253"/>
                  <p:cNvSpPr/>
                  <p:nvPr/>
                </p:nvSpPr>
                <p:spPr>
                  <a:xfrm rot="5400000">
                    <a:off x="24380638" y="13150598"/>
                    <a:ext cx="1485160" cy="417214"/>
                  </a:xfrm>
                  <a:prstGeom prst="rect">
                    <a:avLst/>
                  </a:prstGeom>
                  <a:solidFill>
                    <a:schemeClr val="bg2">
                      <a:lumMod val="60000"/>
                      <a:lumOff val="40000"/>
                    </a:scheme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tx1"/>
                      </a:solidFill>
                    </a:endParaRPr>
                  </a:p>
                </p:txBody>
              </p:sp>
            </p:grpSp>
            <p:grpSp>
              <p:nvGrpSpPr>
                <p:cNvPr id="224" name="グループ化 223"/>
                <p:cNvGrpSpPr/>
                <p:nvPr/>
              </p:nvGrpSpPr>
              <p:grpSpPr>
                <a:xfrm rot="16200000">
                  <a:off x="20728163" y="25521761"/>
                  <a:ext cx="235506" cy="920125"/>
                  <a:chOff x="24914611" y="12533347"/>
                  <a:chExt cx="417214" cy="1630059"/>
                </a:xfrm>
              </p:grpSpPr>
              <p:sp>
                <p:nvSpPr>
                  <p:cNvPr id="249" name="正方形/長方形 248"/>
                  <p:cNvSpPr/>
                  <p:nvPr/>
                </p:nvSpPr>
                <p:spPr>
                  <a:xfrm rot="5400000">
                    <a:off x="25141990" y="14094228"/>
                    <a:ext cx="72800" cy="65556"/>
                  </a:xfrm>
                  <a:prstGeom prst="rect">
                    <a:avLst/>
                  </a:prstGeom>
                  <a:gradFill>
                    <a:gsLst>
                      <a:gs pos="0">
                        <a:schemeClr val="tx1"/>
                      </a:gs>
                      <a:gs pos="50000">
                        <a:schemeClr val="tx1">
                          <a:lumMod val="85000"/>
                          <a:lumOff val="15000"/>
                        </a:schemeClr>
                      </a:gs>
                      <a:gs pos="100000">
                        <a:schemeClr val="tx1">
                          <a:lumMod val="65000"/>
                          <a:lumOff val="35000"/>
                        </a:schemeClr>
                      </a:gs>
                    </a:gsLst>
                    <a:lin ang="5400000" scaled="0"/>
                  </a:gra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tx1"/>
                      </a:solidFill>
                    </a:endParaRPr>
                  </a:p>
                </p:txBody>
              </p:sp>
              <p:sp>
                <p:nvSpPr>
                  <p:cNvPr id="250" name="正方形/長方形 249"/>
                  <p:cNvSpPr/>
                  <p:nvPr/>
                </p:nvSpPr>
                <p:spPr>
                  <a:xfrm rot="5400000">
                    <a:off x="25063909" y="12483767"/>
                    <a:ext cx="106584" cy="205743"/>
                  </a:xfrm>
                  <a:prstGeom prst="rect">
                    <a:avLst/>
                  </a:prstGeom>
                  <a:gradFill>
                    <a:gsLst>
                      <a:gs pos="0">
                        <a:schemeClr val="tx1"/>
                      </a:gs>
                      <a:gs pos="50000">
                        <a:schemeClr val="tx1">
                          <a:lumMod val="85000"/>
                          <a:lumOff val="15000"/>
                        </a:schemeClr>
                      </a:gs>
                      <a:gs pos="100000">
                        <a:schemeClr val="tx1">
                          <a:lumMod val="65000"/>
                          <a:lumOff val="35000"/>
                        </a:schemeClr>
                      </a:gs>
                    </a:gsLst>
                    <a:lin ang="5400000" scaled="0"/>
                  </a:gra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tx1"/>
                      </a:solidFill>
                    </a:endParaRPr>
                  </a:p>
                </p:txBody>
              </p:sp>
              <p:sp>
                <p:nvSpPr>
                  <p:cNvPr id="251" name="正方形/長方形 250"/>
                  <p:cNvSpPr/>
                  <p:nvPr/>
                </p:nvSpPr>
                <p:spPr>
                  <a:xfrm rot="5400000">
                    <a:off x="24380638" y="13150598"/>
                    <a:ext cx="1485160" cy="417214"/>
                  </a:xfrm>
                  <a:prstGeom prst="rect">
                    <a:avLst/>
                  </a:prstGeom>
                  <a:solidFill>
                    <a:schemeClr val="bg2">
                      <a:lumMod val="60000"/>
                      <a:lumOff val="40000"/>
                    </a:scheme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tx1"/>
                      </a:solidFill>
                    </a:endParaRPr>
                  </a:p>
                </p:txBody>
              </p:sp>
            </p:grpSp>
            <p:grpSp>
              <p:nvGrpSpPr>
                <p:cNvPr id="225" name="グループ化 224"/>
                <p:cNvGrpSpPr/>
                <p:nvPr/>
              </p:nvGrpSpPr>
              <p:grpSpPr>
                <a:xfrm rot="16200000">
                  <a:off x="20736758" y="25880509"/>
                  <a:ext cx="235506" cy="920125"/>
                  <a:chOff x="24914611" y="12533347"/>
                  <a:chExt cx="417214" cy="1630059"/>
                </a:xfrm>
              </p:grpSpPr>
              <p:sp>
                <p:nvSpPr>
                  <p:cNvPr id="246" name="正方形/長方形 245"/>
                  <p:cNvSpPr/>
                  <p:nvPr/>
                </p:nvSpPr>
                <p:spPr>
                  <a:xfrm rot="5400000">
                    <a:off x="25141990" y="14094228"/>
                    <a:ext cx="72800" cy="65556"/>
                  </a:xfrm>
                  <a:prstGeom prst="rect">
                    <a:avLst/>
                  </a:prstGeom>
                  <a:gradFill>
                    <a:gsLst>
                      <a:gs pos="0">
                        <a:schemeClr val="tx1"/>
                      </a:gs>
                      <a:gs pos="50000">
                        <a:schemeClr val="tx1">
                          <a:lumMod val="85000"/>
                          <a:lumOff val="15000"/>
                        </a:schemeClr>
                      </a:gs>
                      <a:gs pos="100000">
                        <a:schemeClr val="tx1">
                          <a:lumMod val="65000"/>
                          <a:lumOff val="35000"/>
                        </a:schemeClr>
                      </a:gs>
                    </a:gsLst>
                    <a:lin ang="5400000" scaled="0"/>
                  </a:gra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tx1"/>
                      </a:solidFill>
                    </a:endParaRPr>
                  </a:p>
                </p:txBody>
              </p:sp>
              <p:sp>
                <p:nvSpPr>
                  <p:cNvPr id="247" name="正方形/長方形 246"/>
                  <p:cNvSpPr/>
                  <p:nvPr/>
                </p:nvSpPr>
                <p:spPr>
                  <a:xfrm rot="5400000">
                    <a:off x="25063909" y="12483767"/>
                    <a:ext cx="106584" cy="205743"/>
                  </a:xfrm>
                  <a:prstGeom prst="rect">
                    <a:avLst/>
                  </a:prstGeom>
                  <a:gradFill>
                    <a:gsLst>
                      <a:gs pos="0">
                        <a:schemeClr val="tx1"/>
                      </a:gs>
                      <a:gs pos="50000">
                        <a:schemeClr val="tx1">
                          <a:lumMod val="85000"/>
                          <a:lumOff val="15000"/>
                        </a:schemeClr>
                      </a:gs>
                      <a:gs pos="100000">
                        <a:schemeClr val="tx1">
                          <a:lumMod val="65000"/>
                          <a:lumOff val="35000"/>
                        </a:schemeClr>
                      </a:gs>
                    </a:gsLst>
                    <a:lin ang="5400000" scaled="0"/>
                  </a:gra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tx1"/>
                      </a:solidFill>
                    </a:endParaRPr>
                  </a:p>
                </p:txBody>
              </p:sp>
              <p:sp>
                <p:nvSpPr>
                  <p:cNvPr id="248" name="正方形/長方形 247"/>
                  <p:cNvSpPr/>
                  <p:nvPr/>
                </p:nvSpPr>
                <p:spPr>
                  <a:xfrm rot="5400000">
                    <a:off x="24380638" y="13150598"/>
                    <a:ext cx="1485160" cy="417214"/>
                  </a:xfrm>
                  <a:prstGeom prst="rect">
                    <a:avLst/>
                  </a:prstGeom>
                  <a:solidFill>
                    <a:schemeClr val="bg2">
                      <a:lumMod val="60000"/>
                      <a:lumOff val="40000"/>
                    </a:scheme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tx1"/>
                      </a:solidFill>
                    </a:endParaRPr>
                  </a:p>
                </p:txBody>
              </p:sp>
            </p:grpSp>
            <p:grpSp>
              <p:nvGrpSpPr>
                <p:cNvPr id="226" name="グループ化 225"/>
                <p:cNvGrpSpPr/>
                <p:nvPr/>
              </p:nvGrpSpPr>
              <p:grpSpPr>
                <a:xfrm rot="16200000">
                  <a:off x="20730839" y="26253771"/>
                  <a:ext cx="235506" cy="920125"/>
                  <a:chOff x="24914611" y="12533347"/>
                  <a:chExt cx="417214" cy="1630059"/>
                </a:xfrm>
              </p:grpSpPr>
              <p:sp>
                <p:nvSpPr>
                  <p:cNvPr id="243" name="正方形/長方形 242"/>
                  <p:cNvSpPr/>
                  <p:nvPr/>
                </p:nvSpPr>
                <p:spPr>
                  <a:xfrm rot="5400000">
                    <a:off x="25141990" y="14094228"/>
                    <a:ext cx="72800" cy="65556"/>
                  </a:xfrm>
                  <a:prstGeom prst="rect">
                    <a:avLst/>
                  </a:prstGeom>
                  <a:gradFill>
                    <a:gsLst>
                      <a:gs pos="0">
                        <a:schemeClr val="tx1"/>
                      </a:gs>
                      <a:gs pos="50000">
                        <a:schemeClr val="tx1">
                          <a:lumMod val="85000"/>
                          <a:lumOff val="15000"/>
                        </a:schemeClr>
                      </a:gs>
                      <a:gs pos="100000">
                        <a:schemeClr val="tx1">
                          <a:lumMod val="65000"/>
                          <a:lumOff val="35000"/>
                        </a:schemeClr>
                      </a:gs>
                    </a:gsLst>
                    <a:lin ang="5400000" scaled="0"/>
                  </a:gra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tx1"/>
                      </a:solidFill>
                    </a:endParaRPr>
                  </a:p>
                </p:txBody>
              </p:sp>
              <p:sp>
                <p:nvSpPr>
                  <p:cNvPr id="244" name="正方形/長方形 243"/>
                  <p:cNvSpPr/>
                  <p:nvPr/>
                </p:nvSpPr>
                <p:spPr>
                  <a:xfrm rot="5400000">
                    <a:off x="25063909" y="12483767"/>
                    <a:ext cx="106584" cy="205743"/>
                  </a:xfrm>
                  <a:prstGeom prst="rect">
                    <a:avLst/>
                  </a:prstGeom>
                  <a:gradFill>
                    <a:gsLst>
                      <a:gs pos="0">
                        <a:schemeClr val="tx1"/>
                      </a:gs>
                      <a:gs pos="50000">
                        <a:schemeClr val="tx1">
                          <a:lumMod val="85000"/>
                          <a:lumOff val="15000"/>
                        </a:schemeClr>
                      </a:gs>
                      <a:gs pos="100000">
                        <a:schemeClr val="tx1">
                          <a:lumMod val="65000"/>
                          <a:lumOff val="35000"/>
                        </a:schemeClr>
                      </a:gs>
                    </a:gsLst>
                    <a:lin ang="5400000" scaled="0"/>
                  </a:gra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tx1"/>
                      </a:solidFill>
                    </a:endParaRPr>
                  </a:p>
                </p:txBody>
              </p:sp>
              <p:sp>
                <p:nvSpPr>
                  <p:cNvPr id="245" name="正方形/長方形 244"/>
                  <p:cNvSpPr/>
                  <p:nvPr/>
                </p:nvSpPr>
                <p:spPr>
                  <a:xfrm rot="5400000">
                    <a:off x="24380638" y="13150598"/>
                    <a:ext cx="1485160" cy="417214"/>
                  </a:xfrm>
                  <a:prstGeom prst="rect">
                    <a:avLst/>
                  </a:prstGeom>
                  <a:solidFill>
                    <a:schemeClr val="bg2">
                      <a:lumMod val="60000"/>
                      <a:lumOff val="40000"/>
                    </a:scheme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tx1"/>
                      </a:solidFill>
                    </a:endParaRPr>
                  </a:p>
                </p:txBody>
              </p:sp>
            </p:grpSp>
            <p:grpSp>
              <p:nvGrpSpPr>
                <p:cNvPr id="227" name="グループ化 226"/>
                <p:cNvGrpSpPr/>
                <p:nvPr/>
              </p:nvGrpSpPr>
              <p:grpSpPr>
                <a:xfrm rot="16200000">
                  <a:off x="20739434" y="26612519"/>
                  <a:ext cx="235506" cy="920125"/>
                  <a:chOff x="24914611" y="12533347"/>
                  <a:chExt cx="417214" cy="1630059"/>
                </a:xfrm>
              </p:grpSpPr>
              <p:sp>
                <p:nvSpPr>
                  <p:cNvPr id="240" name="正方形/長方形 239"/>
                  <p:cNvSpPr/>
                  <p:nvPr/>
                </p:nvSpPr>
                <p:spPr>
                  <a:xfrm rot="5400000">
                    <a:off x="25141990" y="14094228"/>
                    <a:ext cx="72800" cy="65556"/>
                  </a:xfrm>
                  <a:prstGeom prst="rect">
                    <a:avLst/>
                  </a:prstGeom>
                  <a:gradFill>
                    <a:gsLst>
                      <a:gs pos="0">
                        <a:schemeClr val="tx1"/>
                      </a:gs>
                      <a:gs pos="50000">
                        <a:schemeClr val="tx1">
                          <a:lumMod val="85000"/>
                          <a:lumOff val="15000"/>
                        </a:schemeClr>
                      </a:gs>
                      <a:gs pos="100000">
                        <a:schemeClr val="tx1">
                          <a:lumMod val="65000"/>
                          <a:lumOff val="35000"/>
                        </a:schemeClr>
                      </a:gs>
                    </a:gsLst>
                    <a:lin ang="5400000" scaled="0"/>
                  </a:gra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tx1"/>
                      </a:solidFill>
                    </a:endParaRPr>
                  </a:p>
                </p:txBody>
              </p:sp>
              <p:sp>
                <p:nvSpPr>
                  <p:cNvPr id="241" name="正方形/長方形 240"/>
                  <p:cNvSpPr/>
                  <p:nvPr/>
                </p:nvSpPr>
                <p:spPr>
                  <a:xfrm rot="5400000">
                    <a:off x="25063909" y="12483767"/>
                    <a:ext cx="106584" cy="205743"/>
                  </a:xfrm>
                  <a:prstGeom prst="rect">
                    <a:avLst/>
                  </a:prstGeom>
                  <a:gradFill>
                    <a:gsLst>
                      <a:gs pos="0">
                        <a:schemeClr val="tx1"/>
                      </a:gs>
                      <a:gs pos="50000">
                        <a:schemeClr val="tx1">
                          <a:lumMod val="85000"/>
                          <a:lumOff val="15000"/>
                        </a:schemeClr>
                      </a:gs>
                      <a:gs pos="100000">
                        <a:schemeClr val="tx1">
                          <a:lumMod val="65000"/>
                          <a:lumOff val="35000"/>
                        </a:schemeClr>
                      </a:gs>
                    </a:gsLst>
                    <a:lin ang="5400000" scaled="0"/>
                  </a:gra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tx1"/>
                      </a:solidFill>
                    </a:endParaRPr>
                  </a:p>
                </p:txBody>
              </p:sp>
              <p:sp>
                <p:nvSpPr>
                  <p:cNvPr id="242" name="正方形/長方形 241"/>
                  <p:cNvSpPr/>
                  <p:nvPr/>
                </p:nvSpPr>
                <p:spPr>
                  <a:xfrm rot="5400000">
                    <a:off x="24380638" y="13150598"/>
                    <a:ext cx="1485160" cy="417214"/>
                  </a:xfrm>
                  <a:prstGeom prst="rect">
                    <a:avLst/>
                  </a:prstGeom>
                  <a:solidFill>
                    <a:schemeClr val="bg2">
                      <a:lumMod val="60000"/>
                      <a:lumOff val="40000"/>
                    </a:scheme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tx1"/>
                      </a:solidFill>
                    </a:endParaRPr>
                  </a:p>
                </p:txBody>
              </p:sp>
            </p:grpSp>
            <p:grpSp>
              <p:nvGrpSpPr>
                <p:cNvPr id="228" name="グループ化 227"/>
                <p:cNvGrpSpPr/>
                <p:nvPr/>
              </p:nvGrpSpPr>
              <p:grpSpPr>
                <a:xfrm rot="16200000">
                  <a:off x="20748029" y="26956753"/>
                  <a:ext cx="235506" cy="920125"/>
                  <a:chOff x="24914611" y="12533347"/>
                  <a:chExt cx="417214" cy="1630059"/>
                </a:xfrm>
              </p:grpSpPr>
              <p:sp>
                <p:nvSpPr>
                  <p:cNvPr id="237" name="正方形/長方形 236"/>
                  <p:cNvSpPr/>
                  <p:nvPr/>
                </p:nvSpPr>
                <p:spPr>
                  <a:xfrm rot="5400000">
                    <a:off x="25141990" y="14094228"/>
                    <a:ext cx="72800" cy="65556"/>
                  </a:xfrm>
                  <a:prstGeom prst="rect">
                    <a:avLst/>
                  </a:prstGeom>
                  <a:gradFill>
                    <a:gsLst>
                      <a:gs pos="0">
                        <a:schemeClr val="tx1"/>
                      </a:gs>
                      <a:gs pos="50000">
                        <a:schemeClr val="tx1">
                          <a:lumMod val="85000"/>
                          <a:lumOff val="15000"/>
                        </a:schemeClr>
                      </a:gs>
                      <a:gs pos="100000">
                        <a:schemeClr val="tx1">
                          <a:lumMod val="65000"/>
                          <a:lumOff val="35000"/>
                        </a:schemeClr>
                      </a:gs>
                    </a:gsLst>
                    <a:lin ang="5400000" scaled="0"/>
                  </a:gra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tx1"/>
                      </a:solidFill>
                    </a:endParaRPr>
                  </a:p>
                </p:txBody>
              </p:sp>
              <p:sp>
                <p:nvSpPr>
                  <p:cNvPr id="238" name="正方形/長方形 237"/>
                  <p:cNvSpPr/>
                  <p:nvPr/>
                </p:nvSpPr>
                <p:spPr>
                  <a:xfrm rot="5400000">
                    <a:off x="25063909" y="12483767"/>
                    <a:ext cx="106584" cy="205743"/>
                  </a:xfrm>
                  <a:prstGeom prst="rect">
                    <a:avLst/>
                  </a:prstGeom>
                  <a:gradFill>
                    <a:gsLst>
                      <a:gs pos="0">
                        <a:schemeClr val="tx1"/>
                      </a:gs>
                      <a:gs pos="50000">
                        <a:schemeClr val="tx1">
                          <a:lumMod val="85000"/>
                          <a:lumOff val="15000"/>
                        </a:schemeClr>
                      </a:gs>
                      <a:gs pos="100000">
                        <a:schemeClr val="tx1">
                          <a:lumMod val="65000"/>
                          <a:lumOff val="35000"/>
                        </a:schemeClr>
                      </a:gs>
                    </a:gsLst>
                    <a:lin ang="5400000" scaled="0"/>
                  </a:gra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tx1"/>
                      </a:solidFill>
                    </a:endParaRPr>
                  </a:p>
                </p:txBody>
              </p:sp>
              <p:sp>
                <p:nvSpPr>
                  <p:cNvPr id="239" name="正方形/長方形 238"/>
                  <p:cNvSpPr/>
                  <p:nvPr/>
                </p:nvSpPr>
                <p:spPr>
                  <a:xfrm rot="5400000">
                    <a:off x="24380638" y="13150598"/>
                    <a:ext cx="1485160" cy="417214"/>
                  </a:xfrm>
                  <a:prstGeom prst="rect">
                    <a:avLst/>
                  </a:prstGeom>
                  <a:solidFill>
                    <a:schemeClr val="bg2">
                      <a:lumMod val="60000"/>
                      <a:lumOff val="40000"/>
                    </a:scheme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tx1"/>
                      </a:solidFill>
                    </a:endParaRPr>
                  </a:p>
                </p:txBody>
              </p:sp>
            </p:grpSp>
            <p:grpSp>
              <p:nvGrpSpPr>
                <p:cNvPr id="229" name="グループ化 228"/>
                <p:cNvGrpSpPr/>
                <p:nvPr/>
              </p:nvGrpSpPr>
              <p:grpSpPr>
                <a:xfrm rot="16200000">
                  <a:off x="20742110" y="27300987"/>
                  <a:ext cx="235506" cy="920125"/>
                  <a:chOff x="24914611" y="12533347"/>
                  <a:chExt cx="417214" cy="1630059"/>
                </a:xfrm>
              </p:grpSpPr>
              <p:sp>
                <p:nvSpPr>
                  <p:cNvPr id="234" name="正方形/長方形 233"/>
                  <p:cNvSpPr/>
                  <p:nvPr/>
                </p:nvSpPr>
                <p:spPr>
                  <a:xfrm rot="5400000">
                    <a:off x="25141990" y="14094228"/>
                    <a:ext cx="72800" cy="65556"/>
                  </a:xfrm>
                  <a:prstGeom prst="rect">
                    <a:avLst/>
                  </a:prstGeom>
                  <a:gradFill>
                    <a:gsLst>
                      <a:gs pos="0">
                        <a:schemeClr val="tx1"/>
                      </a:gs>
                      <a:gs pos="50000">
                        <a:schemeClr val="tx1">
                          <a:lumMod val="85000"/>
                          <a:lumOff val="15000"/>
                        </a:schemeClr>
                      </a:gs>
                      <a:gs pos="100000">
                        <a:schemeClr val="tx1">
                          <a:lumMod val="65000"/>
                          <a:lumOff val="35000"/>
                        </a:schemeClr>
                      </a:gs>
                    </a:gsLst>
                    <a:lin ang="5400000" scaled="0"/>
                  </a:gra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tx1"/>
                      </a:solidFill>
                    </a:endParaRPr>
                  </a:p>
                </p:txBody>
              </p:sp>
              <p:sp>
                <p:nvSpPr>
                  <p:cNvPr id="235" name="正方形/長方形 234"/>
                  <p:cNvSpPr/>
                  <p:nvPr/>
                </p:nvSpPr>
                <p:spPr>
                  <a:xfrm rot="5400000">
                    <a:off x="25063909" y="12483767"/>
                    <a:ext cx="106584" cy="205743"/>
                  </a:xfrm>
                  <a:prstGeom prst="rect">
                    <a:avLst/>
                  </a:prstGeom>
                  <a:gradFill>
                    <a:gsLst>
                      <a:gs pos="0">
                        <a:schemeClr val="tx1"/>
                      </a:gs>
                      <a:gs pos="50000">
                        <a:schemeClr val="tx1">
                          <a:lumMod val="85000"/>
                          <a:lumOff val="15000"/>
                        </a:schemeClr>
                      </a:gs>
                      <a:gs pos="100000">
                        <a:schemeClr val="tx1">
                          <a:lumMod val="65000"/>
                          <a:lumOff val="35000"/>
                        </a:schemeClr>
                      </a:gs>
                    </a:gsLst>
                    <a:lin ang="5400000" scaled="0"/>
                  </a:gra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tx1"/>
                      </a:solidFill>
                    </a:endParaRPr>
                  </a:p>
                </p:txBody>
              </p:sp>
              <p:sp>
                <p:nvSpPr>
                  <p:cNvPr id="236" name="正方形/長方形 235"/>
                  <p:cNvSpPr/>
                  <p:nvPr/>
                </p:nvSpPr>
                <p:spPr>
                  <a:xfrm rot="5400000">
                    <a:off x="24380638" y="13150598"/>
                    <a:ext cx="1485160" cy="417214"/>
                  </a:xfrm>
                  <a:prstGeom prst="rect">
                    <a:avLst/>
                  </a:prstGeom>
                  <a:solidFill>
                    <a:schemeClr val="bg2">
                      <a:lumMod val="60000"/>
                      <a:lumOff val="40000"/>
                    </a:scheme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tx1"/>
                      </a:solidFill>
                    </a:endParaRPr>
                  </a:p>
                </p:txBody>
              </p:sp>
            </p:grpSp>
            <p:grpSp>
              <p:nvGrpSpPr>
                <p:cNvPr id="230" name="グループ化 229"/>
                <p:cNvGrpSpPr/>
                <p:nvPr/>
              </p:nvGrpSpPr>
              <p:grpSpPr>
                <a:xfrm rot="16200000">
                  <a:off x="20750705" y="27630707"/>
                  <a:ext cx="235506" cy="920125"/>
                  <a:chOff x="24914611" y="12533347"/>
                  <a:chExt cx="417214" cy="1630059"/>
                </a:xfrm>
              </p:grpSpPr>
              <p:sp>
                <p:nvSpPr>
                  <p:cNvPr id="231" name="正方形/長方形 230"/>
                  <p:cNvSpPr/>
                  <p:nvPr/>
                </p:nvSpPr>
                <p:spPr>
                  <a:xfrm rot="5400000">
                    <a:off x="25141990" y="14094228"/>
                    <a:ext cx="72800" cy="65556"/>
                  </a:xfrm>
                  <a:prstGeom prst="rect">
                    <a:avLst/>
                  </a:prstGeom>
                  <a:gradFill>
                    <a:gsLst>
                      <a:gs pos="0">
                        <a:schemeClr val="tx1"/>
                      </a:gs>
                      <a:gs pos="50000">
                        <a:schemeClr val="tx1">
                          <a:lumMod val="85000"/>
                          <a:lumOff val="15000"/>
                        </a:schemeClr>
                      </a:gs>
                      <a:gs pos="100000">
                        <a:schemeClr val="tx1">
                          <a:lumMod val="65000"/>
                          <a:lumOff val="35000"/>
                        </a:schemeClr>
                      </a:gs>
                    </a:gsLst>
                    <a:lin ang="5400000" scaled="0"/>
                  </a:gra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tx1"/>
                      </a:solidFill>
                    </a:endParaRPr>
                  </a:p>
                </p:txBody>
              </p:sp>
              <p:sp>
                <p:nvSpPr>
                  <p:cNvPr id="232" name="正方形/長方形 231"/>
                  <p:cNvSpPr/>
                  <p:nvPr/>
                </p:nvSpPr>
                <p:spPr>
                  <a:xfrm rot="5400000">
                    <a:off x="25063909" y="12483767"/>
                    <a:ext cx="106584" cy="205743"/>
                  </a:xfrm>
                  <a:prstGeom prst="rect">
                    <a:avLst/>
                  </a:prstGeom>
                  <a:gradFill>
                    <a:gsLst>
                      <a:gs pos="0">
                        <a:schemeClr val="tx1"/>
                      </a:gs>
                      <a:gs pos="50000">
                        <a:schemeClr val="tx1">
                          <a:lumMod val="85000"/>
                          <a:lumOff val="15000"/>
                        </a:schemeClr>
                      </a:gs>
                      <a:gs pos="100000">
                        <a:schemeClr val="tx1">
                          <a:lumMod val="65000"/>
                          <a:lumOff val="35000"/>
                        </a:schemeClr>
                      </a:gs>
                    </a:gsLst>
                    <a:lin ang="5400000" scaled="0"/>
                  </a:gra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tx1"/>
                      </a:solidFill>
                    </a:endParaRPr>
                  </a:p>
                </p:txBody>
              </p:sp>
              <p:sp>
                <p:nvSpPr>
                  <p:cNvPr id="233" name="正方形/長方形 232"/>
                  <p:cNvSpPr/>
                  <p:nvPr/>
                </p:nvSpPr>
                <p:spPr>
                  <a:xfrm rot="5400000">
                    <a:off x="24380638" y="13150598"/>
                    <a:ext cx="1485160" cy="417214"/>
                  </a:xfrm>
                  <a:prstGeom prst="rect">
                    <a:avLst/>
                  </a:prstGeom>
                  <a:solidFill>
                    <a:schemeClr val="bg2">
                      <a:lumMod val="60000"/>
                      <a:lumOff val="40000"/>
                    </a:scheme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tx1"/>
                      </a:solidFill>
                    </a:endParaRPr>
                  </a:p>
                </p:txBody>
              </p:sp>
            </p:grpSp>
          </p:grpSp>
          <p:grpSp>
            <p:nvGrpSpPr>
              <p:cNvPr id="216" name="グループ化 215"/>
              <p:cNvGrpSpPr/>
              <p:nvPr/>
            </p:nvGrpSpPr>
            <p:grpSpPr>
              <a:xfrm>
                <a:off x="1099525" y="6504739"/>
                <a:ext cx="881333" cy="873588"/>
                <a:chOff x="23197215" y="20650725"/>
                <a:chExt cx="2475870" cy="2454025"/>
              </a:xfrm>
            </p:grpSpPr>
            <p:grpSp>
              <p:nvGrpSpPr>
                <p:cNvPr id="218" name="グループ化 217"/>
                <p:cNvGrpSpPr/>
                <p:nvPr/>
              </p:nvGrpSpPr>
              <p:grpSpPr>
                <a:xfrm rot="10800000">
                  <a:off x="23197215" y="20650725"/>
                  <a:ext cx="2475870" cy="2454025"/>
                  <a:chOff x="26111417" y="14097060"/>
                  <a:chExt cx="2475870" cy="2454025"/>
                </a:xfrm>
              </p:grpSpPr>
              <p:sp>
                <p:nvSpPr>
                  <p:cNvPr id="221" name="円/楕円 220"/>
                  <p:cNvSpPr/>
                  <p:nvPr/>
                </p:nvSpPr>
                <p:spPr bwMode="auto">
                  <a:xfrm>
                    <a:off x="26133266" y="14097060"/>
                    <a:ext cx="2454021" cy="2454025"/>
                  </a:xfrm>
                  <a:prstGeom prst="ellipse">
                    <a:avLst/>
                  </a:prstGeom>
                  <a:gradFill flip="none" rotWithShape="1">
                    <a:gsLst>
                      <a:gs pos="0">
                        <a:srgbClr val="4533CD"/>
                      </a:gs>
                      <a:gs pos="100000">
                        <a:srgbClr val="3333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1293813" rtl="0" eaLnBrk="1" fontAlgn="ctr" latinLnBrk="0" hangingPunct="1">
                      <a:lnSpc>
                        <a:spcPct val="100000"/>
                      </a:lnSpc>
                      <a:spcBef>
                        <a:spcPct val="0"/>
                      </a:spcBef>
                      <a:spcAft>
                        <a:spcPct val="0"/>
                      </a:spcAft>
                      <a:buClrTx/>
                      <a:buSzTx/>
                      <a:buFontTx/>
                      <a:buNone/>
                      <a:tabLst/>
                    </a:pPr>
                    <a:endParaRPr kumimoji="1" lang="ja-JP" altLang="en-US" sz="4000" b="0" i="0" u="none" strike="noStrike" cap="none" normalizeH="0" baseline="0" smtClean="0">
                      <a:ln>
                        <a:noFill/>
                      </a:ln>
                      <a:solidFill>
                        <a:schemeClr val="bg1"/>
                      </a:solidFill>
                      <a:effectLst/>
                      <a:latin typeface="Times" pitchFamily="18" charset="0"/>
                      <a:ea typeface="ＭＳ Ｐゴシック" charset="-128"/>
                    </a:endParaRPr>
                  </a:p>
                </p:txBody>
              </p:sp>
              <p:sp>
                <p:nvSpPr>
                  <p:cNvPr id="222" name="正方形/長方形 221"/>
                  <p:cNvSpPr/>
                  <p:nvPr/>
                </p:nvSpPr>
                <p:spPr>
                  <a:xfrm>
                    <a:off x="26111417" y="15036823"/>
                    <a:ext cx="58254" cy="6094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219" name="正方形/長方形 218"/>
                <p:cNvSpPr/>
                <p:nvPr/>
              </p:nvSpPr>
              <p:spPr bwMode="auto">
                <a:xfrm rot="2700000">
                  <a:off x="25320490" y="22564776"/>
                  <a:ext cx="294038" cy="319151"/>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1293813" rtl="0" eaLnBrk="1" fontAlgn="ctr" latinLnBrk="0" hangingPunct="1">
                    <a:lnSpc>
                      <a:spcPct val="100000"/>
                    </a:lnSpc>
                    <a:spcBef>
                      <a:spcPct val="0"/>
                    </a:spcBef>
                    <a:spcAft>
                      <a:spcPct val="0"/>
                    </a:spcAft>
                    <a:buClrTx/>
                    <a:buSzTx/>
                    <a:buFontTx/>
                    <a:buNone/>
                    <a:tabLst/>
                  </a:pPr>
                  <a:endParaRPr kumimoji="1" lang="ja-JP" altLang="en-US" sz="4000" b="0" i="0" u="none" strike="noStrike" cap="none" normalizeH="0" baseline="0" smtClean="0">
                    <a:ln>
                      <a:noFill/>
                    </a:ln>
                    <a:solidFill>
                      <a:schemeClr val="bg1"/>
                    </a:solidFill>
                    <a:effectLst/>
                    <a:latin typeface="Times" pitchFamily="18" charset="0"/>
                    <a:ea typeface="ＭＳ Ｐゴシック" charset="-128"/>
                  </a:endParaRPr>
                </a:p>
              </p:txBody>
            </p:sp>
            <p:sp>
              <p:nvSpPr>
                <p:cNvPr id="220" name="正方形/長方形 219"/>
                <p:cNvSpPr/>
                <p:nvPr/>
              </p:nvSpPr>
              <p:spPr bwMode="auto">
                <a:xfrm rot="18900000" flipV="1">
                  <a:off x="25262355" y="20826342"/>
                  <a:ext cx="294037" cy="319151"/>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1293813" rtl="0" eaLnBrk="1" fontAlgn="ctr" latinLnBrk="0" hangingPunct="1">
                    <a:lnSpc>
                      <a:spcPct val="100000"/>
                    </a:lnSpc>
                    <a:spcBef>
                      <a:spcPct val="0"/>
                    </a:spcBef>
                    <a:spcAft>
                      <a:spcPct val="0"/>
                    </a:spcAft>
                    <a:buClrTx/>
                    <a:buSzTx/>
                    <a:buFontTx/>
                    <a:buNone/>
                    <a:tabLst/>
                  </a:pPr>
                  <a:endParaRPr kumimoji="1" lang="ja-JP" altLang="en-US" sz="4000" b="0" i="0" u="none" strike="noStrike" cap="none" normalizeH="0" baseline="0" smtClean="0">
                    <a:ln>
                      <a:noFill/>
                    </a:ln>
                    <a:solidFill>
                      <a:schemeClr val="bg1"/>
                    </a:solidFill>
                    <a:effectLst/>
                    <a:latin typeface="Times" pitchFamily="18" charset="0"/>
                    <a:ea typeface="ＭＳ Ｐゴシック" charset="-128"/>
                  </a:endParaRPr>
                </a:p>
              </p:txBody>
            </p:sp>
          </p:grpSp>
          <p:sp>
            <p:nvSpPr>
              <p:cNvPr id="217" name="二等辺三角形 216"/>
              <p:cNvSpPr/>
              <p:nvPr/>
            </p:nvSpPr>
            <p:spPr>
              <a:xfrm rot="16200000">
                <a:off x="2118830" y="6797195"/>
                <a:ext cx="51604" cy="279142"/>
              </a:xfrm>
              <a:prstGeom prst="triangle">
                <a:avLst/>
              </a:prstGeom>
              <a:gradFill>
                <a:gsLst>
                  <a:gs pos="0">
                    <a:srgbClr val="FF3300"/>
                  </a:gs>
                  <a:gs pos="41000">
                    <a:srgbClr val="FF3300">
                      <a:alpha val="20000"/>
                    </a:srgbClr>
                  </a:gs>
                  <a:gs pos="100000">
                    <a:srgbClr val="FF330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166" name="グループ化 165"/>
            <p:cNvGrpSpPr/>
            <p:nvPr/>
          </p:nvGrpSpPr>
          <p:grpSpPr>
            <a:xfrm>
              <a:off x="1417086" y="959506"/>
              <a:ext cx="1455089" cy="1690721"/>
              <a:chOff x="3750486" y="985422"/>
              <a:chExt cx="1455089" cy="1690721"/>
            </a:xfrm>
          </p:grpSpPr>
          <p:grpSp>
            <p:nvGrpSpPr>
              <p:cNvPr id="188" name="グループ化 187"/>
              <p:cNvGrpSpPr/>
              <p:nvPr/>
            </p:nvGrpSpPr>
            <p:grpSpPr>
              <a:xfrm>
                <a:off x="3750486" y="985422"/>
                <a:ext cx="1455089" cy="1690721"/>
                <a:chOff x="23950611" y="8642616"/>
                <a:chExt cx="4087548" cy="4749472"/>
              </a:xfrm>
            </p:grpSpPr>
            <p:grpSp>
              <p:nvGrpSpPr>
                <p:cNvPr id="191" name="グループ化 190"/>
                <p:cNvGrpSpPr/>
                <p:nvPr/>
              </p:nvGrpSpPr>
              <p:grpSpPr>
                <a:xfrm rot="5400000">
                  <a:off x="23769096" y="9257931"/>
                  <a:ext cx="2451060" cy="1220429"/>
                  <a:chOff x="1351698" y="8356862"/>
                  <a:chExt cx="2451060" cy="1220429"/>
                </a:xfrm>
              </p:grpSpPr>
              <p:sp>
                <p:nvSpPr>
                  <p:cNvPr id="207" name="正方形/長方形 206"/>
                  <p:cNvSpPr/>
                  <p:nvPr/>
                </p:nvSpPr>
                <p:spPr>
                  <a:xfrm>
                    <a:off x="1351698" y="8356862"/>
                    <a:ext cx="2339017" cy="1220429"/>
                  </a:xfrm>
                  <a:prstGeom prst="rect">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8" name="正方形/長方形 207"/>
                  <p:cNvSpPr/>
                  <p:nvPr/>
                </p:nvSpPr>
                <p:spPr>
                  <a:xfrm>
                    <a:off x="1843278" y="8708910"/>
                    <a:ext cx="1478712" cy="56107"/>
                  </a:xfrm>
                  <a:prstGeom prst="rect">
                    <a:avLst/>
                  </a:prstGeom>
                  <a:solidFill>
                    <a:schemeClr val="tx1">
                      <a:lumMod val="65000"/>
                      <a:lumOff val="35000"/>
                    </a:schemeClr>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9" name="直線コネクタ 208"/>
                  <p:cNvCxnSpPr/>
                  <p:nvPr/>
                </p:nvCxnSpPr>
                <p:spPr>
                  <a:xfrm>
                    <a:off x="1386818" y="8826125"/>
                    <a:ext cx="24159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直線コネクタ 209"/>
                  <p:cNvCxnSpPr/>
                  <p:nvPr/>
                </p:nvCxnSpPr>
                <p:spPr>
                  <a:xfrm>
                    <a:off x="1386818" y="9127271"/>
                    <a:ext cx="24159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1" name="正方形/長方形 210"/>
                  <p:cNvSpPr/>
                  <p:nvPr/>
                </p:nvSpPr>
                <p:spPr>
                  <a:xfrm>
                    <a:off x="1388209" y="8842228"/>
                    <a:ext cx="2306543" cy="26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2" name="正方形/長方形 211"/>
                  <p:cNvSpPr/>
                  <p:nvPr/>
                </p:nvSpPr>
                <p:spPr>
                  <a:xfrm>
                    <a:off x="2320425" y="8861443"/>
                    <a:ext cx="596210" cy="2292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3" name="ホームベース 212"/>
                  <p:cNvSpPr/>
                  <p:nvPr/>
                </p:nvSpPr>
                <p:spPr>
                  <a:xfrm rot="10800000">
                    <a:off x="2442224" y="8938104"/>
                    <a:ext cx="532660" cy="64282"/>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4" name="正方形/長方形 213"/>
                  <p:cNvSpPr/>
                  <p:nvPr/>
                </p:nvSpPr>
                <p:spPr>
                  <a:xfrm>
                    <a:off x="1839951" y="9174626"/>
                    <a:ext cx="1478712" cy="56107"/>
                  </a:xfrm>
                  <a:prstGeom prst="rect">
                    <a:avLst/>
                  </a:prstGeom>
                  <a:solidFill>
                    <a:schemeClr val="tx1">
                      <a:lumMod val="65000"/>
                      <a:lumOff val="35000"/>
                    </a:schemeClr>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2" name="グループ化 191"/>
                <p:cNvGrpSpPr/>
                <p:nvPr/>
              </p:nvGrpSpPr>
              <p:grpSpPr>
                <a:xfrm rot="5400000">
                  <a:off x="25949576" y="9257932"/>
                  <a:ext cx="2451060" cy="1220429"/>
                  <a:chOff x="1351698" y="8356862"/>
                  <a:chExt cx="2451060" cy="1220429"/>
                </a:xfrm>
              </p:grpSpPr>
              <p:sp>
                <p:nvSpPr>
                  <p:cNvPr id="199" name="正方形/長方形 198"/>
                  <p:cNvSpPr/>
                  <p:nvPr/>
                </p:nvSpPr>
                <p:spPr>
                  <a:xfrm>
                    <a:off x="1351698" y="8356862"/>
                    <a:ext cx="2339017" cy="1220429"/>
                  </a:xfrm>
                  <a:prstGeom prst="rect">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0" name="正方形/長方形 199"/>
                  <p:cNvSpPr/>
                  <p:nvPr/>
                </p:nvSpPr>
                <p:spPr>
                  <a:xfrm>
                    <a:off x="1843278" y="8708910"/>
                    <a:ext cx="1478712" cy="56107"/>
                  </a:xfrm>
                  <a:prstGeom prst="rect">
                    <a:avLst/>
                  </a:prstGeom>
                  <a:solidFill>
                    <a:schemeClr val="tx1">
                      <a:lumMod val="65000"/>
                      <a:lumOff val="35000"/>
                    </a:schemeClr>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1" name="直線コネクタ 200"/>
                  <p:cNvCxnSpPr/>
                  <p:nvPr/>
                </p:nvCxnSpPr>
                <p:spPr>
                  <a:xfrm>
                    <a:off x="1386818" y="8826125"/>
                    <a:ext cx="24159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直線コネクタ 201"/>
                  <p:cNvCxnSpPr/>
                  <p:nvPr/>
                </p:nvCxnSpPr>
                <p:spPr>
                  <a:xfrm>
                    <a:off x="1386818" y="9127271"/>
                    <a:ext cx="24159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3" name="正方形/長方形 202"/>
                  <p:cNvSpPr/>
                  <p:nvPr/>
                </p:nvSpPr>
                <p:spPr>
                  <a:xfrm>
                    <a:off x="1388209" y="8842228"/>
                    <a:ext cx="2306543" cy="26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 name="正方形/長方形 203"/>
                  <p:cNvSpPr/>
                  <p:nvPr/>
                </p:nvSpPr>
                <p:spPr>
                  <a:xfrm>
                    <a:off x="2320424" y="8861445"/>
                    <a:ext cx="596211" cy="2292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 name="ホームベース 204"/>
                  <p:cNvSpPr/>
                  <p:nvPr/>
                </p:nvSpPr>
                <p:spPr>
                  <a:xfrm rot="10800000">
                    <a:off x="2442224" y="8938104"/>
                    <a:ext cx="532660" cy="64282"/>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6" name="正方形/長方形 205"/>
                  <p:cNvSpPr/>
                  <p:nvPr/>
                </p:nvSpPr>
                <p:spPr>
                  <a:xfrm>
                    <a:off x="1839951" y="9174626"/>
                    <a:ext cx="1478712" cy="56107"/>
                  </a:xfrm>
                  <a:prstGeom prst="rect">
                    <a:avLst/>
                  </a:prstGeom>
                  <a:solidFill>
                    <a:schemeClr val="tx1">
                      <a:lumMod val="65000"/>
                      <a:lumOff val="35000"/>
                    </a:schemeClr>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3" name="正方形/長方形 192"/>
                <p:cNvSpPr/>
                <p:nvPr/>
              </p:nvSpPr>
              <p:spPr bwMode="auto">
                <a:xfrm>
                  <a:off x="23950611" y="12148973"/>
                  <a:ext cx="4087548" cy="753285"/>
                </a:xfrm>
                <a:prstGeom prst="rect">
                  <a:avLst/>
                </a:prstGeom>
                <a:gradFill rotWithShape="1">
                  <a:gsLst>
                    <a:gs pos="0">
                      <a:schemeClr val="bg1">
                        <a:lumMod val="85000"/>
                      </a:schemeClr>
                    </a:gs>
                    <a:gs pos="100000">
                      <a:schemeClr val="bg1"/>
                    </a:gs>
                  </a:gsLst>
                  <a:lin ang="0" scaled="1"/>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1293813" rtl="0" eaLnBrk="1" fontAlgn="ctr" latinLnBrk="0" hangingPunct="1">
                    <a:lnSpc>
                      <a:spcPct val="100000"/>
                    </a:lnSpc>
                    <a:spcBef>
                      <a:spcPct val="0"/>
                    </a:spcBef>
                    <a:spcAft>
                      <a:spcPct val="0"/>
                    </a:spcAft>
                    <a:buClrTx/>
                    <a:buSzTx/>
                    <a:buFontTx/>
                    <a:buNone/>
                    <a:tabLst/>
                  </a:pPr>
                  <a:endParaRPr kumimoji="1" lang="ja-JP" altLang="en-US" sz="4000" b="0" i="0" u="none" strike="noStrike" cap="none" normalizeH="0" baseline="0" smtClean="0">
                    <a:ln>
                      <a:noFill/>
                    </a:ln>
                    <a:solidFill>
                      <a:schemeClr val="bg1"/>
                    </a:solidFill>
                    <a:effectLst/>
                    <a:latin typeface="Times" pitchFamily="18" charset="0"/>
                    <a:ea typeface="ＭＳ Ｐゴシック" charset="-128"/>
                  </a:endParaRPr>
                </a:p>
              </p:txBody>
            </p:sp>
            <p:grpSp>
              <p:nvGrpSpPr>
                <p:cNvPr id="194" name="グループ化 193"/>
                <p:cNvGrpSpPr/>
                <p:nvPr/>
              </p:nvGrpSpPr>
              <p:grpSpPr>
                <a:xfrm rot="5400000">
                  <a:off x="24155788" y="12368451"/>
                  <a:ext cx="1630060" cy="417214"/>
                  <a:chOff x="7927076" y="25165707"/>
                  <a:chExt cx="2158007" cy="502129"/>
                </a:xfrm>
              </p:grpSpPr>
              <p:sp>
                <p:nvSpPr>
                  <p:cNvPr id="196" name="正方形/長方形 195"/>
                  <p:cNvSpPr/>
                  <p:nvPr/>
                </p:nvSpPr>
                <p:spPr>
                  <a:xfrm>
                    <a:off x="9988705" y="25310922"/>
                    <a:ext cx="96378" cy="78898"/>
                  </a:xfrm>
                  <a:prstGeom prst="rect">
                    <a:avLst/>
                  </a:prstGeom>
                  <a:gradFill>
                    <a:gsLst>
                      <a:gs pos="0">
                        <a:schemeClr val="tx1"/>
                      </a:gs>
                      <a:gs pos="50000">
                        <a:schemeClr val="tx1">
                          <a:lumMod val="85000"/>
                          <a:lumOff val="15000"/>
                        </a:schemeClr>
                      </a:gs>
                      <a:gs pos="100000">
                        <a:schemeClr val="tx1">
                          <a:lumMod val="65000"/>
                          <a:lumOff val="35000"/>
                        </a:schemeClr>
                      </a:gs>
                    </a:gsLst>
                    <a:lin ang="5400000" scaled="0"/>
                  </a:gra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tx1"/>
                      </a:solidFill>
                    </a:endParaRPr>
                  </a:p>
                </p:txBody>
              </p:sp>
              <p:sp>
                <p:nvSpPr>
                  <p:cNvPr id="197" name="正方形/長方形 196"/>
                  <p:cNvSpPr/>
                  <p:nvPr/>
                </p:nvSpPr>
                <p:spPr>
                  <a:xfrm>
                    <a:off x="7927076" y="25300204"/>
                    <a:ext cx="141105" cy="247617"/>
                  </a:xfrm>
                  <a:prstGeom prst="rect">
                    <a:avLst/>
                  </a:prstGeom>
                  <a:gradFill>
                    <a:gsLst>
                      <a:gs pos="0">
                        <a:schemeClr val="tx1"/>
                      </a:gs>
                      <a:gs pos="50000">
                        <a:schemeClr val="tx1">
                          <a:lumMod val="85000"/>
                          <a:lumOff val="15000"/>
                        </a:schemeClr>
                      </a:gs>
                      <a:gs pos="100000">
                        <a:schemeClr val="tx1">
                          <a:lumMod val="65000"/>
                          <a:lumOff val="35000"/>
                        </a:schemeClr>
                      </a:gs>
                    </a:gsLst>
                    <a:lin ang="5400000" scaled="0"/>
                  </a:gra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tx1"/>
                      </a:solidFill>
                    </a:endParaRPr>
                  </a:p>
                </p:txBody>
              </p:sp>
              <p:sp>
                <p:nvSpPr>
                  <p:cNvPr id="198" name="正方形/長方形 197"/>
                  <p:cNvSpPr/>
                  <p:nvPr/>
                </p:nvSpPr>
                <p:spPr>
                  <a:xfrm>
                    <a:off x="8037327" y="25165707"/>
                    <a:ext cx="1966177" cy="502129"/>
                  </a:xfrm>
                  <a:prstGeom prst="rect">
                    <a:avLst/>
                  </a:prstGeom>
                  <a:gradFill>
                    <a:gsLst>
                      <a:gs pos="0">
                        <a:schemeClr val="tx1"/>
                      </a:gs>
                      <a:gs pos="50000">
                        <a:schemeClr val="tx1">
                          <a:lumMod val="85000"/>
                          <a:lumOff val="15000"/>
                        </a:schemeClr>
                      </a:gs>
                      <a:gs pos="100000">
                        <a:schemeClr val="tx1">
                          <a:lumMod val="65000"/>
                          <a:lumOff val="35000"/>
                        </a:schemeClr>
                      </a:gs>
                    </a:gsLst>
                    <a:lin ang="5400000" scaled="0"/>
                  </a:gra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tx1"/>
                      </a:solidFill>
                    </a:endParaRPr>
                  </a:p>
                </p:txBody>
              </p:sp>
            </p:grpSp>
            <p:cxnSp>
              <p:nvCxnSpPr>
                <p:cNvPr id="195" name="直線矢印コネクタ 194"/>
                <p:cNvCxnSpPr/>
                <p:nvPr/>
              </p:nvCxnSpPr>
              <p:spPr bwMode="auto">
                <a:xfrm>
                  <a:off x="25273207" y="12555791"/>
                  <a:ext cx="1650614" cy="0"/>
                </a:xfrm>
                <a:prstGeom prst="straightConnector1">
                  <a:avLst/>
                </a:prstGeom>
                <a:gradFill rotWithShape="1">
                  <a:gsLst>
                    <a:gs pos="0">
                      <a:srgbClr val="4533CD"/>
                    </a:gs>
                    <a:gs pos="100000">
                      <a:srgbClr val="E7E7FF"/>
                    </a:gs>
                  </a:gsLst>
                  <a:lin ang="0" scaled="1"/>
                </a:gradFill>
                <a:ln w="22225" cap="flat" cmpd="sng" algn="ctr">
                  <a:solidFill>
                    <a:schemeClr val="tx1"/>
                  </a:solidFill>
                  <a:prstDash val="solid"/>
                  <a:round/>
                  <a:headEnd type="arrow"/>
                  <a:tailEnd type="arrow"/>
                </a:ln>
                <a:effectLst/>
              </p:spPr>
            </p:cxnSp>
          </p:grpSp>
          <p:sp>
            <p:nvSpPr>
              <p:cNvPr id="189" name="二等辺三角形 188"/>
              <p:cNvSpPr/>
              <p:nvPr/>
            </p:nvSpPr>
            <p:spPr>
              <a:xfrm>
                <a:off x="4072357" y="1549534"/>
                <a:ext cx="89946" cy="546339"/>
              </a:xfrm>
              <a:prstGeom prst="triangle">
                <a:avLst/>
              </a:prstGeom>
              <a:gradFill>
                <a:gsLst>
                  <a:gs pos="0">
                    <a:srgbClr val="FF3300"/>
                  </a:gs>
                  <a:gs pos="50000">
                    <a:srgbClr val="FF3300">
                      <a:alpha val="20000"/>
                    </a:srgbClr>
                  </a:gs>
                  <a:gs pos="100000">
                    <a:srgbClr val="FF3300">
                      <a:alpha val="14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0" name="二等辺三角形 189"/>
              <p:cNvSpPr/>
              <p:nvPr/>
            </p:nvSpPr>
            <p:spPr>
              <a:xfrm>
                <a:off x="4852720" y="1544896"/>
                <a:ext cx="89946" cy="546339"/>
              </a:xfrm>
              <a:prstGeom prst="triangle">
                <a:avLst/>
              </a:prstGeom>
              <a:gradFill>
                <a:gsLst>
                  <a:gs pos="0">
                    <a:srgbClr val="FF3300"/>
                  </a:gs>
                  <a:gs pos="50000">
                    <a:srgbClr val="FF3300">
                      <a:alpha val="20000"/>
                    </a:srgbClr>
                  </a:gs>
                  <a:gs pos="100000">
                    <a:srgbClr val="FF3300">
                      <a:alpha val="14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167" name="テキスト ボックス 166"/>
            <p:cNvSpPr txBox="1"/>
            <p:nvPr/>
          </p:nvSpPr>
          <p:spPr>
            <a:xfrm>
              <a:off x="964487" y="602541"/>
              <a:ext cx="506156" cy="439556"/>
            </a:xfrm>
            <a:prstGeom prst="rect">
              <a:avLst/>
            </a:prstGeom>
            <a:noFill/>
          </p:spPr>
          <p:txBody>
            <a:bodyPr wrap="none" rtlCol="0">
              <a:spAutoFit/>
            </a:bodyPr>
            <a:lstStyle/>
            <a:p>
              <a:r>
                <a:rPr kumimoji="1" lang="ja-JP" altLang="en-US" sz="1600" dirty="0" smtClean="0"/>
                <a:t>①</a:t>
              </a:r>
              <a:endParaRPr kumimoji="1" lang="ja-JP" altLang="en-US" sz="1600" dirty="0"/>
            </a:p>
          </p:txBody>
        </p:sp>
        <p:sp>
          <p:nvSpPr>
            <p:cNvPr id="168" name="テキスト ボックス 167"/>
            <p:cNvSpPr txBox="1"/>
            <p:nvPr/>
          </p:nvSpPr>
          <p:spPr>
            <a:xfrm>
              <a:off x="3437098" y="629415"/>
              <a:ext cx="506156" cy="439556"/>
            </a:xfrm>
            <a:prstGeom prst="rect">
              <a:avLst/>
            </a:prstGeom>
            <a:noFill/>
          </p:spPr>
          <p:txBody>
            <a:bodyPr wrap="none" rtlCol="0">
              <a:spAutoFit/>
            </a:bodyPr>
            <a:lstStyle/>
            <a:p>
              <a:r>
                <a:rPr kumimoji="1" lang="ja-JP" altLang="en-US" sz="1600" dirty="0" smtClean="0"/>
                <a:t>②</a:t>
              </a:r>
              <a:endParaRPr kumimoji="1" lang="ja-JP" altLang="en-US" sz="1600" dirty="0"/>
            </a:p>
          </p:txBody>
        </p:sp>
        <p:sp>
          <p:nvSpPr>
            <p:cNvPr id="169" name="テキスト ボックス 168"/>
            <p:cNvSpPr txBox="1"/>
            <p:nvPr/>
          </p:nvSpPr>
          <p:spPr>
            <a:xfrm>
              <a:off x="964487" y="2989474"/>
              <a:ext cx="506156" cy="439556"/>
            </a:xfrm>
            <a:prstGeom prst="rect">
              <a:avLst/>
            </a:prstGeom>
            <a:noFill/>
          </p:spPr>
          <p:txBody>
            <a:bodyPr wrap="none" rtlCol="0">
              <a:spAutoFit/>
            </a:bodyPr>
            <a:lstStyle/>
            <a:p>
              <a:r>
                <a:rPr kumimoji="1" lang="ja-JP" altLang="en-US" sz="1600" dirty="0" smtClean="0"/>
                <a:t>③</a:t>
              </a:r>
              <a:endParaRPr kumimoji="1" lang="ja-JP" altLang="en-US" sz="1600" dirty="0"/>
            </a:p>
          </p:txBody>
        </p:sp>
        <p:sp>
          <p:nvSpPr>
            <p:cNvPr id="170" name="テキスト ボックス 169"/>
            <p:cNvSpPr txBox="1"/>
            <p:nvPr/>
          </p:nvSpPr>
          <p:spPr>
            <a:xfrm>
              <a:off x="3423956" y="2989474"/>
              <a:ext cx="506156" cy="439556"/>
            </a:xfrm>
            <a:prstGeom prst="rect">
              <a:avLst/>
            </a:prstGeom>
            <a:noFill/>
          </p:spPr>
          <p:txBody>
            <a:bodyPr wrap="none" rtlCol="0">
              <a:spAutoFit/>
            </a:bodyPr>
            <a:lstStyle/>
            <a:p>
              <a:r>
                <a:rPr kumimoji="1" lang="ja-JP" altLang="en-US" sz="1600" dirty="0" smtClean="0"/>
                <a:t>④</a:t>
              </a:r>
              <a:endParaRPr kumimoji="1" lang="ja-JP" altLang="en-US" sz="1600" dirty="0"/>
            </a:p>
          </p:txBody>
        </p:sp>
        <p:sp>
          <p:nvSpPr>
            <p:cNvPr id="171" name="テキスト ボックス 170"/>
            <p:cNvSpPr txBox="1"/>
            <p:nvPr/>
          </p:nvSpPr>
          <p:spPr>
            <a:xfrm>
              <a:off x="1814738" y="2519422"/>
              <a:ext cx="2132219" cy="347402"/>
            </a:xfrm>
            <a:prstGeom prst="rect">
              <a:avLst/>
            </a:prstGeom>
            <a:noFill/>
          </p:spPr>
          <p:txBody>
            <a:bodyPr wrap="none" rtlCol="0">
              <a:spAutoFit/>
            </a:bodyPr>
            <a:lstStyle/>
            <a:p>
              <a:r>
                <a:rPr lang="en-US" altLang="ja-JP" sz="1100" dirty="0" smtClean="0"/>
                <a:t>Radiation thermometer</a:t>
              </a:r>
              <a:endParaRPr kumimoji="1" lang="ja-JP" altLang="en-US" sz="1100" dirty="0"/>
            </a:p>
          </p:txBody>
        </p:sp>
        <p:sp>
          <p:nvSpPr>
            <p:cNvPr id="172" name="テキスト ボックス 171"/>
            <p:cNvSpPr txBox="1"/>
            <p:nvPr/>
          </p:nvSpPr>
          <p:spPr>
            <a:xfrm>
              <a:off x="1363848" y="465760"/>
              <a:ext cx="930351" cy="547421"/>
            </a:xfrm>
            <a:prstGeom prst="rect">
              <a:avLst/>
            </a:prstGeom>
            <a:noFill/>
          </p:spPr>
          <p:txBody>
            <a:bodyPr wrap="none" rtlCol="0">
              <a:spAutoFit/>
            </a:bodyPr>
            <a:lstStyle/>
            <a:p>
              <a:r>
                <a:rPr lang="en-US" altLang="ja-JP" sz="1050" dirty="0" smtClean="0"/>
                <a:t>AIST </a:t>
              </a:r>
            </a:p>
            <a:p>
              <a:r>
                <a:rPr kumimoji="1" lang="en-US" altLang="ja-JP" sz="1050" dirty="0" smtClean="0"/>
                <a:t>standard</a:t>
              </a:r>
              <a:endParaRPr kumimoji="1" lang="ja-JP" altLang="en-US" sz="1050" dirty="0"/>
            </a:p>
          </p:txBody>
        </p:sp>
        <p:sp>
          <p:nvSpPr>
            <p:cNvPr id="173" name="テキスト ボックス 172"/>
            <p:cNvSpPr txBox="1"/>
            <p:nvPr/>
          </p:nvSpPr>
          <p:spPr>
            <a:xfrm>
              <a:off x="2138747" y="482866"/>
              <a:ext cx="1361544" cy="539455"/>
            </a:xfrm>
            <a:prstGeom prst="rect">
              <a:avLst/>
            </a:prstGeom>
            <a:noFill/>
          </p:spPr>
          <p:txBody>
            <a:bodyPr wrap="none" rtlCol="0">
              <a:spAutoFit/>
            </a:bodyPr>
            <a:lstStyle/>
            <a:p>
              <a:r>
                <a:rPr kumimoji="1" lang="en-US" altLang="ja-JP" sz="1050" dirty="0" smtClean="0"/>
                <a:t>Transfer</a:t>
              </a:r>
            </a:p>
            <a:p>
              <a:r>
                <a:rPr kumimoji="1" lang="en-US" altLang="ja-JP" sz="1050" dirty="0" smtClean="0"/>
                <a:t>fixed-point cell</a:t>
              </a:r>
              <a:endParaRPr kumimoji="1" lang="ja-JP" altLang="en-US" sz="1050" dirty="0"/>
            </a:p>
          </p:txBody>
        </p:sp>
        <p:sp>
          <p:nvSpPr>
            <p:cNvPr id="174" name="テキスト ボックス 173"/>
            <p:cNvSpPr txBox="1"/>
            <p:nvPr/>
          </p:nvSpPr>
          <p:spPr>
            <a:xfrm>
              <a:off x="3248079" y="1540886"/>
              <a:ext cx="1038952" cy="539455"/>
            </a:xfrm>
            <a:prstGeom prst="rect">
              <a:avLst/>
            </a:prstGeom>
            <a:noFill/>
          </p:spPr>
          <p:txBody>
            <a:bodyPr wrap="none" rtlCol="0">
              <a:spAutoFit/>
            </a:bodyPr>
            <a:lstStyle/>
            <a:p>
              <a:r>
                <a:rPr lang="en-US" altLang="ja-JP" sz="1050" dirty="0" smtClean="0"/>
                <a:t>Transfer </a:t>
              </a:r>
            </a:p>
            <a:p>
              <a:r>
                <a:rPr lang="en-US" altLang="ja-JP" sz="1050" dirty="0"/>
                <a:t>f</a:t>
              </a:r>
              <a:r>
                <a:rPr lang="en-US" altLang="ja-JP" sz="1050" dirty="0" smtClean="0"/>
                <a:t>ixed point</a:t>
              </a:r>
              <a:endParaRPr kumimoji="1" lang="ja-JP" altLang="en-US" sz="1050" dirty="0"/>
            </a:p>
          </p:txBody>
        </p:sp>
        <p:sp>
          <p:nvSpPr>
            <p:cNvPr id="175" name="テキスト ボックス 174"/>
            <p:cNvSpPr txBox="1"/>
            <p:nvPr/>
          </p:nvSpPr>
          <p:spPr>
            <a:xfrm>
              <a:off x="4744922" y="622632"/>
              <a:ext cx="1656296" cy="336873"/>
            </a:xfrm>
            <a:prstGeom prst="rect">
              <a:avLst/>
            </a:prstGeom>
            <a:noFill/>
          </p:spPr>
          <p:txBody>
            <a:bodyPr wrap="none" rtlCol="0">
              <a:spAutoFit/>
            </a:bodyPr>
            <a:lstStyle/>
            <a:p>
              <a:r>
                <a:rPr kumimoji="1" lang="en-US" altLang="ja-JP" sz="1050" dirty="0" smtClean="0"/>
                <a:t>Integrating sphere</a:t>
              </a:r>
            </a:p>
          </p:txBody>
        </p:sp>
        <p:sp>
          <p:nvSpPr>
            <p:cNvPr id="176" name="テキスト ボックス 175"/>
            <p:cNvSpPr txBox="1"/>
            <p:nvPr/>
          </p:nvSpPr>
          <p:spPr>
            <a:xfrm>
              <a:off x="4453593" y="2235563"/>
              <a:ext cx="1136512" cy="547421"/>
            </a:xfrm>
            <a:prstGeom prst="rect">
              <a:avLst/>
            </a:prstGeom>
            <a:noFill/>
          </p:spPr>
          <p:txBody>
            <a:bodyPr wrap="none" rtlCol="0">
              <a:spAutoFit/>
            </a:bodyPr>
            <a:lstStyle/>
            <a:p>
              <a:r>
                <a:rPr kumimoji="1" lang="en-US" altLang="ja-JP" sz="1050" dirty="0" smtClean="0"/>
                <a:t>Radiance</a:t>
              </a:r>
            </a:p>
            <a:p>
              <a:r>
                <a:rPr kumimoji="1" lang="en-US" altLang="ja-JP" sz="1050" dirty="0" smtClean="0"/>
                <a:t>comparator</a:t>
              </a:r>
              <a:endParaRPr kumimoji="1" lang="ja-JP" altLang="en-US" sz="1050" dirty="0"/>
            </a:p>
          </p:txBody>
        </p:sp>
        <p:sp>
          <p:nvSpPr>
            <p:cNvPr id="177" name="テキスト ボックス 176"/>
            <p:cNvSpPr txBox="1"/>
            <p:nvPr/>
          </p:nvSpPr>
          <p:spPr>
            <a:xfrm>
              <a:off x="1422425" y="3169683"/>
              <a:ext cx="1656296" cy="336873"/>
            </a:xfrm>
            <a:prstGeom prst="rect">
              <a:avLst/>
            </a:prstGeom>
            <a:noFill/>
          </p:spPr>
          <p:txBody>
            <a:bodyPr wrap="none" rtlCol="0">
              <a:spAutoFit/>
            </a:bodyPr>
            <a:lstStyle/>
            <a:p>
              <a:r>
                <a:rPr kumimoji="1" lang="en-US" altLang="ja-JP" sz="1050" dirty="0" smtClean="0"/>
                <a:t>Integrating sphere</a:t>
              </a:r>
              <a:endParaRPr kumimoji="1" lang="ja-JP" altLang="en-US" sz="1050" dirty="0"/>
            </a:p>
          </p:txBody>
        </p:sp>
        <p:sp>
          <p:nvSpPr>
            <p:cNvPr id="178" name="テキスト ボックス 177"/>
            <p:cNvSpPr txBox="1"/>
            <p:nvPr/>
          </p:nvSpPr>
          <p:spPr>
            <a:xfrm>
              <a:off x="2346856" y="4075628"/>
              <a:ext cx="1331704" cy="547421"/>
            </a:xfrm>
            <a:prstGeom prst="rect">
              <a:avLst/>
            </a:prstGeom>
            <a:noFill/>
          </p:spPr>
          <p:txBody>
            <a:bodyPr wrap="none" rtlCol="0">
              <a:spAutoFit/>
            </a:bodyPr>
            <a:lstStyle/>
            <a:p>
              <a:r>
                <a:rPr kumimoji="1" lang="en-US" altLang="ja-JP" sz="1050" dirty="0" smtClean="0"/>
                <a:t>Hyperspectral</a:t>
              </a:r>
            </a:p>
            <a:p>
              <a:r>
                <a:rPr lang="en-US" altLang="ja-JP" sz="1050" dirty="0" smtClean="0"/>
                <a:t>sensor</a:t>
              </a:r>
              <a:endParaRPr kumimoji="1" lang="ja-JP" altLang="en-US" sz="1050" dirty="0"/>
            </a:p>
          </p:txBody>
        </p:sp>
        <p:sp>
          <p:nvSpPr>
            <p:cNvPr id="179" name="テキスト ボックス 178"/>
            <p:cNvSpPr txBox="1"/>
            <p:nvPr/>
          </p:nvSpPr>
          <p:spPr>
            <a:xfrm>
              <a:off x="4483618" y="3028890"/>
              <a:ext cx="2116865" cy="336873"/>
            </a:xfrm>
            <a:prstGeom prst="rect">
              <a:avLst/>
            </a:prstGeom>
            <a:noFill/>
          </p:spPr>
          <p:txBody>
            <a:bodyPr wrap="none" rtlCol="0">
              <a:spAutoFit/>
            </a:bodyPr>
            <a:lstStyle/>
            <a:p>
              <a:r>
                <a:rPr kumimoji="1" lang="en-US" altLang="ja-JP" sz="1050" dirty="0" smtClean="0"/>
                <a:t>Radiation thermometers</a:t>
              </a:r>
              <a:endParaRPr kumimoji="1" lang="ja-JP" altLang="en-US" sz="1050" dirty="0"/>
            </a:p>
          </p:txBody>
        </p:sp>
        <p:sp>
          <p:nvSpPr>
            <p:cNvPr id="180" name="テキスト ボックス 179"/>
            <p:cNvSpPr txBox="1"/>
            <p:nvPr/>
          </p:nvSpPr>
          <p:spPr>
            <a:xfrm>
              <a:off x="5448796" y="3429114"/>
              <a:ext cx="529312" cy="215444"/>
            </a:xfrm>
            <a:prstGeom prst="rect">
              <a:avLst/>
            </a:prstGeom>
            <a:noFill/>
          </p:spPr>
          <p:txBody>
            <a:bodyPr wrap="none" rtlCol="0">
              <a:spAutoFit/>
            </a:bodyPr>
            <a:lstStyle/>
            <a:p>
              <a:r>
                <a:rPr kumimoji="1" lang="en-US" altLang="ja-JP" sz="800" dirty="0" smtClean="0">
                  <a:latin typeface="Times New Roman" panose="02020603050405020304" pitchFamily="18" charset="0"/>
                  <a:cs typeface="Times New Roman" panose="02020603050405020304" pitchFamily="18" charset="0"/>
                </a:rPr>
                <a:t>0.42 </a:t>
              </a:r>
              <a:r>
                <a:rPr kumimoji="1" lang="en-US" altLang="ja-JP" sz="800" dirty="0" smtClean="0">
                  <a:latin typeface="Symbol" panose="05050102010706020507" pitchFamily="18" charset="2"/>
                </a:rPr>
                <a:t>m</a:t>
              </a:r>
              <a:r>
                <a:rPr kumimoji="1" lang="en-US" altLang="ja-JP" sz="800" dirty="0" smtClean="0">
                  <a:latin typeface="Times New Roman" panose="02020603050405020304" pitchFamily="18" charset="0"/>
                  <a:cs typeface="Times New Roman" panose="02020603050405020304" pitchFamily="18" charset="0"/>
                </a:rPr>
                <a:t>m</a:t>
              </a:r>
              <a:endParaRPr kumimoji="1" lang="ja-JP" altLang="en-US" sz="800" dirty="0">
                <a:latin typeface="Times New Roman" panose="02020603050405020304" pitchFamily="18" charset="0"/>
                <a:cs typeface="Times New Roman" panose="02020603050405020304" pitchFamily="18" charset="0"/>
              </a:endParaRPr>
            </a:p>
          </p:txBody>
        </p:sp>
        <p:sp>
          <p:nvSpPr>
            <p:cNvPr id="181" name="テキスト ボックス 180"/>
            <p:cNvSpPr txBox="1"/>
            <p:nvPr/>
          </p:nvSpPr>
          <p:spPr>
            <a:xfrm>
              <a:off x="5448796" y="3556114"/>
              <a:ext cx="529312" cy="215444"/>
            </a:xfrm>
            <a:prstGeom prst="rect">
              <a:avLst/>
            </a:prstGeom>
            <a:noFill/>
          </p:spPr>
          <p:txBody>
            <a:bodyPr wrap="none" rtlCol="0">
              <a:spAutoFit/>
            </a:bodyPr>
            <a:lstStyle/>
            <a:p>
              <a:r>
                <a:rPr kumimoji="1" lang="en-US" altLang="ja-JP" sz="800" dirty="0" smtClean="0">
                  <a:latin typeface="Times New Roman" panose="02020603050405020304" pitchFamily="18" charset="0"/>
                  <a:cs typeface="Times New Roman" panose="02020603050405020304" pitchFamily="18" charset="0"/>
                </a:rPr>
                <a:t>0.56 </a:t>
              </a:r>
              <a:r>
                <a:rPr kumimoji="1" lang="en-US" altLang="ja-JP" sz="800" dirty="0" smtClean="0">
                  <a:latin typeface="Symbol" panose="05050102010706020507" pitchFamily="18" charset="2"/>
                </a:rPr>
                <a:t>m</a:t>
              </a:r>
              <a:r>
                <a:rPr kumimoji="1" lang="en-US" altLang="ja-JP" sz="800" dirty="0" smtClean="0">
                  <a:latin typeface="Times New Roman" panose="02020603050405020304" pitchFamily="18" charset="0"/>
                  <a:cs typeface="Times New Roman" panose="02020603050405020304" pitchFamily="18" charset="0"/>
                </a:rPr>
                <a:t>m</a:t>
              </a:r>
              <a:endParaRPr kumimoji="1" lang="ja-JP" altLang="en-US" sz="800" dirty="0">
                <a:latin typeface="Times New Roman" panose="02020603050405020304" pitchFamily="18" charset="0"/>
                <a:cs typeface="Times New Roman" panose="02020603050405020304" pitchFamily="18" charset="0"/>
              </a:endParaRPr>
            </a:p>
          </p:txBody>
        </p:sp>
        <p:sp>
          <p:nvSpPr>
            <p:cNvPr id="182" name="テキスト ボックス 181"/>
            <p:cNvSpPr txBox="1"/>
            <p:nvPr/>
          </p:nvSpPr>
          <p:spPr>
            <a:xfrm>
              <a:off x="5448796" y="3683114"/>
              <a:ext cx="529312" cy="215444"/>
            </a:xfrm>
            <a:prstGeom prst="rect">
              <a:avLst/>
            </a:prstGeom>
            <a:noFill/>
          </p:spPr>
          <p:txBody>
            <a:bodyPr wrap="none" rtlCol="0">
              <a:spAutoFit/>
            </a:bodyPr>
            <a:lstStyle/>
            <a:p>
              <a:r>
                <a:rPr kumimoji="1" lang="en-US" altLang="ja-JP" sz="800" dirty="0" smtClean="0">
                  <a:latin typeface="Times New Roman" panose="02020603050405020304" pitchFamily="18" charset="0"/>
                  <a:cs typeface="Times New Roman" panose="02020603050405020304" pitchFamily="18" charset="0"/>
                </a:rPr>
                <a:t>0.65 </a:t>
              </a:r>
              <a:r>
                <a:rPr kumimoji="1" lang="en-US" altLang="ja-JP" sz="800" dirty="0" smtClean="0">
                  <a:latin typeface="Symbol" panose="05050102010706020507" pitchFamily="18" charset="2"/>
                </a:rPr>
                <a:t>m</a:t>
              </a:r>
              <a:r>
                <a:rPr kumimoji="1" lang="en-US" altLang="ja-JP" sz="800" dirty="0" smtClean="0">
                  <a:latin typeface="Times New Roman" panose="02020603050405020304" pitchFamily="18" charset="0"/>
                  <a:cs typeface="Times New Roman" panose="02020603050405020304" pitchFamily="18" charset="0"/>
                </a:rPr>
                <a:t>m</a:t>
              </a:r>
              <a:endParaRPr kumimoji="1" lang="ja-JP" altLang="en-US" sz="800" dirty="0">
                <a:latin typeface="Times New Roman" panose="02020603050405020304" pitchFamily="18" charset="0"/>
                <a:cs typeface="Times New Roman" panose="02020603050405020304" pitchFamily="18" charset="0"/>
              </a:endParaRPr>
            </a:p>
          </p:txBody>
        </p:sp>
        <p:sp>
          <p:nvSpPr>
            <p:cNvPr id="183" name="テキスト ボックス 182"/>
            <p:cNvSpPr txBox="1"/>
            <p:nvPr/>
          </p:nvSpPr>
          <p:spPr>
            <a:xfrm>
              <a:off x="5448796" y="3810114"/>
              <a:ext cx="529312" cy="215444"/>
            </a:xfrm>
            <a:prstGeom prst="rect">
              <a:avLst/>
            </a:prstGeom>
            <a:noFill/>
          </p:spPr>
          <p:txBody>
            <a:bodyPr wrap="none" rtlCol="0">
              <a:spAutoFit/>
            </a:bodyPr>
            <a:lstStyle/>
            <a:p>
              <a:r>
                <a:rPr kumimoji="1" lang="en-US" altLang="ja-JP" sz="800" dirty="0" smtClean="0">
                  <a:latin typeface="Times New Roman" panose="02020603050405020304" pitchFamily="18" charset="0"/>
                  <a:cs typeface="Times New Roman" panose="02020603050405020304" pitchFamily="18" charset="0"/>
                </a:rPr>
                <a:t>0.81 </a:t>
              </a:r>
              <a:r>
                <a:rPr kumimoji="1" lang="en-US" altLang="ja-JP" sz="800" dirty="0" smtClean="0">
                  <a:latin typeface="Symbol" panose="05050102010706020507" pitchFamily="18" charset="2"/>
                </a:rPr>
                <a:t>m</a:t>
              </a:r>
              <a:r>
                <a:rPr kumimoji="1" lang="en-US" altLang="ja-JP" sz="800" dirty="0" smtClean="0">
                  <a:latin typeface="Times New Roman" panose="02020603050405020304" pitchFamily="18" charset="0"/>
                  <a:cs typeface="Times New Roman" panose="02020603050405020304" pitchFamily="18" charset="0"/>
                </a:rPr>
                <a:t>m</a:t>
              </a:r>
              <a:endParaRPr kumimoji="1" lang="ja-JP" altLang="en-US" sz="800" dirty="0">
                <a:latin typeface="Times New Roman" panose="02020603050405020304" pitchFamily="18" charset="0"/>
                <a:cs typeface="Times New Roman" panose="02020603050405020304" pitchFamily="18" charset="0"/>
              </a:endParaRPr>
            </a:p>
          </p:txBody>
        </p:sp>
        <p:sp>
          <p:nvSpPr>
            <p:cNvPr id="184" name="テキスト ボックス 183"/>
            <p:cNvSpPr txBox="1"/>
            <p:nvPr/>
          </p:nvSpPr>
          <p:spPr>
            <a:xfrm>
              <a:off x="5448796" y="3937114"/>
              <a:ext cx="478016" cy="215444"/>
            </a:xfrm>
            <a:prstGeom prst="rect">
              <a:avLst/>
            </a:prstGeom>
            <a:noFill/>
          </p:spPr>
          <p:txBody>
            <a:bodyPr wrap="none" rtlCol="0">
              <a:spAutoFit/>
            </a:bodyPr>
            <a:lstStyle/>
            <a:p>
              <a:r>
                <a:rPr kumimoji="1" lang="en-US" altLang="ja-JP" sz="800" dirty="0" smtClean="0">
                  <a:latin typeface="Times New Roman" panose="02020603050405020304" pitchFamily="18" charset="0"/>
                  <a:cs typeface="Times New Roman" panose="02020603050405020304" pitchFamily="18" charset="0"/>
                </a:rPr>
                <a:t>0.9 </a:t>
              </a:r>
              <a:r>
                <a:rPr kumimoji="1" lang="en-US" altLang="ja-JP" sz="800" dirty="0" smtClean="0">
                  <a:latin typeface="Symbol" panose="05050102010706020507" pitchFamily="18" charset="2"/>
                </a:rPr>
                <a:t>m</a:t>
              </a:r>
              <a:r>
                <a:rPr kumimoji="1" lang="en-US" altLang="ja-JP" sz="800" dirty="0" smtClean="0">
                  <a:latin typeface="Times New Roman" panose="02020603050405020304" pitchFamily="18" charset="0"/>
                  <a:cs typeface="Times New Roman" panose="02020603050405020304" pitchFamily="18" charset="0"/>
                </a:rPr>
                <a:t>m</a:t>
              </a:r>
              <a:endParaRPr kumimoji="1" lang="ja-JP" altLang="en-US" sz="800" dirty="0">
                <a:latin typeface="Times New Roman" panose="02020603050405020304" pitchFamily="18" charset="0"/>
                <a:cs typeface="Times New Roman" panose="02020603050405020304" pitchFamily="18" charset="0"/>
              </a:endParaRPr>
            </a:p>
          </p:txBody>
        </p:sp>
        <p:sp>
          <p:nvSpPr>
            <p:cNvPr id="185" name="テキスト ボックス 184"/>
            <p:cNvSpPr txBox="1"/>
            <p:nvPr/>
          </p:nvSpPr>
          <p:spPr>
            <a:xfrm>
              <a:off x="5448796" y="4064114"/>
              <a:ext cx="478016" cy="215444"/>
            </a:xfrm>
            <a:prstGeom prst="rect">
              <a:avLst/>
            </a:prstGeom>
            <a:noFill/>
          </p:spPr>
          <p:txBody>
            <a:bodyPr wrap="none" rtlCol="0">
              <a:spAutoFit/>
            </a:bodyPr>
            <a:lstStyle/>
            <a:p>
              <a:r>
                <a:rPr lang="en-US" altLang="ja-JP" sz="800" dirty="0" smtClean="0">
                  <a:latin typeface="Times New Roman" panose="02020603050405020304" pitchFamily="18" charset="0"/>
                  <a:cs typeface="Times New Roman" panose="02020603050405020304" pitchFamily="18" charset="0"/>
                </a:rPr>
                <a:t>1.0 </a:t>
              </a:r>
              <a:r>
                <a:rPr kumimoji="1" lang="en-US" altLang="ja-JP" sz="800" dirty="0" smtClean="0">
                  <a:latin typeface="Symbol" panose="05050102010706020507" pitchFamily="18" charset="2"/>
                </a:rPr>
                <a:t>m</a:t>
              </a:r>
              <a:r>
                <a:rPr kumimoji="1" lang="en-US" altLang="ja-JP" sz="800" dirty="0" smtClean="0">
                  <a:latin typeface="Times New Roman" panose="02020603050405020304" pitchFamily="18" charset="0"/>
                  <a:cs typeface="Times New Roman" panose="02020603050405020304" pitchFamily="18" charset="0"/>
                </a:rPr>
                <a:t>m</a:t>
              </a:r>
              <a:endParaRPr kumimoji="1" lang="ja-JP" altLang="en-US" sz="800" dirty="0">
                <a:latin typeface="Times New Roman" panose="02020603050405020304" pitchFamily="18" charset="0"/>
                <a:cs typeface="Times New Roman" panose="02020603050405020304" pitchFamily="18" charset="0"/>
              </a:endParaRPr>
            </a:p>
          </p:txBody>
        </p:sp>
        <p:sp>
          <p:nvSpPr>
            <p:cNvPr id="186" name="テキスト ボックス 185"/>
            <p:cNvSpPr txBox="1"/>
            <p:nvPr/>
          </p:nvSpPr>
          <p:spPr>
            <a:xfrm>
              <a:off x="5448796" y="4191114"/>
              <a:ext cx="478016" cy="215444"/>
            </a:xfrm>
            <a:prstGeom prst="rect">
              <a:avLst/>
            </a:prstGeom>
            <a:noFill/>
          </p:spPr>
          <p:txBody>
            <a:bodyPr wrap="none" rtlCol="0">
              <a:spAutoFit/>
            </a:bodyPr>
            <a:lstStyle/>
            <a:p>
              <a:r>
                <a:rPr kumimoji="1" lang="en-US" altLang="ja-JP" sz="800" dirty="0" smtClean="0">
                  <a:latin typeface="Times New Roman" panose="02020603050405020304" pitchFamily="18" charset="0"/>
                  <a:cs typeface="Times New Roman" panose="02020603050405020304" pitchFamily="18" charset="0"/>
                </a:rPr>
                <a:t>1.6 </a:t>
              </a:r>
              <a:r>
                <a:rPr kumimoji="1" lang="en-US" altLang="ja-JP" sz="800" dirty="0" smtClean="0">
                  <a:latin typeface="Symbol" panose="05050102010706020507" pitchFamily="18" charset="2"/>
                </a:rPr>
                <a:t>m</a:t>
              </a:r>
              <a:r>
                <a:rPr kumimoji="1" lang="en-US" altLang="ja-JP" sz="800" dirty="0" smtClean="0">
                  <a:latin typeface="Times New Roman" panose="02020603050405020304" pitchFamily="18" charset="0"/>
                  <a:cs typeface="Times New Roman" panose="02020603050405020304" pitchFamily="18" charset="0"/>
                </a:rPr>
                <a:t>m</a:t>
              </a:r>
              <a:endParaRPr kumimoji="1" lang="ja-JP" altLang="en-US" sz="800" dirty="0">
                <a:latin typeface="Times New Roman" panose="02020603050405020304" pitchFamily="18" charset="0"/>
                <a:cs typeface="Times New Roman" panose="02020603050405020304" pitchFamily="18" charset="0"/>
              </a:endParaRPr>
            </a:p>
          </p:txBody>
        </p:sp>
        <p:sp>
          <p:nvSpPr>
            <p:cNvPr id="187" name="テキスト ボックス 186"/>
            <p:cNvSpPr txBox="1"/>
            <p:nvPr/>
          </p:nvSpPr>
          <p:spPr>
            <a:xfrm>
              <a:off x="5448796" y="4318114"/>
              <a:ext cx="478016" cy="215444"/>
            </a:xfrm>
            <a:prstGeom prst="rect">
              <a:avLst/>
            </a:prstGeom>
            <a:noFill/>
          </p:spPr>
          <p:txBody>
            <a:bodyPr wrap="none" rtlCol="0">
              <a:spAutoFit/>
            </a:bodyPr>
            <a:lstStyle/>
            <a:p>
              <a:r>
                <a:rPr kumimoji="1" lang="en-US" altLang="ja-JP" sz="800" dirty="0" smtClean="0">
                  <a:latin typeface="Times New Roman" panose="02020603050405020304" pitchFamily="18" charset="0"/>
                  <a:cs typeface="Times New Roman" panose="02020603050405020304" pitchFamily="18" charset="0"/>
                </a:rPr>
                <a:t>2.2 </a:t>
              </a:r>
              <a:r>
                <a:rPr kumimoji="1" lang="en-US" altLang="ja-JP" sz="800" dirty="0" smtClean="0">
                  <a:latin typeface="Symbol" panose="05050102010706020507" pitchFamily="18" charset="2"/>
                </a:rPr>
                <a:t>m</a:t>
              </a:r>
              <a:r>
                <a:rPr kumimoji="1" lang="en-US" altLang="ja-JP" sz="800" dirty="0" smtClean="0">
                  <a:latin typeface="Times New Roman" panose="02020603050405020304" pitchFamily="18" charset="0"/>
                  <a:cs typeface="Times New Roman" panose="02020603050405020304" pitchFamily="18" charset="0"/>
                </a:rPr>
                <a:t>m</a:t>
              </a:r>
              <a:endParaRPr kumimoji="1" lang="ja-JP" altLang="en-US" sz="800" dirty="0">
                <a:latin typeface="Times New Roman" panose="02020603050405020304" pitchFamily="18" charset="0"/>
                <a:cs typeface="Times New Roman" panose="02020603050405020304" pitchFamily="18" charset="0"/>
              </a:endParaRPr>
            </a:p>
          </p:txBody>
        </p:sp>
      </p:grpSp>
      <p:sp>
        <p:nvSpPr>
          <p:cNvPr id="356" name="テキスト ボックス 355"/>
          <p:cNvSpPr txBox="1"/>
          <p:nvPr/>
        </p:nvSpPr>
        <p:spPr>
          <a:xfrm>
            <a:off x="1299467" y="6324021"/>
            <a:ext cx="1856598" cy="307777"/>
          </a:xfrm>
          <a:prstGeom prst="rect">
            <a:avLst/>
          </a:prstGeom>
          <a:noFill/>
        </p:spPr>
        <p:txBody>
          <a:bodyPr wrap="none" rtlCol="0">
            <a:spAutoFit/>
          </a:bodyPr>
          <a:lstStyle/>
          <a:p>
            <a:r>
              <a:rPr lang="en-US" altLang="ja-JP" sz="1400" dirty="0" smtClean="0"/>
              <a:t>Prelaunch calibration</a:t>
            </a:r>
            <a:endParaRPr kumimoji="1" lang="ja-JP" altLang="en-US" sz="1400" dirty="0"/>
          </a:p>
        </p:txBody>
      </p:sp>
      <p:sp>
        <p:nvSpPr>
          <p:cNvPr id="357" name="テキスト ボックス 356"/>
          <p:cNvSpPr txBox="1"/>
          <p:nvPr/>
        </p:nvSpPr>
        <p:spPr>
          <a:xfrm>
            <a:off x="278761" y="1136592"/>
            <a:ext cx="4365248" cy="1769715"/>
          </a:xfrm>
          <a:prstGeom prst="rect">
            <a:avLst/>
          </a:prstGeom>
          <a:noFill/>
        </p:spPr>
        <p:txBody>
          <a:bodyPr wrap="square" rtlCol="0">
            <a:spAutoFit/>
          </a:bodyPr>
          <a:lstStyle/>
          <a:p>
            <a:pPr marL="342900" indent="-342900" algn="l">
              <a:spcAft>
                <a:spcPts val="600"/>
              </a:spcAft>
              <a:buFont typeface="Wingdings" panose="05000000000000000000" pitchFamily="2" charset="2"/>
              <a:buChar char="u"/>
            </a:pPr>
            <a:r>
              <a:rPr kumimoji="1" lang="en-US" altLang="ja-JP" sz="2400" dirty="0" smtClean="0"/>
              <a:t>Pre-launch calibration</a:t>
            </a:r>
          </a:p>
          <a:p>
            <a:pPr marL="457200" indent="-457200" algn="l">
              <a:buFont typeface="+mj-ea"/>
              <a:buAutoNum type="circleNumDbPlain"/>
            </a:pPr>
            <a:r>
              <a:rPr lang="en-US" altLang="ja-JP" sz="2000" dirty="0" smtClean="0"/>
              <a:t>Transfer standard calibration</a:t>
            </a:r>
          </a:p>
          <a:p>
            <a:pPr marL="457200" indent="-457200" algn="l">
              <a:buFont typeface="+mj-ea"/>
              <a:buAutoNum type="circleNumDbPlain"/>
            </a:pPr>
            <a:r>
              <a:rPr lang="en-US" altLang="ja-JP" sz="2000" dirty="0" smtClean="0"/>
              <a:t>Integrating sphere calibration</a:t>
            </a:r>
          </a:p>
          <a:p>
            <a:pPr marL="457200" indent="-457200" algn="l">
              <a:buFont typeface="+mj-ea"/>
              <a:buAutoNum type="circleNumDbPlain"/>
            </a:pPr>
            <a:r>
              <a:rPr lang="en-US" altLang="ja-JP" sz="2000" dirty="0" smtClean="0"/>
              <a:t>Sensor calibration</a:t>
            </a:r>
          </a:p>
          <a:p>
            <a:pPr marL="457200" indent="-457200" algn="l">
              <a:buFont typeface="+mj-ea"/>
              <a:buAutoNum type="circleNumDbPlain"/>
            </a:pPr>
            <a:r>
              <a:rPr lang="en-US" altLang="ja-JP" sz="2000" dirty="0" smtClean="0"/>
              <a:t>Validation</a:t>
            </a:r>
          </a:p>
        </p:txBody>
      </p:sp>
      <p:sp>
        <p:nvSpPr>
          <p:cNvPr id="358" name="テキスト ボックス 357"/>
          <p:cNvSpPr txBox="1"/>
          <p:nvPr/>
        </p:nvSpPr>
        <p:spPr>
          <a:xfrm>
            <a:off x="5002982" y="3949261"/>
            <a:ext cx="3853635" cy="2385268"/>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marL="342900" indent="-342900" algn="l">
              <a:spcAft>
                <a:spcPts val="600"/>
              </a:spcAft>
              <a:buFont typeface="Wingdings" panose="05000000000000000000" pitchFamily="2" charset="2"/>
              <a:buChar char="u"/>
            </a:pPr>
            <a:r>
              <a:rPr kumimoji="1" lang="en-US" altLang="ja-JP" sz="2400" dirty="0" smtClean="0"/>
              <a:t>Onboard calibration</a:t>
            </a:r>
          </a:p>
          <a:p>
            <a:pPr marL="285750" indent="-285750" algn="l">
              <a:buFontTx/>
              <a:buChar char="-"/>
            </a:pPr>
            <a:r>
              <a:rPr lang="en-US" altLang="ja-JP" sz="2000" dirty="0" smtClean="0"/>
              <a:t>Lamp-based calibration unit</a:t>
            </a:r>
          </a:p>
          <a:p>
            <a:pPr marL="285750" indent="-285750" algn="l">
              <a:buFontTx/>
              <a:buChar char="-"/>
            </a:pPr>
            <a:r>
              <a:rPr lang="en-US" altLang="ja-JP" sz="2000" dirty="0" smtClean="0"/>
              <a:t>4 bandpass filters</a:t>
            </a:r>
          </a:p>
          <a:p>
            <a:pPr marL="742950" lvl="1" indent="-285750" algn="l">
              <a:buFontTx/>
              <a:buChar char="-"/>
            </a:pPr>
            <a:r>
              <a:rPr lang="en-US" altLang="ja-JP" sz="2000" dirty="0"/>
              <a:t>Radiance temperature </a:t>
            </a:r>
            <a:r>
              <a:rPr lang="en-US" altLang="ja-JP" sz="2000" dirty="0" smtClean="0"/>
              <a:t>calculation of the lamp</a:t>
            </a:r>
          </a:p>
          <a:p>
            <a:pPr marL="285750" indent="-285750" algn="l">
              <a:buFontTx/>
              <a:buChar char="-"/>
            </a:pPr>
            <a:r>
              <a:rPr lang="en-US" altLang="ja-JP" sz="2000" dirty="0" smtClean="0"/>
              <a:t>1 wavelength filter</a:t>
            </a:r>
          </a:p>
          <a:p>
            <a:pPr marL="742950" lvl="1" indent="-285750" algn="l">
              <a:buFontTx/>
              <a:buChar char="-"/>
            </a:pPr>
            <a:r>
              <a:rPr lang="en-US" altLang="ja-JP" sz="2000" dirty="0" smtClean="0"/>
              <a:t>Absorption bands fitting</a:t>
            </a:r>
          </a:p>
        </p:txBody>
      </p:sp>
      <p:grpSp>
        <p:nvGrpSpPr>
          <p:cNvPr id="364" name="グループ化 363"/>
          <p:cNvGrpSpPr/>
          <p:nvPr/>
        </p:nvGrpSpPr>
        <p:grpSpPr>
          <a:xfrm>
            <a:off x="4287688" y="1167285"/>
            <a:ext cx="2055109" cy="2418937"/>
            <a:chOff x="2060015" y="3607283"/>
            <a:chExt cx="2398434" cy="2823030"/>
          </a:xfrm>
        </p:grpSpPr>
        <p:grpSp>
          <p:nvGrpSpPr>
            <p:cNvPr id="365" name="グループ化 364"/>
            <p:cNvGrpSpPr/>
            <p:nvPr/>
          </p:nvGrpSpPr>
          <p:grpSpPr>
            <a:xfrm>
              <a:off x="2060015" y="3607283"/>
              <a:ext cx="2398434" cy="2823030"/>
              <a:chOff x="595765" y="3362178"/>
              <a:chExt cx="2398432" cy="2823035"/>
            </a:xfrm>
          </p:grpSpPr>
          <p:grpSp>
            <p:nvGrpSpPr>
              <p:cNvPr id="368" name="グループ化 367"/>
              <p:cNvGrpSpPr/>
              <p:nvPr/>
            </p:nvGrpSpPr>
            <p:grpSpPr>
              <a:xfrm>
                <a:off x="595765" y="4674324"/>
                <a:ext cx="2398432" cy="1510889"/>
                <a:chOff x="1202514" y="3052019"/>
                <a:chExt cx="2774977" cy="1748093"/>
              </a:xfrm>
            </p:grpSpPr>
            <p:grpSp>
              <p:nvGrpSpPr>
                <p:cNvPr id="370" name="グループ化 369"/>
                <p:cNvGrpSpPr/>
                <p:nvPr/>
              </p:nvGrpSpPr>
              <p:grpSpPr>
                <a:xfrm>
                  <a:off x="1202514" y="3052019"/>
                  <a:ext cx="2774977" cy="1748093"/>
                  <a:chOff x="1202514" y="3052019"/>
                  <a:chExt cx="2774977" cy="1748093"/>
                </a:xfrm>
              </p:grpSpPr>
              <p:grpSp>
                <p:nvGrpSpPr>
                  <p:cNvPr id="373" name="グループ化 372"/>
                  <p:cNvGrpSpPr/>
                  <p:nvPr/>
                </p:nvGrpSpPr>
                <p:grpSpPr>
                  <a:xfrm>
                    <a:off x="1582635" y="3419765"/>
                    <a:ext cx="1947009" cy="900000"/>
                    <a:chOff x="3920919" y="3517068"/>
                    <a:chExt cx="1947009" cy="900000"/>
                  </a:xfrm>
                </p:grpSpPr>
                <p:sp>
                  <p:nvSpPr>
                    <p:cNvPr id="382" name="正方形/長方形 381"/>
                    <p:cNvSpPr/>
                    <p:nvPr/>
                  </p:nvSpPr>
                  <p:spPr>
                    <a:xfrm>
                      <a:off x="3923928" y="3517068"/>
                      <a:ext cx="1944000" cy="900000"/>
                    </a:xfrm>
                    <a:prstGeom prst="rect">
                      <a:avLst/>
                    </a:prstGeom>
                    <a:gradFill>
                      <a:gsLst>
                        <a:gs pos="0">
                          <a:schemeClr val="tx1">
                            <a:lumMod val="85000"/>
                            <a:lumOff val="15000"/>
                          </a:schemeClr>
                        </a:gs>
                        <a:gs pos="50000">
                          <a:schemeClr val="tx1">
                            <a:lumMod val="65000"/>
                            <a:lumOff val="35000"/>
                          </a:schemeClr>
                        </a:gs>
                        <a:gs pos="100000">
                          <a:schemeClr val="tx1">
                            <a:lumMod val="50000"/>
                            <a:lumOff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3" name="グループ化 382"/>
                    <p:cNvGrpSpPr/>
                    <p:nvPr/>
                  </p:nvGrpSpPr>
                  <p:grpSpPr>
                    <a:xfrm>
                      <a:off x="4061210" y="3602033"/>
                      <a:ext cx="1666829" cy="717732"/>
                      <a:chOff x="4042712" y="3602033"/>
                      <a:chExt cx="1576825" cy="717732"/>
                    </a:xfrm>
                  </p:grpSpPr>
                  <p:sp>
                    <p:nvSpPr>
                      <p:cNvPr id="387" name="正方形/長方形 386"/>
                      <p:cNvSpPr/>
                      <p:nvPr/>
                    </p:nvSpPr>
                    <p:spPr>
                      <a:xfrm>
                        <a:off x="4046195" y="3669169"/>
                        <a:ext cx="1573342" cy="576117"/>
                      </a:xfrm>
                      <a:prstGeom prst="rect">
                        <a:avLst/>
                      </a:prstGeom>
                      <a:gradFill>
                        <a:gsLst>
                          <a:gs pos="0">
                            <a:schemeClr val="bg1">
                              <a:lumMod val="85000"/>
                            </a:schemeClr>
                          </a:gs>
                          <a:gs pos="50000">
                            <a:schemeClr val="bg1">
                              <a:lumMod val="95000"/>
                            </a:schemeClr>
                          </a:gs>
                          <a:gs pos="100000">
                            <a:schemeClr val="bg1">
                              <a:lumMod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8" name="正方形/長方形 387"/>
                      <p:cNvSpPr/>
                      <p:nvPr/>
                    </p:nvSpPr>
                    <p:spPr>
                      <a:xfrm>
                        <a:off x="4046195" y="3602033"/>
                        <a:ext cx="1573342" cy="4571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9" name="正方形/長方形 388"/>
                      <p:cNvSpPr/>
                      <p:nvPr/>
                    </p:nvSpPr>
                    <p:spPr>
                      <a:xfrm>
                        <a:off x="4042712" y="4274046"/>
                        <a:ext cx="1573342"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4" name="グループ化 383"/>
                    <p:cNvGrpSpPr/>
                    <p:nvPr/>
                  </p:nvGrpSpPr>
                  <p:grpSpPr>
                    <a:xfrm>
                      <a:off x="3920919" y="3808823"/>
                      <a:ext cx="1742594" cy="313743"/>
                      <a:chOff x="3923928" y="3808823"/>
                      <a:chExt cx="1584176" cy="313743"/>
                    </a:xfrm>
                  </p:grpSpPr>
                  <p:sp>
                    <p:nvSpPr>
                      <p:cNvPr id="385" name="正方形/長方形 9"/>
                      <p:cNvSpPr/>
                      <p:nvPr/>
                    </p:nvSpPr>
                    <p:spPr>
                      <a:xfrm>
                        <a:off x="3927471" y="3808823"/>
                        <a:ext cx="1580633" cy="313743"/>
                      </a:xfrm>
                      <a:custGeom>
                        <a:avLst/>
                        <a:gdLst>
                          <a:gd name="connsiteX0" fmla="*/ 0 w 1440000"/>
                          <a:gd name="connsiteY0" fmla="*/ 0 h 216000"/>
                          <a:gd name="connsiteX1" fmla="*/ 1440000 w 1440000"/>
                          <a:gd name="connsiteY1" fmla="*/ 0 h 216000"/>
                          <a:gd name="connsiteX2" fmla="*/ 1440000 w 1440000"/>
                          <a:gd name="connsiteY2" fmla="*/ 216000 h 216000"/>
                          <a:gd name="connsiteX3" fmla="*/ 0 w 1440000"/>
                          <a:gd name="connsiteY3" fmla="*/ 216000 h 216000"/>
                          <a:gd name="connsiteX4" fmla="*/ 0 w 1440000"/>
                          <a:gd name="connsiteY4" fmla="*/ 0 h 216000"/>
                          <a:gd name="connsiteX0" fmla="*/ 0 w 1495847"/>
                          <a:gd name="connsiteY0" fmla="*/ 0 h 216000"/>
                          <a:gd name="connsiteX1" fmla="*/ 1440000 w 1495847"/>
                          <a:gd name="connsiteY1" fmla="*/ 0 h 216000"/>
                          <a:gd name="connsiteX2" fmla="*/ 1495797 w 1495847"/>
                          <a:gd name="connsiteY2" fmla="*/ 108095 h 216000"/>
                          <a:gd name="connsiteX3" fmla="*/ 1440000 w 1495847"/>
                          <a:gd name="connsiteY3" fmla="*/ 216000 h 216000"/>
                          <a:gd name="connsiteX4" fmla="*/ 0 w 1495847"/>
                          <a:gd name="connsiteY4" fmla="*/ 216000 h 216000"/>
                          <a:gd name="connsiteX5" fmla="*/ 0 w 1495847"/>
                          <a:gd name="connsiteY5" fmla="*/ 0 h 216000"/>
                          <a:gd name="connsiteX0" fmla="*/ 0 w 1495797"/>
                          <a:gd name="connsiteY0" fmla="*/ 0 h 216000"/>
                          <a:gd name="connsiteX1" fmla="*/ 1440000 w 1495797"/>
                          <a:gd name="connsiteY1" fmla="*/ 0 h 216000"/>
                          <a:gd name="connsiteX2" fmla="*/ 1495797 w 1495797"/>
                          <a:gd name="connsiteY2" fmla="*/ 108095 h 216000"/>
                          <a:gd name="connsiteX3" fmla="*/ 1440000 w 1495797"/>
                          <a:gd name="connsiteY3" fmla="*/ 216000 h 216000"/>
                          <a:gd name="connsiteX4" fmla="*/ 0 w 1495797"/>
                          <a:gd name="connsiteY4" fmla="*/ 216000 h 216000"/>
                          <a:gd name="connsiteX5" fmla="*/ 0 w 1495797"/>
                          <a:gd name="connsiteY5" fmla="*/ 0 h 216000"/>
                          <a:gd name="connsiteX0" fmla="*/ 0 w 1495797"/>
                          <a:gd name="connsiteY0" fmla="*/ 0 h 216000"/>
                          <a:gd name="connsiteX1" fmla="*/ 1440000 w 1495797"/>
                          <a:gd name="connsiteY1" fmla="*/ 0 h 216000"/>
                          <a:gd name="connsiteX2" fmla="*/ 1495797 w 1495797"/>
                          <a:gd name="connsiteY2" fmla="*/ 108095 h 216000"/>
                          <a:gd name="connsiteX3" fmla="*/ 1440000 w 1495797"/>
                          <a:gd name="connsiteY3" fmla="*/ 216000 h 216000"/>
                          <a:gd name="connsiteX4" fmla="*/ 0 w 1495797"/>
                          <a:gd name="connsiteY4" fmla="*/ 216000 h 216000"/>
                          <a:gd name="connsiteX5" fmla="*/ 0 w 1495797"/>
                          <a:gd name="connsiteY5" fmla="*/ 0 h 216000"/>
                          <a:gd name="connsiteX0" fmla="*/ 0 w 1495797"/>
                          <a:gd name="connsiteY0" fmla="*/ 0 h 216000"/>
                          <a:gd name="connsiteX1" fmla="*/ 1440000 w 1495797"/>
                          <a:gd name="connsiteY1" fmla="*/ 0 h 216000"/>
                          <a:gd name="connsiteX2" fmla="*/ 1495797 w 1495797"/>
                          <a:gd name="connsiteY2" fmla="*/ 108095 h 216000"/>
                          <a:gd name="connsiteX3" fmla="*/ 1440000 w 1495797"/>
                          <a:gd name="connsiteY3" fmla="*/ 216000 h 216000"/>
                          <a:gd name="connsiteX4" fmla="*/ 0 w 1495797"/>
                          <a:gd name="connsiteY4" fmla="*/ 216000 h 216000"/>
                          <a:gd name="connsiteX5" fmla="*/ 0 w 1495797"/>
                          <a:gd name="connsiteY5" fmla="*/ 0 h 216000"/>
                          <a:gd name="connsiteX0" fmla="*/ 0 w 1495797"/>
                          <a:gd name="connsiteY0" fmla="*/ 0 h 216000"/>
                          <a:gd name="connsiteX1" fmla="*/ 1440000 w 1495797"/>
                          <a:gd name="connsiteY1" fmla="*/ 0 h 216000"/>
                          <a:gd name="connsiteX2" fmla="*/ 1495797 w 1495797"/>
                          <a:gd name="connsiteY2" fmla="*/ 108095 h 216000"/>
                          <a:gd name="connsiteX3" fmla="*/ 1440000 w 1495797"/>
                          <a:gd name="connsiteY3" fmla="*/ 216000 h 216000"/>
                          <a:gd name="connsiteX4" fmla="*/ 0 w 1495797"/>
                          <a:gd name="connsiteY4" fmla="*/ 216000 h 216000"/>
                          <a:gd name="connsiteX5" fmla="*/ 0 w 1495797"/>
                          <a:gd name="connsiteY5" fmla="*/ 0 h 216000"/>
                          <a:gd name="connsiteX0" fmla="*/ 0 w 1500559"/>
                          <a:gd name="connsiteY0" fmla="*/ 0 h 216000"/>
                          <a:gd name="connsiteX1" fmla="*/ 1440000 w 1500559"/>
                          <a:gd name="connsiteY1" fmla="*/ 0 h 216000"/>
                          <a:gd name="connsiteX2" fmla="*/ 1500559 w 1500559"/>
                          <a:gd name="connsiteY2" fmla="*/ 112857 h 216000"/>
                          <a:gd name="connsiteX3" fmla="*/ 1440000 w 1500559"/>
                          <a:gd name="connsiteY3" fmla="*/ 216000 h 216000"/>
                          <a:gd name="connsiteX4" fmla="*/ 0 w 1500559"/>
                          <a:gd name="connsiteY4" fmla="*/ 216000 h 216000"/>
                          <a:gd name="connsiteX5" fmla="*/ 0 w 1500559"/>
                          <a:gd name="connsiteY5" fmla="*/ 0 h 216000"/>
                          <a:gd name="connsiteX0" fmla="*/ 0 w 1500559"/>
                          <a:gd name="connsiteY0" fmla="*/ 0 h 216000"/>
                          <a:gd name="connsiteX1" fmla="*/ 1440000 w 1500559"/>
                          <a:gd name="connsiteY1" fmla="*/ 0 h 216000"/>
                          <a:gd name="connsiteX2" fmla="*/ 1500559 w 1500559"/>
                          <a:gd name="connsiteY2" fmla="*/ 112857 h 216000"/>
                          <a:gd name="connsiteX3" fmla="*/ 1440000 w 1500559"/>
                          <a:gd name="connsiteY3" fmla="*/ 216000 h 216000"/>
                          <a:gd name="connsiteX4" fmla="*/ 0 w 1500559"/>
                          <a:gd name="connsiteY4" fmla="*/ 216000 h 216000"/>
                          <a:gd name="connsiteX5" fmla="*/ 0 w 1500559"/>
                          <a:gd name="connsiteY5" fmla="*/ 0 h 216000"/>
                          <a:gd name="connsiteX0" fmla="*/ 0 w 1503107"/>
                          <a:gd name="connsiteY0" fmla="*/ 0 h 216000"/>
                          <a:gd name="connsiteX1" fmla="*/ 1440000 w 1503107"/>
                          <a:gd name="connsiteY1" fmla="*/ 0 h 216000"/>
                          <a:gd name="connsiteX2" fmla="*/ 1500559 w 1503107"/>
                          <a:gd name="connsiteY2" fmla="*/ 112857 h 216000"/>
                          <a:gd name="connsiteX3" fmla="*/ 1440000 w 1503107"/>
                          <a:gd name="connsiteY3" fmla="*/ 216000 h 216000"/>
                          <a:gd name="connsiteX4" fmla="*/ 0 w 1503107"/>
                          <a:gd name="connsiteY4" fmla="*/ 216000 h 216000"/>
                          <a:gd name="connsiteX5" fmla="*/ 0 w 1503107"/>
                          <a:gd name="connsiteY5" fmla="*/ 0 h 216000"/>
                          <a:gd name="connsiteX0" fmla="*/ 0 w 1500559"/>
                          <a:gd name="connsiteY0" fmla="*/ 0 h 216000"/>
                          <a:gd name="connsiteX1" fmla="*/ 1440000 w 1500559"/>
                          <a:gd name="connsiteY1" fmla="*/ 0 h 216000"/>
                          <a:gd name="connsiteX2" fmla="*/ 1500559 w 1500559"/>
                          <a:gd name="connsiteY2" fmla="*/ 112857 h 216000"/>
                          <a:gd name="connsiteX3" fmla="*/ 1440000 w 1500559"/>
                          <a:gd name="connsiteY3" fmla="*/ 216000 h 216000"/>
                          <a:gd name="connsiteX4" fmla="*/ 0 w 1500559"/>
                          <a:gd name="connsiteY4" fmla="*/ 216000 h 216000"/>
                          <a:gd name="connsiteX5" fmla="*/ 0 w 1500559"/>
                          <a:gd name="connsiteY5" fmla="*/ 0 h 216000"/>
                          <a:gd name="connsiteX0" fmla="*/ 0 w 1500559"/>
                          <a:gd name="connsiteY0" fmla="*/ 0 h 217594"/>
                          <a:gd name="connsiteX1" fmla="*/ 1440000 w 1500559"/>
                          <a:gd name="connsiteY1" fmla="*/ 0 h 217594"/>
                          <a:gd name="connsiteX2" fmla="*/ 1500559 w 1500559"/>
                          <a:gd name="connsiteY2" fmla="*/ 112857 h 217594"/>
                          <a:gd name="connsiteX3" fmla="*/ 1440000 w 1500559"/>
                          <a:gd name="connsiteY3" fmla="*/ 216000 h 217594"/>
                          <a:gd name="connsiteX4" fmla="*/ 0 w 1500559"/>
                          <a:gd name="connsiteY4" fmla="*/ 216000 h 217594"/>
                          <a:gd name="connsiteX5" fmla="*/ 0 w 1500559"/>
                          <a:gd name="connsiteY5" fmla="*/ 0 h 217594"/>
                          <a:gd name="connsiteX0" fmla="*/ 0 w 1500559"/>
                          <a:gd name="connsiteY0" fmla="*/ 0 h 216915"/>
                          <a:gd name="connsiteX1" fmla="*/ 1440000 w 1500559"/>
                          <a:gd name="connsiteY1" fmla="*/ 0 h 216915"/>
                          <a:gd name="connsiteX2" fmla="*/ 1500559 w 1500559"/>
                          <a:gd name="connsiteY2" fmla="*/ 93807 h 216915"/>
                          <a:gd name="connsiteX3" fmla="*/ 1440000 w 1500559"/>
                          <a:gd name="connsiteY3" fmla="*/ 216000 h 216915"/>
                          <a:gd name="connsiteX4" fmla="*/ 0 w 1500559"/>
                          <a:gd name="connsiteY4" fmla="*/ 216000 h 216915"/>
                          <a:gd name="connsiteX5" fmla="*/ 0 w 1500559"/>
                          <a:gd name="connsiteY5" fmla="*/ 0 h 216915"/>
                          <a:gd name="connsiteX0" fmla="*/ 0 w 1500559"/>
                          <a:gd name="connsiteY0" fmla="*/ 0 h 216271"/>
                          <a:gd name="connsiteX1" fmla="*/ 1440000 w 1500559"/>
                          <a:gd name="connsiteY1" fmla="*/ 0 h 216271"/>
                          <a:gd name="connsiteX2" fmla="*/ 1500559 w 1500559"/>
                          <a:gd name="connsiteY2" fmla="*/ 93807 h 216271"/>
                          <a:gd name="connsiteX3" fmla="*/ 1440000 w 1500559"/>
                          <a:gd name="connsiteY3" fmla="*/ 216000 h 216271"/>
                          <a:gd name="connsiteX4" fmla="*/ 0 w 1500559"/>
                          <a:gd name="connsiteY4" fmla="*/ 216000 h 216271"/>
                          <a:gd name="connsiteX5" fmla="*/ 0 w 1500559"/>
                          <a:gd name="connsiteY5" fmla="*/ 0 h 216271"/>
                          <a:gd name="connsiteX0" fmla="*/ 0 w 1505321"/>
                          <a:gd name="connsiteY0" fmla="*/ 0 h 216318"/>
                          <a:gd name="connsiteX1" fmla="*/ 1440000 w 1505321"/>
                          <a:gd name="connsiteY1" fmla="*/ 0 h 216318"/>
                          <a:gd name="connsiteX2" fmla="*/ 1505321 w 1505321"/>
                          <a:gd name="connsiteY2" fmla="*/ 112857 h 216318"/>
                          <a:gd name="connsiteX3" fmla="*/ 1440000 w 1505321"/>
                          <a:gd name="connsiteY3" fmla="*/ 216000 h 216318"/>
                          <a:gd name="connsiteX4" fmla="*/ 0 w 1505321"/>
                          <a:gd name="connsiteY4" fmla="*/ 216000 h 216318"/>
                          <a:gd name="connsiteX5" fmla="*/ 0 w 1505321"/>
                          <a:gd name="connsiteY5" fmla="*/ 0 h 216318"/>
                          <a:gd name="connsiteX0" fmla="*/ 0 w 1505321"/>
                          <a:gd name="connsiteY0" fmla="*/ 0 h 216318"/>
                          <a:gd name="connsiteX1" fmla="*/ 1440000 w 1505321"/>
                          <a:gd name="connsiteY1" fmla="*/ 0 h 216318"/>
                          <a:gd name="connsiteX2" fmla="*/ 1505321 w 1505321"/>
                          <a:gd name="connsiteY2" fmla="*/ 112857 h 216318"/>
                          <a:gd name="connsiteX3" fmla="*/ 1440000 w 1505321"/>
                          <a:gd name="connsiteY3" fmla="*/ 216000 h 216318"/>
                          <a:gd name="connsiteX4" fmla="*/ 0 w 1505321"/>
                          <a:gd name="connsiteY4" fmla="*/ 216000 h 216318"/>
                          <a:gd name="connsiteX5" fmla="*/ 0 w 1505321"/>
                          <a:gd name="connsiteY5" fmla="*/ 0 h 216318"/>
                          <a:gd name="connsiteX0" fmla="*/ 0 w 1505321"/>
                          <a:gd name="connsiteY0" fmla="*/ 0 h 216507"/>
                          <a:gd name="connsiteX1" fmla="*/ 1440000 w 1505321"/>
                          <a:gd name="connsiteY1" fmla="*/ 0 h 216507"/>
                          <a:gd name="connsiteX2" fmla="*/ 1505321 w 1505321"/>
                          <a:gd name="connsiteY2" fmla="*/ 112857 h 216507"/>
                          <a:gd name="connsiteX3" fmla="*/ 1440000 w 1505321"/>
                          <a:gd name="connsiteY3" fmla="*/ 216000 h 216507"/>
                          <a:gd name="connsiteX4" fmla="*/ 0 w 1505321"/>
                          <a:gd name="connsiteY4" fmla="*/ 216000 h 216507"/>
                          <a:gd name="connsiteX5" fmla="*/ 0 w 1505321"/>
                          <a:gd name="connsiteY5" fmla="*/ 0 h 216507"/>
                          <a:gd name="connsiteX0" fmla="*/ 0 w 1505321"/>
                          <a:gd name="connsiteY0" fmla="*/ 0 h 216000"/>
                          <a:gd name="connsiteX1" fmla="*/ 1440000 w 1505321"/>
                          <a:gd name="connsiteY1" fmla="*/ 0 h 216000"/>
                          <a:gd name="connsiteX2" fmla="*/ 1505321 w 1505321"/>
                          <a:gd name="connsiteY2" fmla="*/ 112857 h 216000"/>
                          <a:gd name="connsiteX3" fmla="*/ 1440000 w 1505321"/>
                          <a:gd name="connsiteY3" fmla="*/ 216000 h 216000"/>
                          <a:gd name="connsiteX4" fmla="*/ 0 w 1505321"/>
                          <a:gd name="connsiteY4" fmla="*/ 216000 h 216000"/>
                          <a:gd name="connsiteX5" fmla="*/ 0 w 1505321"/>
                          <a:gd name="connsiteY5" fmla="*/ 0 h 216000"/>
                          <a:gd name="connsiteX0" fmla="*/ 0 w 1505321"/>
                          <a:gd name="connsiteY0" fmla="*/ 0 h 216000"/>
                          <a:gd name="connsiteX1" fmla="*/ 1440000 w 1505321"/>
                          <a:gd name="connsiteY1" fmla="*/ 0 h 216000"/>
                          <a:gd name="connsiteX2" fmla="*/ 1505321 w 1505321"/>
                          <a:gd name="connsiteY2" fmla="*/ 112857 h 216000"/>
                          <a:gd name="connsiteX3" fmla="*/ 1440000 w 1505321"/>
                          <a:gd name="connsiteY3" fmla="*/ 216000 h 216000"/>
                          <a:gd name="connsiteX4" fmla="*/ 0 w 1505321"/>
                          <a:gd name="connsiteY4" fmla="*/ 216000 h 216000"/>
                          <a:gd name="connsiteX5" fmla="*/ 0 w 1505321"/>
                          <a:gd name="connsiteY5" fmla="*/ 0 h 2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321" h="216000">
                            <a:moveTo>
                              <a:pt x="0" y="0"/>
                            </a:moveTo>
                            <a:lnTo>
                              <a:pt x="1440000" y="0"/>
                            </a:lnTo>
                            <a:cubicBezTo>
                              <a:pt x="1477424" y="65052"/>
                              <a:pt x="1475157" y="58117"/>
                              <a:pt x="1505321" y="112857"/>
                            </a:cubicBezTo>
                            <a:cubicBezTo>
                              <a:pt x="1475836" y="158112"/>
                              <a:pt x="1473339" y="165515"/>
                              <a:pt x="1440000" y="216000"/>
                            </a:cubicBezTo>
                            <a:lnTo>
                              <a:pt x="0" y="216000"/>
                            </a:lnTo>
                            <a:lnTo>
                              <a:pt x="0" y="0"/>
                            </a:lnTo>
                            <a:close/>
                          </a:path>
                        </a:pathLst>
                      </a:custGeom>
                      <a:gradFill>
                        <a:gsLst>
                          <a:gs pos="0">
                            <a:schemeClr val="tx1">
                              <a:lumMod val="75000"/>
                              <a:lumOff val="25000"/>
                            </a:schemeClr>
                          </a:gs>
                          <a:gs pos="50000">
                            <a:schemeClr val="tx1">
                              <a:lumMod val="65000"/>
                              <a:lumOff val="35000"/>
                            </a:schemeClr>
                          </a:gs>
                          <a:gs pos="100000">
                            <a:schemeClr val="tx1">
                              <a:lumMod val="65000"/>
                              <a:lumOff val="3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86" name="正方形/長方形 9"/>
                      <p:cNvSpPr/>
                      <p:nvPr/>
                    </p:nvSpPr>
                    <p:spPr>
                      <a:xfrm>
                        <a:off x="3923928" y="3859068"/>
                        <a:ext cx="1512168" cy="216000"/>
                      </a:xfrm>
                      <a:custGeom>
                        <a:avLst/>
                        <a:gdLst>
                          <a:gd name="connsiteX0" fmla="*/ 0 w 1440000"/>
                          <a:gd name="connsiteY0" fmla="*/ 0 h 216000"/>
                          <a:gd name="connsiteX1" fmla="*/ 1440000 w 1440000"/>
                          <a:gd name="connsiteY1" fmla="*/ 0 h 216000"/>
                          <a:gd name="connsiteX2" fmla="*/ 1440000 w 1440000"/>
                          <a:gd name="connsiteY2" fmla="*/ 216000 h 216000"/>
                          <a:gd name="connsiteX3" fmla="*/ 0 w 1440000"/>
                          <a:gd name="connsiteY3" fmla="*/ 216000 h 216000"/>
                          <a:gd name="connsiteX4" fmla="*/ 0 w 1440000"/>
                          <a:gd name="connsiteY4" fmla="*/ 0 h 216000"/>
                          <a:gd name="connsiteX0" fmla="*/ 0 w 1495847"/>
                          <a:gd name="connsiteY0" fmla="*/ 0 h 216000"/>
                          <a:gd name="connsiteX1" fmla="*/ 1440000 w 1495847"/>
                          <a:gd name="connsiteY1" fmla="*/ 0 h 216000"/>
                          <a:gd name="connsiteX2" fmla="*/ 1495797 w 1495847"/>
                          <a:gd name="connsiteY2" fmla="*/ 108095 h 216000"/>
                          <a:gd name="connsiteX3" fmla="*/ 1440000 w 1495847"/>
                          <a:gd name="connsiteY3" fmla="*/ 216000 h 216000"/>
                          <a:gd name="connsiteX4" fmla="*/ 0 w 1495847"/>
                          <a:gd name="connsiteY4" fmla="*/ 216000 h 216000"/>
                          <a:gd name="connsiteX5" fmla="*/ 0 w 1495847"/>
                          <a:gd name="connsiteY5" fmla="*/ 0 h 216000"/>
                          <a:gd name="connsiteX0" fmla="*/ 0 w 1495797"/>
                          <a:gd name="connsiteY0" fmla="*/ 0 h 216000"/>
                          <a:gd name="connsiteX1" fmla="*/ 1440000 w 1495797"/>
                          <a:gd name="connsiteY1" fmla="*/ 0 h 216000"/>
                          <a:gd name="connsiteX2" fmla="*/ 1495797 w 1495797"/>
                          <a:gd name="connsiteY2" fmla="*/ 108095 h 216000"/>
                          <a:gd name="connsiteX3" fmla="*/ 1440000 w 1495797"/>
                          <a:gd name="connsiteY3" fmla="*/ 216000 h 216000"/>
                          <a:gd name="connsiteX4" fmla="*/ 0 w 1495797"/>
                          <a:gd name="connsiteY4" fmla="*/ 216000 h 216000"/>
                          <a:gd name="connsiteX5" fmla="*/ 0 w 1495797"/>
                          <a:gd name="connsiteY5" fmla="*/ 0 h 216000"/>
                          <a:gd name="connsiteX0" fmla="*/ 0 w 1495797"/>
                          <a:gd name="connsiteY0" fmla="*/ 0 h 216000"/>
                          <a:gd name="connsiteX1" fmla="*/ 1440000 w 1495797"/>
                          <a:gd name="connsiteY1" fmla="*/ 0 h 216000"/>
                          <a:gd name="connsiteX2" fmla="*/ 1495797 w 1495797"/>
                          <a:gd name="connsiteY2" fmla="*/ 108095 h 216000"/>
                          <a:gd name="connsiteX3" fmla="*/ 1440000 w 1495797"/>
                          <a:gd name="connsiteY3" fmla="*/ 216000 h 216000"/>
                          <a:gd name="connsiteX4" fmla="*/ 0 w 1495797"/>
                          <a:gd name="connsiteY4" fmla="*/ 216000 h 216000"/>
                          <a:gd name="connsiteX5" fmla="*/ 0 w 1495797"/>
                          <a:gd name="connsiteY5" fmla="*/ 0 h 216000"/>
                          <a:gd name="connsiteX0" fmla="*/ 0 w 1495797"/>
                          <a:gd name="connsiteY0" fmla="*/ 0 h 216000"/>
                          <a:gd name="connsiteX1" fmla="*/ 1440000 w 1495797"/>
                          <a:gd name="connsiteY1" fmla="*/ 0 h 216000"/>
                          <a:gd name="connsiteX2" fmla="*/ 1495797 w 1495797"/>
                          <a:gd name="connsiteY2" fmla="*/ 108095 h 216000"/>
                          <a:gd name="connsiteX3" fmla="*/ 1440000 w 1495797"/>
                          <a:gd name="connsiteY3" fmla="*/ 216000 h 216000"/>
                          <a:gd name="connsiteX4" fmla="*/ 0 w 1495797"/>
                          <a:gd name="connsiteY4" fmla="*/ 216000 h 216000"/>
                          <a:gd name="connsiteX5" fmla="*/ 0 w 1495797"/>
                          <a:gd name="connsiteY5" fmla="*/ 0 h 216000"/>
                          <a:gd name="connsiteX0" fmla="*/ 0 w 1495797"/>
                          <a:gd name="connsiteY0" fmla="*/ 0 h 216000"/>
                          <a:gd name="connsiteX1" fmla="*/ 1440000 w 1495797"/>
                          <a:gd name="connsiteY1" fmla="*/ 0 h 216000"/>
                          <a:gd name="connsiteX2" fmla="*/ 1495797 w 1495797"/>
                          <a:gd name="connsiteY2" fmla="*/ 108095 h 216000"/>
                          <a:gd name="connsiteX3" fmla="*/ 1440000 w 1495797"/>
                          <a:gd name="connsiteY3" fmla="*/ 216000 h 216000"/>
                          <a:gd name="connsiteX4" fmla="*/ 0 w 1495797"/>
                          <a:gd name="connsiteY4" fmla="*/ 216000 h 216000"/>
                          <a:gd name="connsiteX5" fmla="*/ 0 w 1495797"/>
                          <a:gd name="connsiteY5" fmla="*/ 0 h 216000"/>
                          <a:gd name="connsiteX0" fmla="*/ 0 w 1500559"/>
                          <a:gd name="connsiteY0" fmla="*/ 0 h 216000"/>
                          <a:gd name="connsiteX1" fmla="*/ 1440000 w 1500559"/>
                          <a:gd name="connsiteY1" fmla="*/ 0 h 216000"/>
                          <a:gd name="connsiteX2" fmla="*/ 1500559 w 1500559"/>
                          <a:gd name="connsiteY2" fmla="*/ 112857 h 216000"/>
                          <a:gd name="connsiteX3" fmla="*/ 1440000 w 1500559"/>
                          <a:gd name="connsiteY3" fmla="*/ 216000 h 216000"/>
                          <a:gd name="connsiteX4" fmla="*/ 0 w 1500559"/>
                          <a:gd name="connsiteY4" fmla="*/ 216000 h 216000"/>
                          <a:gd name="connsiteX5" fmla="*/ 0 w 1500559"/>
                          <a:gd name="connsiteY5" fmla="*/ 0 h 216000"/>
                          <a:gd name="connsiteX0" fmla="*/ 0 w 1500559"/>
                          <a:gd name="connsiteY0" fmla="*/ 0 h 216000"/>
                          <a:gd name="connsiteX1" fmla="*/ 1440000 w 1500559"/>
                          <a:gd name="connsiteY1" fmla="*/ 0 h 216000"/>
                          <a:gd name="connsiteX2" fmla="*/ 1500559 w 1500559"/>
                          <a:gd name="connsiteY2" fmla="*/ 112857 h 216000"/>
                          <a:gd name="connsiteX3" fmla="*/ 1440000 w 1500559"/>
                          <a:gd name="connsiteY3" fmla="*/ 216000 h 216000"/>
                          <a:gd name="connsiteX4" fmla="*/ 0 w 1500559"/>
                          <a:gd name="connsiteY4" fmla="*/ 216000 h 216000"/>
                          <a:gd name="connsiteX5" fmla="*/ 0 w 1500559"/>
                          <a:gd name="connsiteY5" fmla="*/ 0 h 216000"/>
                          <a:gd name="connsiteX0" fmla="*/ 0 w 1503107"/>
                          <a:gd name="connsiteY0" fmla="*/ 0 h 216000"/>
                          <a:gd name="connsiteX1" fmla="*/ 1440000 w 1503107"/>
                          <a:gd name="connsiteY1" fmla="*/ 0 h 216000"/>
                          <a:gd name="connsiteX2" fmla="*/ 1500559 w 1503107"/>
                          <a:gd name="connsiteY2" fmla="*/ 112857 h 216000"/>
                          <a:gd name="connsiteX3" fmla="*/ 1440000 w 1503107"/>
                          <a:gd name="connsiteY3" fmla="*/ 216000 h 216000"/>
                          <a:gd name="connsiteX4" fmla="*/ 0 w 1503107"/>
                          <a:gd name="connsiteY4" fmla="*/ 216000 h 216000"/>
                          <a:gd name="connsiteX5" fmla="*/ 0 w 1503107"/>
                          <a:gd name="connsiteY5" fmla="*/ 0 h 216000"/>
                          <a:gd name="connsiteX0" fmla="*/ 0 w 1500559"/>
                          <a:gd name="connsiteY0" fmla="*/ 0 h 216000"/>
                          <a:gd name="connsiteX1" fmla="*/ 1440000 w 1500559"/>
                          <a:gd name="connsiteY1" fmla="*/ 0 h 216000"/>
                          <a:gd name="connsiteX2" fmla="*/ 1500559 w 1500559"/>
                          <a:gd name="connsiteY2" fmla="*/ 112857 h 216000"/>
                          <a:gd name="connsiteX3" fmla="*/ 1440000 w 1500559"/>
                          <a:gd name="connsiteY3" fmla="*/ 216000 h 216000"/>
                          <a:gd name="connsiteX4" fmla="*/ 0 w 1500559"/>
                          <a:gd name="connsiteY4" fmla="*/ 216000 h 216000"/>
                          <a:gd name="connsiteX5" fmla="*/ 0 w 1500559"/>
                          <a:gd name="connsiteY5" fmla="*/ 0 h 216000"/>
                          <a:gd name="connsiteX0" fmla="*/ 0 w 1500559"/>
                          <a:gd name="connsiteY0" fmla="*/ 0 h 217594"/>
                          <a:gd name="connsiteX1" fmla="*/ 1440000 w 1500559"/>
                          <a:gd name="connsiteY1" fmla="*/ 0 h 217594"/>
                          <a:gd name="connsiteX2" fmla="*/ 1500559 w 1500559"/>
                          <a:gd name="connsiteY2" fmla="*/ 112857 h 217594"/>
                          <a:gd name="connsiteX3" fmla="*/ 1440000 w 1500559"/>
                          <a:gd name="connsiteY3" fmla="*/ 216000 h 217594"/>
                          <a:gd name="connsiteX4" fmla="*/ 0 w 1500559"/>
                          <a:gd name="connsiteY4" fmla="*/ 216000 h 217594"/>
                          <a:gd name="connsiteX5" fmla="*/ 0 w 1500559"/>
                          <a:gd name="connsiteY5" fmla="*/ 0 h 217594"/>
                          <a:gd name="connsiteX0" fmla="*/ 0 w 1500559"/>
                          <a:gd name="connsiteY0" fmla="*/ 0 h 216915"/>
                          <a:gd name="connsiteX1" fmla="*/ 1440000 w 1500559"/>
                          <a:gd name="connsiteY1" fmla="*/ 0 h 216915"/>
                          <a:gd name="connsiteX2" fmla="*/ 1500559 w 1500559"/>
                          <a:gd name="connsiteY2" fmla="*/ 93807 h 216915"/>
                          <a:gd name="connsiteX3" fmla="*/ 1440000 w 1500559"/>
                          <a:gd name="connsiteY3" fmla="*/ 216000 h 216915"/>
                          <a:gd name="connsiteX4" fmla="*/ 0 w 1500559"/>
                          <a:gd name="connsiteY4" fmla="*/ 216000 h 216915"/>
                          <a:gd name="connsiteX5" fmla="*/ 0 w 1500559"/>
                          <a:gd name="connsiteY5" fmla="*/ 0 h 216915"/>
                          <a:gd name="connsiteX0" fmla="*/ 0 w 1500559"/>
                          <a:gd name="connsiteY0" fmla="*/ 0 h 216271"/>
                          <a:gd name="connsiteX1" fmla="*/ 1440000 w 1500559"/>
                          <a:gd name="connsiteY1" fmla="*/ 0 h 216271"/>
                          <a:gd name="connsiteX2" fmla="*/ 1500559 w 1500559"/>
                          <a:gd name="connsiteY2" fmla="*/ 93807 h 216271"/>
                          <a:gd name="connsiteX3" fmla="*/ 1440000 w 1500559"/>
                          <a:gd name="connsiteY3" fmla="*/ 216000 h 216271"/>
                          <a:gd name="connsiteX4" fmla="*/ 0 w 1500559"/>
                          <a:gd name="connsiteY4" fmla="*/ 216000 h 216271"/>
                          <a:gd name="connsiteX5" fmla="*/ 0 w 1500559"/>
                          <a:gd name="connsiteY5" fmla="*/ 0 h 216271"/>
                          <a:gd name="connsiteX0" fmla="*/ 0 w 1505321"/>
                          <a:gd name="connsiteY0" fmla="*/ 0 h 216318"/>
                          <a:gd name="connsiteX1" fmla="*/ 1440000 w 1505321"/>
                          <a:gd name="connsiteY1" fmla="*/ 0 h 216318"/>
                          <a:gd name="connsiteX2" fmla="*/ 1505321 w 1505321"/>
                          <a:gd name="connsiteY2" fmla="*/ 112857 h 216318"/>
                          <a:gd name="connsiteX3" fmla="*/ 1440000 w 1505321"/>
                          <a:gd name="connsiteY3" fmla="*/ 216000 h 216318"/>
                          <a:gd name="connsiteX4" fmla="*/ 0 w 1505321"/>
                          <a:gd name="connsiteY4" fmla="*/ 216000 h 216318"/>
                          <a:gd name="connsiteX5" fmla="*/ 0 w 1505321"/>
                          <a:gd name="connsiteY5" fmla="*/ 0 h 216318"/>
                          <a:gd name="connsiteX0" fmla="*/ 0 w 1505321"/>
                          <a:gd name="connsiteY0" fmla="*/ 0 h 216318"/>
                          <a:gd name="connsiteX1" fmla="*/ 1440000 w 1505321"/>
                          <a:gd name="connsiteY1" fmla="*/ 0 h 216318"/>
                          <a:gd name="connsiteX2" fmla="*/ 1505321 w 1505321"/>
                          <a:gd name="connsiteY2" fmla="*/ 112857 h 216318"/>
                          <a:gd name="connsiteX3" fmla="*/ 1440000 w 1505321"/>
                          <a:gd name="connsiteY3" fmla="*/ 216000 h 216318"/>
                          <a:gd name="connsiteX4" fmla="*/ 0 w 1505321"/>
                          <a:gd name="connsiteY4" fmla="*/ 216000 h 216318"/>
                          <a:gd name="connsiteX5" fmla="*/ 0 w 1505321"/>
                          <a:gd name="connsiteY5" fmla="*/ 0 h 216318"/>
                          <a:gd name="connsiteX0" fmla="*/ 0 w 1505321"/>
                          <a:gd name="connsiteY0" fmla="*/ 0 h 216318"/>
                          <a:gd name="connsiteX1" fmla="*/ 1440000 w 1505321"/>
                          <a:gd name="connsiteY1" fmla="*/ 0 h 216318"/>
                          <a:gd name="connsiteX2" fmla="*/ 1505321 w 1505321"/>
                          <a:gd name="connsiteY2" fmla="*/ 112857 h 216318"/>
                          <a:gd name="connsiteX3" fmla="*/ 1440000 w 1505321"/>
                          <a:gd name="connsiteY3" fmla="*/ 216000 h 216318"/>
                          <a:gd name="connsiteX4" fmla="*/ 0 w 1505321"/>
                          <a:gd name="connsiteY4" fmla="*/ 216000 h 216318"/>
                          <a:gd name="connsiteX5" fmla="*/ 0 w 1505321"/>
                          <a:gd name="connsiteY5" fmla="*/ 0 h 216318"/>
                          <a:gd name="connsiteX0" fmla="*/ 0 w 1505321"/>
                          <a:gd name="connsiteY0" fmla="*/ 0 h 216318"/>
                          <a:gd name="connsiteX1" fmla="*/ 1440000 w 1505321"/>
                          <a:gd name="connsiteY1" fmla="*/ 0 h 216318"/>
                          <a:gd name="connsiteX2" fmla="*/ 1505321 w 1505321"/>
                          <a:gd name="connsiteY2" fmla="*/ 112857 h 216318"/>
                          <a:gd name="connsiteX3" fmla="*/ 1440000 w 1505321"/>
                          <a:gd name="connsiteY3" fmla="*/ 216000 h 216318"/>
                          <a:gd name="connsiteX4" fmla="*/ 0 w 1505321"/>
                          <a:gd name="connsiteY4" fmla="*/ 216000 h 216318"/>
                          <a:gd name="connsiteX5" fmla="*/ 0 w 1505321"/>
                          <a:gd name="connsiteY5" fmla="*/ 0 h 216318"/>
                          <a:gd name="connsiteX0" fmla="*/ 0 w 1505321"/>
                          <a:gd name="connsiteY0" fmla="*/ 0 h 216609"/>
                          <a:gd name="connsiteX1" fmla="*/ 1440000 w 1505321"/>
                          <a:gd name="connsiteY1" fmla="*/ 0 h 216609"/>
                          <a:gd name="connsiteX2" fmla="*/ 1505321 w 1505321"/>
                          <a:gd name="connsiteY2" fmla="*/ 112857 h 216609"/>
                          <a:gd name="connsiteX3" fmla="*/ 1440000 w 1505321"/>
                          <a:gd name="connsiteY3" fmla="*/ 216000 h 216609"/>
                          <a:gd name="connsiteX4" fmla="*/ 0 w 1505321"/>
                          <a:gd name="connsiteY4" fmla="*/ 216000 h 216609"/>
                          <a:gd name="connsiteX5" fmla="*/ 0 w 1505321"/>
                          <a:gd name="connsiteY5" fmla="*/ 0 h 216609"/>
                          <a:gd name="connsiteX0" fmla="*/ 0 w 1505321"/>
                          <a:gd name="connsiteY0" fmla="*/ 0 h 216000"/>
                          <a:gd name="connsiteX1" fmla="*/ 1440000 w 1505321"/>
                          <a:gd name="connsiteY1" fmla="*/ 0 h 216000"/>
                          <a:gd name="connsiteX2" fmla="*/ 1505321 w 1505321"/>
                          <a:gd name="connsiteY2" fmla="*/ 112857 h 216000"/>
                          <a:gd name="connsiteX3" fmla="*/ 1440000 w 1505321"/>
                          <a:gd name="connsiteY3" fmla="*/ 216000 h 216000"/>
                          <a:gd name="connsiteX4" fmla="*/ 0 w 1505321"/>
                          <a:gd name="connsiteY4" fmla="*/ 216000 h 216000"/>
                          <a:gd name="connsiteX5" fmla="*/ 0 w 1505321"/>
                          <a:gd name="connsiteY5" fmla="*/ 0 h 216000"/>
                          <a:gd name="connsiteX0" fmla="*/ 0 w 1505321"/>
                          <a:gd name="connsiteY0" fmla="*/ 0 h 216000"/>
                          <a:gd name="connsiteX1" fmla="*/ 1440000 w 1505321"/>
                          <a:gd name="connsiteY1" fmla="*/ 0 h 216000"/>
                          <a:gd name="connsiteX2" fmla="*/ 1505321 w 1505321"/>
                          <a:gd name="connsiteY2" fmla="*/ 112857 h 216000"/>
                          <a:gd name="connsiteX3" fmla="*/ 1440000 w 1505321"/>
                          <a:gd name="connsiteY3" fmla="*/ 216000 h 216000"/>
                          <a:gd name="connsiteX4" fmla="*/ 0 w 1505321"/>
                          <a:gd name="connsiteY4" fmla="*/ 216000 h 216000"/>
                          <a:gd name="connsiteX5" fmla="*/ 0 w 1505321"/>
                          <a:gd name="connsiteY5" fmla="*/ 0 h 2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321" h="216000">
                            <a:moveTo>
                              <a:pt x="0" y="0"/>
                            </a:moveTo>
                            <a:lnTo>
                              <a:pt x="1440000" y="0"/>
                            </a:lnTo>
                            <a:cubicBezTo>
                              <a:pt x="1483206" y="72544"/>
                              <a:pt x="1476403" y="59363"/>
                              <a:pt x="1505321" y="112857"/>
                            </a:cubicBezTo>
                            <a:cubicBezTo>
                              <a:pt x="1467671" y="170256"/>
                              <a:pt x="1480030" y="151456"/>
                              <a:pt x="1440000" y="216000"/>
                            </a:cubicBezTo>
                            <a:lnTo>
                              <a:pt x="0" y="216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cxnSp>
                <p:nvCxnSpPr>
                  <p:cNvPr id="374" name="直線矢印コネクタ 373"/>
                  <p:cNvCxnSpPr/>
                  <p:nvPr/>
                </p:nvCxnSpPr>
                <p:spPr>
                  <a:xfrm>
                    <a:off x="3635896" y="3419765"/>
                    <a:ext cx="0" cy="9000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5" name="テキスト ボックス 374"/>
                  <p:cNvSpPr txBox="1"/>
                  <p:nvPr/>
                </p:nvSpPr>
                <p:spPr>
                  <a:xfrm>
                    <a:off x="3594329" y="3672399"/>
                    <a:ext cx="364202" cy="307777"/>
                  </a:xfrm>
                  <a:prstGeom prst="rect">
                    <a:avLst/>
                  </a:prstGeom>
                  <a:noFill/>
                </p:spPr>
                <p:txBody>
                  <a:bodyPr wrap="none" rtlCol="0">
                    <a:spAutoFit/>
                  </a:bodyPr>
                  <a:lstStyle/>
                  <a:p>
                    <a:r>
                      <a:rPr kumimoji="1" lang="en-US" altLang="ja-JP" sz="1400" dirty="0" smtClean="0">
                        <a:latin typeface="Times New Roman" panose="02020603050405020304" pitchFamily="18" charset="0"/>
                        <a:cs typeface="Times New Roman" panose="02020603050405020304" pitchFamily="18" charset="0"/>
                      </a:rPr>
                      <a:t>25</a:t>
                    </a:r>
                    <a:endParaRPr kumimoji="1" lang="ja-JP" altLang="en-US" sz="1400" dirty="0">
                      <a:latin typeface="Times New Roman" panose="02020603050405020304" pitchFamily="18" charset="0"/>
                      <a:cs typeface="Times New Roman" panose="02020603050405020304" pitchFamily="18" charset="0"/>
                    </a:endParaRPr>
                  </a:p>
                </p:txBody>
              </p:sp>
              <p:cxnSp>
                <p:nvCxnSpPr>
                  <p:cNvPr id="376" name="直線矢印コネクタ 375"/>
                  <p:cNvCxnSpPr/>
                  <p:nvPr/>
                </p:nvCxnSpPr>
                <p:spPr>
                  <a:xfrm>
                    <a:off x="1540695" y="3761764"/>
                    <a:ext cx="0" cy="2160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7" name="テキスト ボックス 376"/>
                  <p:cNvSpPr txBox="1"/>
                  <p:nvPr/>
                </p:nvSpPr>
                <p:spPr>
                  <a:xfrm>
                    <a:off x="1202514" y="3678749"/>
                    <a:ext cx="274434" cy="307777"/>
                  </a:xfrm>
                  <a:prstGeom prst="rect">
                    <a:avLst/>
                  </a:prstGeom>
                  <a:noFill/>
                </p:spPr>
                <p:txBody>
                  <a:bodyPr wrap="none" rtlCol="0">
                    <a:spAutoFit/>
                  </a:bodyPr>
                  <a:lstStyle/>
                  <a:p>
                    <a:r>
                      <a:rPr kumimoji="1" lang="en-US" altLang="ja-JP" sz="1400" dirty="0" smtClean="0">
                        <a:latin typeface="Times New Roman" panose="02020603050405020304" pitchFamily="18" charset="0"/>
                        <a:cs typeface="Times New Roman" panose="02020603050405020304" pitchFamily="18" charset="0"/>
                      </a:rPr>
                      <a:t>6</a:t>
                    </a:r>
                  </a:p>
                </p:txBody>
              </p:sp>
              <p:cxnSp>
                <p:nvCxnSpPr>
                  <p:cNvPr id="378" name="直線矢印コネクタ 377"/>
                  <p:cNvCxnSpPr/>
                  <p:nvPr/>
                </p:nvCxnSpPr>
                <p:spPr>
                  <a:xfrm rot="5400000">
                    <a:off x="2558532" y="2384597"/>
                    <a:ext cx="0" cy="1943999"/>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9" name="テキスト ボックス 378"/>
                  <p:cNvSpPr txBox="1"/>
                  <p:nvPr/>
                </p:nvSpPr>
                <p:spPr>
                  <a:xfrm>
                    <a:off x="2349895" y="3052019"/>
                    <a:ext cx="364202" cy="307777"/>
                  </a:xfrm>
                  <a:prstGeom prst="rect">
                    <a:avLst/>
                  </a:prstGeom>
                  <a:noFill/>
                </p:spPr>
                <p:txBody>
                  <a:bodyPr wrap="none" rtlCol="0">
                    <a:spAutoFit/>
                  </a:bodyPr>
                  <a:lstStyle/>
                  <a:p>
                    <a:r>
                      <a:rPr kumimoji="1" lang="en-US" altLang="ja-JP" sz="1400" dirty="0" smtClean="0">
                        <a:latin typeface="Times New Roman" panose="02020603050405020304" pitchFamily="18" charset="0"/>
                        <a:cs typeface="Times New Roman" panose="02020603050405020304" pitchFamily="18" charset="0"/>
                      </a:rPr>
                      <a:t>54</a:t>
                    </a:r>
                    <a:endParaRPr kumimoji="1" lang="ja-JP" altLang="en-US" sz="1400" dirty="0">
                      <a:latin typeface="Times New Roman" panose="02020603050405020304" pitchFamily="18" charset="0"/>
                      <a:cs typeface="Times New Roman" panose="02020603050405020304" pitchFamily="18" charset="0"/>
                    </a:endParaRPr>
                  </a:p>
                </p:txBody>
              </p:sp>
              <p:sp>
                <p:nvSpPr>
                  <p:cNvPr id="380" name="テキスト ボックス 379"/>
                  <p:cNvSpPr txBox="1"/>
                  <p:nvPr/>
                </p:nvSpPr>
                <p:spPr>
                  <a:xfrm>
                    <a:off x="2879654" y="4384527"/>
                    <a:ext cx="1097837" cy="415585"/>
                  </a:xfrm>
                  <a:prstGeom prst="rect">
                    <a:avLst/>
                  </a:prstGeom>
                  <a:noFill/>
                </p:spPr>
                <p:txBody>
                  <a:bodyPr wrap="none" rtlCol="0">
                    <a:spAutoFit/>
                  </a:bodyPr>
                  <a:lstStyle/>
                  <a:p>
                    <a:r>
                      <a:rPr lang="en-US" altLang="ja-JP" sz="1400" dirty="0" smtClean="0">
                        <a:latin typeface="Times New Roman" panose="02020603050405020304" pitchFamily="18" charset="0"/>
                        <a:ea typeface="Arial Unicode MS" panose="020B0604020202020204" pitchFamily="50" charset="-128"/>
                        <a:cs typeface="Times New Roman" panose="02020603050405020304" pitchFamily="18" charset="0"/>
                      </a:rPr>
                      <a:t>Graphite</a:t>
                    </a:r>
                    <a:endParaRPr kumimoji="1" lang="ja-JP" altLang="en-US" sz="14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381" name="テキスト ボックス 380"/>
                  <p:cNvSpPr txBox="1"/>
                  <p:nvPr/>
                </p:nvSpPr>
                <p:spPr>
                  <a:xfrm>
                    <a:off x="1300143" y="4379940"/>
                    <a:ext cx="1597839" cy="415585"/>
                  </a:xfrm>
                  <a:prstGeom prst="rect">
                    <a:avLst/>
                  </a:prstGeom>
                  <a:noFill/>
                </p:spPr>
                <p:txBody>
                  <a:bodyPr wrap="none" rtlCol="0">
                    <a:spAutoFit/>
                  </a:bodyPr>
                  <a:lstStyle/>
                  <a:p>
                    <a:r>
                      <a:rPr kumimoji="1" lang="en-US" altLang="ja-JP" sz="1400" dirty="0" smtClean="0">
                        <a:latin typeface="Times New Roman" panose="02020603050405020304" pitchFamily="18" charset="0"/>
                        <a:ea typeface="Arial Unicode MS" panose="020B0604020202020204" pitchFamily="50" charset="-128"/>
                        <a:cs typeface="Times New Roman" panose="02020603050405020304" pitchFamily="18" charset="0"/>
                      </a:rPr>
                      <a:t>Metal/Carbon</a:t>
                    </a:r>
                    <a:endParaRPr kumimoji="1" lang="ja-JP" altLang="en-US" sz="1400" dirty="0">
                      <a:latin typeface="Times New Roman" panose="02020603050405020304" pitchFamily="18" charset="0"/>
                      <a:ea typeface="Arial Unicode MS" panose="020B0604020202020204" pitchFamily="50" charset="-128"/>
                      <a:cs typeface="Times New Roman" panose="02020603050405020304" pitchFamily="18" charset="0"/>
                    </a:endParaRPr>
                  </a:p>
                </p:txBody>
              </p:sp>
            </p:grpSp>
            <p:cxnSp>
              <p:nvCxnSpPr>
                <p:cNvPr id="371" name="直線コネクタ 370"/>
                <p:cNvCxnSpPr/>
                <p:nvPr/>
              </p:nvCxnSpPr>
              <p:spPr>
                <a:xfrm>
                  <a:off x="3025800" y="4268964"/>
                  <a:ext cx="220220" cy="216204"/>
                </a:xfrm>
                <a:prstGeom prst="line">
                  <a:avLst/>
                </a:prstGeom>
                <a:ln w="12700">
                  <a:solidFill>
                    <a:schemeClr val="tx1"/>
                  </a:solidFill>
                  <a:headEnd type="stealth"/>
                </a:ln>
              </p:spPr>
              <p:style>
                <a:lnRef idx="1">
                  <a:schemeClr val="accent1"/>
                </a:lnRef>
                <a:fillRef idx="0">
                  <a:schemeClr val="accent1"/>
                </a:fillRef>
                <a:effectRef idx="0">
                  <a:schemeClr val="accent1"/>
                </a:effectRef>
                <a:fontRef idx="minor">
                  <a:schemeClr val="tx1"/>
                </a:fontRef>
              </p:style>
            </p:cxnSp>
            <p:cxnSp>
              <p:nvCxnSpPr>
                <p:cNvPr id="372" name="直線コネクタ 371"/>
                <p:cNvCxnSpPr>
                  <a:endCxn id="381" idx="0"/>
                </p:cNvCxnSpPr>
                <p:nvPr/>
              </p:nvCxnSpPr>
              <p:spPr>
                <a:xfrm flipH="1">
                  <a:off x="2099064" y="4044765"/>
                  <a:ext cx="202482" cy="335175"/>
                </a:xfrm>
                <a:prstGeom prst="line">
                  <a:avLst/>
                </a:prstGeom>
                <a:ln w="12700">
                  <a:solidFill>
                    <a:schemeClr val="tx1"/>
                  </a:solidFill>
                  <a:headEnd type="stealth"/>
                </a:ln>
              </p:spPr>
              <p:style>
                <a:lnRef idx="1">
                  <a:schemeClr val="accent1"/>
                </a:lnRef>
                <a:fillRef idx="0">
                  <a:schemeClr val="accent1"/>
                </a:fillRef>
                <a:effectRef idx="0">
                  <a:schemeClr val="accent1"/>
                </a:effectRef>
                <a:fontRef idx="minor">
                  <a:schemeClr val="tx1"/>
                </a:fontRef>
              </p:style>
            </p:cxnSp>
          </p:grpSp>
          <p:pic>
            <p:nvPicPr>
              <p:cNvPr id="369" name="図 368"/>
              <p:cNvPicPr>
                <a:picLocks noChangeAspect="1"/>
              </p:cNvPicPr>
              <p:nvPr/>
            </p:nvPicPr>
            <p:blipFill rotWithShape="1">
              <a:blip r:embed="rId3" cstate="email">
                <a:extLst>
                  <a:ext uri="{28A0092B-C50C-407E-A947-70E740481C1C}">
                    <a14:useLocalDpi xmlns:a14="http://schemas.microsoft.com/office/drawing/2010/main" val="0"/>
                  </a:ext>
                </a:extLst>
              </a:blip>
              <a:srcRect l="1164" r="36227"/>
              <a:stretch/>
            </p:blipFill>
            <p:spPr>
              <a:xfrm>
                <a:off x="776747" y="3362178"/>
                <a:ext cx="2054086" cy="1406079"/>
              </a:xfrm>
              <a:prstGeom prst="rect">
                <a:avLst/>
              </a:prstGeom>
            </p:spPr>
          </p:pic>
        </p:grpSp>
        <p:sp>
          <p:nvSpPr>
            <p:cNvPr id="366" name="テキスト ボックス 365"/>
            <p:cNvSpPr txBox="1"/>
            <p:nvPr/>
          </p:nvSpPr>
          <p:spPr>
            <a:xfrm>
              <a:off x="3499342" y="3644714"/>
              <a:ext cx="705674" cy="307777"/>
            </a:xfrm>
            <a:prstGeom prst="rect">
              <a:avLst/>
            </a:prstGeom>
            <a:solidFill>
              <a:schemeClr val="tx1">
                <a:alpha val="49000"/>
              </a:schemeClr>
            </a:solidFill>
          </p:spPr>
          <p:txBody>
            <a:bodyPr wrap="none" rtlCol="0">
              <a:spAutoFit/>
            </a:bodyPr>
            <a:lstStyle/>
            <a:p>
              <a:r>
                <a:rPr kumimoji="1" lang="en-US" altLang="ja-JP" sz="1400" dirty="0" smtClean="0">
                  <a:solidFill>
                    <a:schemeClr val="bg1"/>
                  </a:solidFill>
                </a:rPr>
                <a:t>Large</a:t>
              </a:r>
              <a:endParaRPr kumimoji="1" lang="ja-JP" altLang="en-US" sz="1400" dirty="0">
                <a:solidFill>
                  <a:schemeClr val="bg1"/>
                </a:solidFill>
              </a:endParaRPr>
            </a:p>
          </p:txBody>
        </p:sp>
        <p:sp>
          <p:nvSpPr>
            <p:cNvPr id="367" name="テキスト ボックス 366"/>
            <p:cNvSpPr txBox="1"/>
            <p:nvPr/>
          </p:nvSpPr>
          <p:spPr>
            <a:xfrm>
              <a:off x="2317731" y="3660198"/>
              <a:ext cx="888588" cy="309614"/>
            </a:xfrm>
            <a:prstGeom prst="rect">
              <a:avLst/>
            </a:prstGeom>
            <a:solidFill>
              <a:schemeClr val="tx1">
                <a:alpha val="49000"/>
              </a:schemeClr>
            </a:solidFill>
          </p:spPr>
          <p:txBody>
            <a:bodyPr wrap="square" rtlCol="0">
              <a:spAutoFit/>
            </a:bodyPr>
            <a:lstStyle/>
            <a:p>
              <a:r>
                <a:rPr lang="en-US" altLang="ja-JP" sz="1400" dirty="0" smtClean="0">
                  <a:solidFill>
                    <a:schemeClr val="bg1"/>
                  </a:solidFill>
                </a:rPr>
                <a:t>Normal</a:t>
              </a:r>
              <a:endParaRPr kumimoji="1" lang="ja-JP" altLang="en-US" sz="1400" dirty="0">
                <a:solidFill>
                  <a:schemeClr val="bg1"/>
                </a:solidFill>
              </a:endParaRPr>
            </a:p>
          </p:txBody>
        </p:sp>
      </p:grpSp>
      <p:cxnSp>
        <p:nvCxnSpPr>
          <p:cNvPr id="3" name="曲線コネクタ 2"/>
          <p:cNvCxnSpPr>
            <a:stCxn id="173" idx="0"/>
            <a:endCxn id="377" idx="1"/>
          </p:cNvCxnSpPr>
          <p:nvPr/>
        </p:nvCxnSpPr>
        <p:spPr bwMode="auto">
          <a:xfrm rot="5400000" flipH="1" flipV="1">
            <a:off x="2781612" y="1644473"/>
            <a:ext cx="280827" cy="2731326"/>
          </a:xfrm>
          <a:prstGeom prst="curvedConnector2">
            <a:avLst/>
          </a:prstGeom>
          <a:noFill/>
          <a:ln w="38100" cap="flat" cmpd="sng" algn="ctr">
            <a:solidFill>
              <a:srgbClr val="FF0000"/>
            </a:solidFill>
            <a:prstDash val="solid"/>
            <a:round/>
            <a:headEnd type="none" w="med" len="med"/>
            <a:tailEnd type="stealth"/>
          </a:ln>
          <a:effectLst/>
        </p:spPr>
      </p:cxnSp>
      <p:pic>
        <p:nvPicPr>
          <p:cNvPr id="390" name="Picture 2" descr="C:\Users\U\Desktop\図1.png"/>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346477" y="1121185"/>
            <a:ext cx="2784460" cy="2239725"/>
          </a:xfrm>
          <a:prstGeom prst="rect">
            <a:avLst/>
          </a:prstGeom>
          <a:noFill/>
          <a:extLst/>
        </p:spPr>
      </p:pic>
      <p:sp>
        <p:nvSpPr>
          <p:cNvPr id="391" name="テキスト ボックス 390"/>
          <p:cNvSpPr txBox="1"/>
          <p:nvPr/>
        </p:nvSpPr>
        <p:spPr>
          <a:xfrm>
            <a:off x="6877226" y="3287214"/>
            <a:ext cx="1866217" cy="523220"/>
          </a:xfrm>
          <a:prstGeom prst="rect">
            <a:avLst/>
          </a:prstGeom>
          <a:noFill/>
        </p:spPr>
        <p:txBody>
          <a:bodyPr wrap="none" rtlCol="0">
            <a:spAutoFit/>
          </a:bodyPr>
          <a:lstStyle/>
          <a:p>
            <a:r>
              <a:rPr kumimoji="1" lang="en-US" altLang="ja-JP" sz="1400" dirty="0" smtClean="0"/>
              <a:t>Spectral radiance of </a:t>
            </a:r>
            <a:br>
              <a:rPr kumimoji="1" lang="en-US" altLang="ja-JP" sz="1400" dirty="0" smtClean="0"/>
            </a:br>
            <a:r>
              <a:rPr kumimoji="1" lang="en-US" altLang="ja-JP" sz="1400" dirty="0" smtClean="0"/>
              <a:t>fixed-point blackbody</a:t>
            </a:r>
            <a:endParaRPr kumimoji="1" lang="ja-JP" altLang="en-US" sz="1400" dirty="0"/>
          </a:p>
        </p:txBody>
      </p:sp>
    </p:spTree>
    <p:extLst>
      <p:ext uri="{BB962C8B-B14F-4D97-AF65-F5344CB8AC3E}">
        <p14:creationId xmlns:p14="http://schemas.microsoft.com/office/powerpoint/2010/main" val="12381914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コンテンツ プレースホルダー 2"/>
          <p:cNvSpPr>
            <a:spLocks noGrp="1"/>
          </p:cNvSpPr>
          <p:nvPr>
            <p:ph idx="1"/>
          </p:nvPr>
        </p:nvSpPr>
        <p:spPr>
          <a:xfrm>
            <a:off x="457200" y="1014413"/>
            <a:ext cx="8229600" cy="5354637"/>
          </a:xfrm>
        </p:spPr>
        <p:txBody>
          <a:bodyPr/>
          <a:lstStyle/>
          <a:p>
            <a:pPr>
              <a:defRPr/>
            </a:pPr>
            <a:r>
              <a:rPr lang="en-US" altLang="ja-JP" sz="2000" dirty="0" smtClean="0">
                <a:latin typeface="Arial" charset="0"/>
                <a:ea typeface="ＭＳ Ｐゴシック" charset="0"/>
                <a:cs typeface="ＭＳ Ｐゴシック" charset="0"/>
              </a:rPr>
              <a:t>Observation frequency of the ISS HISUI will be limited to a few times over each calibration site in one year because of its orbital characteristics. </a:t>
            </a:r>
          </a:p>
          <a:p>
            <a:pPr>
              <a:defRPr/>
            </a:pPr>
            <a:endParaRPr lang="en-US" altLang="ja-JP" sz="2000" dirty="0" smtClean="0">
              <a:latin typeface="Arial" charset="0"/>
              <a:ea typeface="ＭＳ Ｐゴシック" charset="0"/>
              <a:cs typeface="ＭＳ Ｐゴシック" charset="0"/>
            </a:endParaRPr>
          </a:p>
          <a:p>
            <a:pPr>
              <a:defRPr/>
            </a:pPr>
            <a:r>
              <a:rPr lang="en-US" altLang="ja-JP" sz="2000" dirty="0" smtClean="0">
                <a:latin typeface="Arial" charset="0"/>
                <a:ea typeface="ＭＳ Ｐゴシック" charset="0"/>
                <a:cs typeface="ＭＳ Ｐゴシック" charset="0"/>
              </a:rPr>
              <a:t>We can travel to northern and southern hemispheres only once a year for a field campaign for the vicarious calibration, and conditions for ground and sky would </a:t>
            </a:r>
            <a:r>
              <a:rPr lang="en-US" altLang="ja-JP" sz="2000" b="1" dirty="0" smtClean="0">
                <a:latin typeface="Arial" charset="0"/>
                <a:ea typeface="ＭＳ Ｐゴシック" charset="0"/>
                <a:cs typeface="ＭＳ Ｐゴシック" charset="0"/>
              </a:rPr>
              <a:t>not be always suitable for the measurements.</a:t>
            </a:r>
            <a:endParaRPr lang="en-US" altLang="ja-JP" sz="2000" b="1" dirty="0">
              <a:latin typeface="Arial" charset="0"/>
              <a:ea typeface="ＭＳ Ｐゴシック" charset="0"/>
              <a:cs typeface="ＭＳ Ｐゴシック" charset="0"/>
            </a:endParaRPr>
          </a:p>
          <a:p>
            <a:pPr marL="0" indent="0">
              <a:buFontTx/>
              <a:buNone/>
              <a:defRPr/>
            </a:pPr>
            <a:endParaRPr lang="en-US" altLang="ja-JP" sz="2000" dirty="0">
              <a:latin typeface="Arial" charset="0"/>
              <a:ea typeface="ＭＳ Ｐゴシック" charset="0"/>
              <a:cs typeface="ＭＳ Ｐゴシック" charset="0"/>
            </a:endParaRPr>
          </a:p>
          <a:p>
            <a:pPr>
              <a:defRPr/>
            </a:pPr>
            <a:r>
              <a:rPr lang="en-US" altLang="ja-JP" sz="2000" dirty="0">
                <a:latin typeface="Arial" charset="0"/>
                <a:ea typeface="ＭＳ Ｐゴシック" charset="0"/>
                <a:cs typeface="ＭＳ Ｐゴシック" charset="0"/>
              </a:rPr>
              <a:t>To address the issue, we have started to discuss the use of the automated calibration facilities such as the radiometric calibration network of automated </a:t>
            </a:r>
            <a:r>
              <a:rPr lang="en-US" altLang="ja-JP" sz="2000" dirty="0" smtClean="0">
                <a:latin typeface="Arial" charset="0"/>
                <a:ea typeface="ＭＳ Ｐゴシック" charset="0"/>
                <a:cs typeface="ＭＳ Ｐゴシック" charset="0"/>
              </a:rPr>
              <a:t>instruments.</a:t>
            </a:r>
            <a:r>
              <a:rPr lang="ja-JP" altLang="en-US" sz="2000" dirty="0">
                <a:latin typeface="Arial" charset="0"/>
                <a:ea typeface="ＭＳ Ｐゴシック" charset="0"/>
                <a:cs typeface="ＭＳ Ｐゴシック" charset="0"/>
              </a:rPr>
              <a:t> </a:t>
            </a:r>
            <a:r>
              <a:rPr lang="ja-JP" altLang="en-US" sz="2000" dirty="0" smtClean="0">
                <a:latin typeface="Arial" charset="0"/>
                <a:ea typeface="ＭＳ Ｐゴシック" charset="0"/>
                <a:cs typeface="ＭＳ Ｐゴシック" charset="0"/>
              </a:rPr>
              <a:t> </a:t>
            </a:r>
            <a:endParaRPr lang="en-US" altLang="ja-JP" sz="2000" dirty="0" smtClean="0">
              <a:latin typeface="Arial" charset="0"/>
              <a:ea typeface="ＭＳ Ｐゴシック" charset="0"/>
              <a:cs typeface="ＭＳ Ｐゴシック" charset="0"/>
            </a:endParaRPr>
          </a:p>
          <a:p>
            <a:pPr>
              <a:defRPr/>
            </a:pPr>
            <a:endParaRPr lang="en-US" altLang="ja-JP" sz="2000" b="1" dirty="0">
              <a:latin typeface="Arial" charset="0"/>
              <a:ea typeface="ＭＳ Ｐゴシック" charset="0"/>
              <a:cs typeface="ＭＳ Ｐゴシック" charset="0"/>
            </a:endParaRPr>
          </a:p>
          <a:p>
            <a:pPr marL="0" indent="0" algn="ctr">
              <a:buNone/>
              <a:defRPr/>
            </a:pPr>
            <a:r>
              <a:rPr lang="en-US" altLang="ja-JP" sz="4000" b="1" dirty="0" smtClean="0">
                <a:latin typeface="Arial" charset="0"/>
                <a:ea typeface="ＭＳ Ｐゴシック" charset="0"/>
                <a:cs typeface="ＭＳ Ｐゴシック" charset="0"/>
              </a:rPr>
              <a:t>That is the </a:t>
            </a:r>
            <a:r>
              <a:rPr lang="en-US" altLang="ja-JP" sz="4000" b="1" dirty="0" err="1" smtClean="0">
                <a:latin typeface="Arial" charset="0"/>
                <a:ea typeface="ＭＳ Ｐゴシック" charset="0"/>
                <a:cs typeface="ＭＳ Ｐゴシック" charset="0"/>
              </a:rPr>
              <a:t>RadCalNet</a:t>
            </a:r>
            <a:r>
              <a:rPr lang="en-US" altLang="ja-JP" sz="4000" b="1" dirty="0" smtClean="0">
                <a:latin typeface="Arial" charset="0"/>
                <a:ea typeface="ＭＳ Ｐゴシック" charset="0"/>
                <a:cs typeface="ＭＳ Ｐゴシック" charset="0"/>
              </a:rPr>
              <a:t>.</a:t>
            </a:r>
          </a:p>
        </p:txBody>
      </p:sp>
      <p:sp>
        <p:nvSpPr>
          <p:cNvPr id="5" name="タイトル 1"/>
          <p:cNvSpPr txBox="1">
            <a:spLocks/>
          </p:cNvSpPr>
          <p:nvPr/>
        </p:nvSpPr>
        <p:spPr bwMode="auto">
          <a:xfrm>
            <a:off x="228592" y="452608"/>
            <a:ext cx="8229600" cy="58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charset="0"/>
                <a:ea typeface="ＭＳ Ｐゴシック" pitchFamily="50" charset="-128"/>
              </a:defRPr>
            </a:lvl9pPr>
          </a:lstStyle>
          <a:p>
            <a:pPr algn="l"/>
            <a:r>
              <a:rPr lang="en-US" altLang="ja-JP" sz="3200" b="1" kern="0" dirty="0" smtClean="0"/>
              <a:t>ISS HISUI vicarious calibration</a:t>
            </a:r>
            <a:endParaRPr lang="ja-JP" altLang="en-US" sz="3200" b="1" kern="0" dirty="0"/>
          </a:p>
        </p:txBody>
      </p:sp>
      <p:sp>
        <p:nvSpPr>
          <p:cNvPr id="4" name="角丸四角形吹き出し 3"/>
          <p:cNvSpPr/>
          <p:nvPr/>
        </p:nvSpPr>
        <p:spPr bwMode="auto">
          <a:xfrm>
            <a:off x="7918894" y="1722658"/>
            <a:ext cx="1078595" cy="495301"/>
          </a:xfrm>
          <a:prstGeom prst="wedgeRoundRectCallout">
            <a:avLst>
              <a:gd name="adj1" fmla="val -64406"/>
              <a:gd name="adj2" fmla="val 89125"/>
              <a:gd name="adj3" fmla="val 16667"/>
            </a:avLst>
          </a:prstGeom>
          <a:solidFill>
            <a:schemeClr val="accent5">
              <a:alpha val="59000"/>
            </a:schemeClr>
          </a:solidFill>
          <a:ln w="31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Arial" charset="0"/>
                <a:ea typeface="ＭＳ Ｐゴシック" pitchFamily="1" charset="-128"/>
              </a:rPr>
              <a:t>Manpower</a:t>
            </a:r>
            <a:r>
              <a:rPr kumimoji="1" lang="en-US" altLang="ja-JP" sz="1100" b="0" i="0" u="none" strike="noStrike" cap="none" normalizeH="0" dirty="0" smtClean="0">
                <a:ln>
                  <a:noFill/>
                </a:ln>
                <a:solidFill>
                  <a:schemeClr val="tx1"/>
                </a:solidFill>
                <a:effectLst/>
                <a:latin typeface="Arial" charset="0"/>
                <a:ea typeface="ＭＳ Ｐゴシック" pitchFamily="1" charset="-128"/>
              </a:rPr>
              <a:t> &amp; Budget limitations</a:t>
            </a:r>
            <a:endParaRPr kumimoji="1" lang="ja-JP" altLang="en-US" sz="1100" b="0" i="0" u="none" strike="noStrike" cap="none" normalizeH="0" baseline="0" dirty="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23285486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891943"/>
            <a:ext cx="7946967" cy="5836661"/>
          </a:xfrm>
        </p:spPr>
        <p:txBody>
          <a:bodyPr/>
          <a:lstStyle/>
          <a:p>
            <a:pPr>
              <a:defRPr/>
            </a:pPr>
            <a:r>
              <a:rPr lang="en-US" altLang="ja-JP" sz="2400" dirty="0"/>
              <a:t>W</a:t>
            </a:r>
            <a:r>
              <a:rPr lang="en-US" altLang="ja-JP" sz="2400" dirty="0" smtClean="0"/>
              <a:t>e </a:t>
            </a:r>
            <a:r>
              <a:rPr lang="en-US" altLang="ja-JP" sz="2400" dirty="0"/>
              <a:t>have started to discuss the use of the automated calibration facilities </a:t>
            </a:r>
            <a:r>
              <a:rPr lang="en-US" altLang="ja-JP" sz="2400" dirty="0" smtClean="0"/>
              <a:t>as </a:t>
            </a:r>
            <a:r>
              <a:rPr lang="en-US" altLang="ja-JP" sz="2400" dirty="0"/>
              <a:t>well as </a:t>
            </a:r>
            <a:r>
              <a:rPr lang="en-US" altLang="ja-JP" sz="2400" b="1" u="sng" dirty="0"/>
              <a:t>an installation of the automated instruments in </a:t>
            </a:r>
            <a:r>
              <a:rPr lang="en-US" altLang="ja-JP" sz="2400" b="1" u="sng" dirty="0" smtClean="0"/>
              <a:t>Australia.</a:t>
            </a:r>
          </a:p>
          <a:p>
            <a:pPr lvl="1">
              <a:defRPr/>
            </a:pPr>
            <a:r>
              <a:rPr lang="en-US" altLang="ja-JP" sz="1600" dirty="0" smtClean="0"/>
              <a:t>The installed system will be based on the instruments in </a:t>
            </a:r>
            <a:r>
              <a:rPr lang="en-US" altLang="ja-JP" sz="1600" dirty="0" err="1" smtClean="0"/>
              <a:t>Phenological</a:t>
            </a:r>
            <a:r>
              <a:rPr lang="en-US" altLang="ja-JP" sz="1600" dirty="0" smtClean="0"/>
              <a:t> </a:t>
            </a:r>
            <a:r>
              <a:rPr lang="en-US" altLang="ja-JP" sz="1600" dirty="0"/>
              <a:t>Eyes </a:t>
            </a:r>
            <a:r>
              <a:rPr lang="en-US" altLang="ja-JP" sz="1600" dirty="0" smtClean="0"/>
              <a:t>Network (PEN</a:t>
            </a:r>
            <a:r>
              <a:rPr lang="en-US" altLang="ja-JP" sz="1600" dirty="0"/>
              <a:t>, </a:t>
            </a:r>
            <a:r>
              <a:rPr lang="en-US" altLang="ja-JP" sz="1600" dirty="0">
                <a:hlinkClick r:id="rId2"/>
              </a:rPr>
              <a:t>http://www.pheno-eye.org/index_e.html</a:t>
            </a:r>
            <a:r>
              <a:rPr lang="en-US" altLang="ja-JP" sz="1600" dirty="0"/>
              <a:t>).  </a:t>
            </a:r>
            <a:endParaRPr lang="en-US" altLang="ja-JP" sz="1600" dirty="0" smtClean="0"/>
          </a:p>
          <a:p>
            <a:pPr lvl="2">
              <a:defRPr/>
            </a:pPr>
            <a:r>
              <a:rPr lang="en-US" altLang="ja-JP" sz="1200" dirty="0"/>
              <a:t>PEN is a network of ground observatories for long-term automatic observation of the vegetation dynamics (phenology), vegetation's optical properties (such as spectral reflectance), and the atmospheric optical properties (such as aerosol optical thickness) and has been started at 2003. </a:t>
            </a:r>
          </a:p>
          <a:p>
            <a:pPr lvl="2">
              <a:defRPr/>
            </a:pPr>
            <a:r>
              <a:rPr lang="en-US" altLang="ja-JP" sz="1200" dirty="0"/>
              <a:t>An observation protocol and processing methods for the radiometric calibration using the PEN instruments has being developed by AIST</a:t>
            </a:r>
            <a:r>
              <a:rPr lang="en-US" altLang="ja-JP" sz="1200" dirty="0" smtClean="0"/>
              <a:t>.</a:t>
            </a:r>
            <a:endParaRPr lang="en-US" altLang="ja-JP" sz="1600" dirty="0" smtClean="0"/>
          </a:p>
          <a:p>
            <a:pPr lvl="1">
              <a:defRPr/>
            </a:pPr>
            <a:r>
              <a:rPr lang="en-US" altLang="ja-JP" sz="1600" dirty="0"/>
              <a:t>The Australia </a:t>
            </a:r>
            <a:r>
              <a:rPr lang="en-US" altLang="ja-JP" sz="1600" dirty="0" smtClean="0"/>
              <a:t>site </a:t>
            </a:r>
            <a:r>
              <a:rPr lang="en-US" altLang="ja-JP" sz="1600" dirty="0"/>
              <a:t>as </a:t>
            </a:r>
            <a:r>
              <a:rPr lang="en-US" altLang="ja-JP" sz="1600" dirty="0" smtClean="0"/>
              <a:t>a calibration </a:t>
            </a:r>
            <a:r>
              <a:rPr lang="en-US" altLang="ja-JP" sz="1600" dirty="0"/>
              <a:t>site in southern </a:t>
            </a:r>
            <a:r>
              <a:rPr lang="en-US" altLang="ja-JP" sz="1600" dirty="0" smtClean="0"/>
              <a:t>hemisphere</a:t>
            </a:r>
          </a:p>
          <a:p>
            <a:pPr lvl="2">
              <a:defRPr/>
            </a:pPr>
            <a:r>
              <a:rPr lang="en-US" altLang="ja-JP" sz="1200" dirty="0"/>
              <a:t>Easy access to from Japan</a:t>
            </a:r>
          </a:p>
          <a:p>
            <a:pPr lvl="2">
              <a:defRPr/>
            </a:pPr>
            <a:r>
              <a:rPr lang="en-US" altLang="ja-JP" sz="1200" dirty="0"/>
              <a:t>Good logistic support </a:t>
            </a:r>
          </a:p>
          <a:p>
            <a:pPr lvl="2">
              <a:defRPr/>
            </a:pPr>
            <a:r>
              <a:rPr lang="en-US" altLang="ja-JP" sz="1200" dirty="0" smtClean="0"/>
              <a:t>“Slightly” </a:t>
            </a:r>
            <a:r>
              <a:rPr lang="en-US" altLang="ja-JP" sz="1200" dirty="0"/>
              <a:t>good homogeneity </a:t>
            </a:r>
            <a:r>
              <a:rPr lang="en-US" altLang="ja-JP" sz="1200" dirty="0" smtClean="0"/>
              <a:t>(Not excellent)</a:t>
            </a:r>
          </a:p>
          <a:p>
            <a:pPr lvl="3">
              <a:defRPr/>
            </a:pPr>
            <a:r>
              <a:rPr lang="en-US" altLang="ja-JP" sz="1200" dirty="0" smtClean="0"/>
              <a:t>The spectrally and spatially homogeneous and topographically flat area doesn’t have to be so large for the HISUI’s ground spatial resolution (30m x 20m).  However, the area that shows, at least, slightly good homogeneity is necessary for the smaller adjacency effect</a:t>
            </a:r>
          </a:p>
          <a:p>
            <a:pPr lvl="2">
              <a:defRPr/>
            </a:pPr>
            <a:r>
              <a:rPr lang="en-US" altLang="ja-JP" sz="1200" dirty="0" smtClean="0"/>
              <a:t>Temporal-stability ?  </a:t>
            </a:r>
            <a:endParaRPr lang="en-US" altLang="ja-JP" sz="1200" dirty="0"/>
          </a:p>
          <a:p>
            <a:pPr lvl="3">
              <a:defRPr/>
            </a:pPr>
            <a:r>
              <a:rPr lang="en-US" altLang="ja-JP" sz="1200" dirty="0" smtClean="0"/>
              <a:t>The temporal-stability of ground surface </a:t>
            </a:r>
            <a:r>
              <a:rPr lang="en-US" altLang="ja-JP" sz="1200" dirty="0"/>
              <a:t>is necessary </a:t>
            </a:r>
            <a:r>
              <a:rPr lang="en-US" altLang="ja-JP" sz="1200" dirty="0" smtClean="0"/>
              <a:t>in the HISUI target size (almost 3x3 pixels: 60x60m).  We will check it after the installation, and if the stability is not enough, we have to make a correction algorithm.   </a:t>
            </a:r>
            <a:endParaRPr lang="en-US" altLang="ja-JP" sz="1200" dirty="0"/>
          </a:p>
          <a:p>
            <a:pPr lvl="1">
              <a:defRPr/>
            </a:pPr>
            <a:r>
              <a:rPr lang="en-US" altLang="ja-JP" sz="1600" dirty="0" smtClean="0"/>
              <a:t>The </a:t>
            </a:r>
            <a:r>
              <a:rPr lang="en-US" altLang="ja-JP" sz="1600" dirty="0"/>
              <a:t>candidate sites are the Pinnacle desert, Lake </a:t>
            </a:r>
            <a:r>
              <a:rPr lang="en-US" altLang="ja-JP" sz="1600" dirty="0" err="1"/>
              <a:t>Lefroy</a:t>
            </a:r>
            <a:r>
              <a:rPr lang="en-US" altLang="ja-JP" sz="1600" dirty="0"/>
              <a:t> and</a:t>
            </a:r>
            <a:r>
              <a:rPr lang="ja-JP" altLang="en-US" sz="1600" dirty="0"/>
              <a:t>　</a:t>
            </a:r>
            <a:r>
              <a:rPr lang="en-US" altLang="ja-JP" sz="1600" dirty="0"/>
              <a:t>….. </a:t>
            </a:r>
            <a:endParaRPr lang="en-US" altLang="ja-JP" sz="1600" dirty="0" smtClean="0"/>
          </a:p>
          <a:p>
            <a:pPr lvl="2">
              <a:defRPr/>
            </a:pPr>
            <a:r>
              <a:rPr lang="en-US" altLang="ja-JP" sz="1200" dirty="0"/>
              <a:t>We hope that Australia site </a:t>
            </a:r>
            <a:r>
              <a:rPr lang="en-US" altLang="ja-JP" sz="1200" dirty="0" smtClean="0"/>
              <a:t>is enough </a:t>
            </a:r>
            <a:r>
              <a:rPr lang="en-US" altLang="ja-JP" sz="1200" dirty="0"/>
              <a:t>to </a:t>
            </a:r>
            <a:r>
              <a:rPr lang="en-US" altLang="ja-JP" sz="1200" dirty="0" smtClean="0"/>
              <a:t>use…..</a:t>
            </a:r>
          </a:p>
          <a:p>
            <a:pPr marL="742950" lvl="2" indent="-342900">
              <a:defRPr/>
            </a:pPr>
            <a:endParaRPr lang="en-US" altLang="ja-JP" sz="1200" dirty="0"/>
          </a:p>
          <a:p>
            <a:pPr>
              <a:defRPr/>
            </a:pPr>
            <a:endParaRPr lang="en-US" altLang="ja-JP" dirty="0" smtClean="0"/>
          </a:p>
        </p:txBody>
      </p:sp>
      <p:sp>
        <p:nvSpPr>
          <p:cNvPr id="5" name="タイトル 1"/>
          <p:cNvSpPr txBox="1">
            <a:spLocks/>
          </p:cNvSpPr>
          <p:nvPr/>
        </p:nvSpPr>
        <p:spPr bwMode="auto">
          <a:xfrm>
            <a:off x="228592" y="452608"/>
            <a:ext cx="8229600" cy="58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charset="0"/>
                <a:ea typeface="ＭＳ Ｐゴシック" pitchFamily="50" charset="-128"/>
              </a:defRPr>
            </a:lvl9pPr>
          </a:lstStyle>
          <a:p>
            <a:pPr algn="l"/>
            <a:r>
              <a:rPr lang="en-US" altLang="ja-JP" sz="3200" b="1" kern="0" dirty="0" smtClean="0"/>
              <a:t>ISS HISUI vicarious calibration (contd.)</a:t>
            </a:r>
            <a:endParaRPr lang="ja-JP" altLang="en-US" sz="3200" b="1" kern="0" dirty="0"/>
          </a:p>
        </p:txBody>
      </p:sp>
    </p:spTree>
    <p:extLst>
      <p:ext uri="{BB962C8B-B14F-4D97-AF65-F5344CB8AC3E}">
        <p14:creationId xmlns:p14="http://schemas.microsoft.com/office/powerpoint/2010/main" val="665149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18534" y="971322"/>
            <a:ext cx="6156431" cy="923330"/>
          </a:xfrm>
          <a:prstGeom prst="rect">
            <a:avLst/>
          </a:prstGeom>
          <a:noFill/>
        </p:spPr>
        <p:txBody>
          <a:bodyPr wrap="square" rtlCol="0">
            <a:spAutoFit/>
          </a:bodyPr>
          <a:lstStyle/>
          <a:p>
            <a:pPr algn="l"/>
            <a:r>
              <a:rPr lang="en-US" altLang="ja-JP" dirty="0" smtClean="0"/>
              <a:t>Automatic-capturing </a:t>
            </a:r>
            <a:r>
              <a:rPr lang="en-US" altLang="ja-JP" dirty="0"/>
              <a:t>Digital Fisheye Camera (ADFC</a:t>
            </a:r>
            <a:r>
              <a:rPr lang="en-US" altLang="ja-JP" dirty="0" smtClean="0"/>
              <a:t>)</a:t>
            </a:r>
          </a:p>
          <a:p>
            <a:pPr algn="l"/>
            <a:r>
              <a:rPr lang="en-US" altLang="ja-JP" dirty="0" err="1" smtClean="0"/>
              <a:t>HemiSpherical</a:t>
            </a:r>
            <a:r>
              <a:rPr lang="en-US" altLang="ja-JP" dirty="0" smtClean="0"/>
              <a:t> </a:t>
            </a:r>
            <a:r>
              <a:rPr lang="en-US" altLang="ja-JP" dirty="0" err="1"/>
              <a:t>Spectro</a:t>
            </a:r>
            <a:r>
              <a:rPr lang="en-US" altLang="ja-JP" dirty="0"/>
              <a:t>-Radiometer (HSSR</a:t>
            </a:r>
            <a:r>
              <a:rPr lang="en-US" altLang="ja-JP" dirty="0" smtClean="0"/>
              <a:t>)</a:t>
            </a:r>
          </a:p>
          <a:p>
            <a:pPr algn="l"/>
            <a:r>
              <a:rPr lang="en-US" altLang="ja-JP" dirty="0" err="1" smtClean="0"/>
              <a:t>SunPhotometer</a:t>
            </a:r>
            <a:r>
              <a:rPr lang="en-US" altLang="ja-JP" dirty="0" smtClean="0"/>
              <a:t> </a:t>
            </a:r>
            <a:r>
              <a:rPr lang="en-US" altLang="ja-JP" dirty="0"/>
              <a:t>(SP</a:t>
            </a:r>
            <a:r>
              <a:rPr lang="en-US" altLang="ja-JP" dirty="0" smtClean="0"/>
              <a:t>)</a:t>
            </a:r>
          </a:p>
        </p:txBody>
      </p:sp>
      <p:pic>
        <p:nvPicPr>
          <p:cNvPr id="11" name="Picture 17" descr="SP"/>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760047" y="1173839"/>
            <a:ext cx="2271887" cy="302918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6883623" y="3728459"/>
            <a:ext cx="492444" cy="369332"/>
          </a:xfrm>
          <a:prstGeom prst="rect">
            <a:avLst/>
          </a:prstGeom>
          <a:noFill/>
        </p:spPr>
        <p:txBody>
          <a:bodyPr wrap="none" rtlCol="0">
            <a:spAutoFit/>
          </a:bodyPr>
          <a:lstStyle/>
          <a:p>
            <a:r>
              <a:rPr lang="en-US" altLang="ja-JP" dirty="0" smtClean="0">
                <a:solidFill>
                  <a:srgbClr val="FFFF00"/>
                </a:solidFill>
              </a:rPr>
              <a:t>SP</a:t>
            </a:r>
            <a:endParaRPr kumimoji="1" lang="ja-JP" altLang="en-US" dirty="0">
              <a:solidFill>
                <a:srgbClr val="FFFF00"/>
              </a:solidFill>
            </a:endParaRPr>
          </a:p>
        </p:txBody>
      </p:sp>
      <p:pic>
        <p:nvPicPr>
          <p:cNvPr id="14" name="図 13"/>
          <p:cNvPicPr>
            <a:picLocks noChangeAspect="1"/>
          </p:cNvPicPr>
          <p:nvPr/>
        </p:nvPicPr>
        <p:blipFill>
          <a:blip r:embed="rId4"/>
          <a:stretch>
            <a:fillRect/>
          </a:stretch>
        </p:blipFill>
        <p:spPr>
          <a:xfrm>
            <a:off x="2760312" y="1587214"/>
            <a:ext cx="3718377" cy="2154114"/>
          </a:xfrm>
          <a:prstGeom prst="rect">
            <a:avLst/>
          </a:prstGeom>
        </p:spPr>
      </p:pic>
      <p:pic>
        <p:nvPicPr>
          <p:cNvPr id="3" name="図 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7673" y="1987021"/>
            <a:ext cx="3059413" cy="2205623"/>
          </a:xfrm>
          <a:prstGeom prst="rect">
            <a:avLst/>
          </a:prstGeom>
        </p:spPr>
      </p:pic>
      <p:pic>
        <p:nvPicPr>
          <p:cNvPr id="15" name="図 14"/>
          <p:cNvPicPr>
            <a:picLocks noChangeAspect="1"/>
          </p:cNvPicPr>
          <p:nvPr/>
        </p:nvPicPr>
        <p:blipFill>
          <a:blip r:embed="rId6"/>
          <a:stretch>
            <a:fillRect/>
          </a:stretch>
        </p:blipFill>
        <p:spPr>
          <a:xfrm>
            <a:off x="1962166" y="3267372"/>
            <a:ext cx="3498209" cy="2026567"/>
          </a:xfrm>
          <a:prstGeom prst="rect">
            <a:avLst/>
          </a:prstGeom>
        </p:spPr>
      </p:pic>
      <p:pic>
        <p:nvPicPr>
          <p:cNvPr id="10" name="Picture 18" descr="adfc"/>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5397" y="4368799"/>
            <a:ext cx="2890562" cy="21674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図 4"/>
          <p:cNvPicPr>
            <a:picLocks noChangeAspect="1"/>
          </p:cNvPicPr>
          <p:nvPr/>
        </p:nvPicPr>
        <p:blipFill>
          <a:blip r:embed="rId8"/>
          <a:stretch>
            <a:fillRect/>
          </a:stretch>
        </p:blipFill>
        <p:spPr>
          <a:xfrm>
            <a:off x="3009663" y="4368799"/>
            <a:ext cx="6134337" cy="2167466"/>
          </a:xfrm>
          <a:prstGeom prst="rect">
            <a:avLst/>
          </a:prstGeom>
        </p:spPr>
      </p:pic>
      <p:sp>
        <p:nvSpPr>
          <p:cNvPr id="16" name="正方形/長方形 15"/>
          <p:cNvSpPr/>
          <p:nvPr/>
        </p:nvSpPr>
        <p:spPr>
          <a:xfrm>
            <a:off x="993631" y="4161912"/>
            <a:ext cx="968535" cy="169277"/>
          </a:xfrm>
          <a:prstGeom prst="rect">
            <a:avLst/>
          </a:prstGeom>
        </p:spPr>
        <p:txBody>
          <a:bodyPr wrap="none">
            <a:spAutoFit/>
          </a:bodyPr>
          <a:lstStyle/>
          <a:p>
            <a:r>
              <a:rPr lang="en-US" altLang="ja-JP" sz="500" dirty="0" err="1" smtClean="0"/>
              <a:t>Nasahara</a:t>
            </a:r>
            <a:r>
              <a:rPr lang="en-US" altLang="ja-JP" sz="500" dirty="0" smtClean="0"/>
              <a:t> and Nagai (2015)</a:t>
            </a:r>
            <a:endParaRPr lang="ja-JP" altLang="en-US" sz="500" dirty="0"/>
          </a:p>
        </p:txBody>
      </p:sp>
      <p:sp>
        <p:nvSpPr>
          <p:cNvPr id="4" name="正方形/長方形 3"/>
          <p:cNvSpPr/>
          <p:nvPr/>
        </p:nvSpPr>
        <p:spPr>
          <a:xfrm>
            <a:off x="3773906" y="6291917"/>
            <a:ext cx="2454518" cy="253916"/>
          </a:xfrm>
          <a:prstGeom prst="rect">
            <a:avLst/>
          </a:prstGeom>
        </p:spPr>
        <p:txBody>
          <a:bodyPr wrap="none">
            <a:spAutoFit/>
          </a:bodyPr>
          <a:lstStyle/>
          <a:p>
            <a:r>
              <a:rPr lang="en-US" altLang="ja-JP" sz="1050" dirty="0" smtClean="0">
                <a:solidFill>
                  <a:schemeClr val="bg1"/>
                </a:solidFill>
                <a:effectLst>
                  <a:outerShdw blurRad="38100" dist="38100" dir="2700000" algn="tl">
                    <a:srgbClr val="000000">
                      <a:alpha val="43137"/>
                    </a:srgbClr>
                  </a:outerShdw>
                </a:effectLst>
              </a:rPr>
              <a:t>Photo from</a:t>
            </a:r>
            <a:r>
              <a:rPr lang="ja-JP" altLang="en-US" sz="1050" dirty="0" smtClean="0">
                <a:solidFill>
                  <a:schemeClr val="bg1"/>
                </a:solidFill>
                <a:effectLst>
                  <a:outerShdw blurRad="38100" dist="38100" dir="2700000" algn="tl">
                    <a:srgbClr val="000000">
                      <a:alpha val="43137"/>
                    </a:srgbClr>
                  </a:outerShdw>
                </a:effectLst>
              </a:rPr>
              <a:t> http</a:t>
            </a:r>
            <a:r>
              <a:rPr lang="ja-JP" altLang="en-US" sz="1050" dirty="0">
                <a:solidFill>
                  <a:schemeClr val="bg1"/>
                </a:solidFill>
                <a:effectLst>
                  <a:outerShdw blurRad="38100" dist="38100" dir="2700000" algn="tl">
                    <a:srgbClr val="000000">
                      <a:alpha val="43137"/>
                    </a:srgbClr>
                  </a:outerShdw>
                </a:effectLst>
              </a:rPr>
              <a:t>://www.pheno-eye.org/</a:t>
            </a:r>
          </a:p>
        </p:txBody>
      </p:sp>
      <p:sp>
        <p:nvSpPr>
          <p:cNvPr id="6" name="テキスト ボックス 5"/>
          <p:cNvSpPr txBox="1"/>
          <p:nvPr/>
        </p:nvSpPr>
        <p:spPr>
          <a:xfrm>
            <a:off x="118534" y="6203001"/>
            <a:ext cx="825855" cy="369332"/>
          </a:xfrm>
          <a:prstGeom prst="rect">
            <a:avLst/>
          </a:prstGeom>
          <a:noFill/>
        </p:spPr>
        <p:txBody>
          <a:bodyPr wrap="none" rtlCol="0">
            <a:spAutoFit/>
          </a:bodyPr>
          <a:lstStyle/>
          <a:p>
            <a:r>
              <a:rPr kumimoji="1" lang="en-US" altLang="ja-JP" dirty="0" smtClean="0">
                <a:solidFill>
                  <a:srgbClr val="FFFF00"/>
                </a:solidFill>
              </a:rPr>
              <a:t>ADFC</a:t>
            </a:r>
            <a:endParaRPr kumimoji="1" lang="ja-JP" altLang="en-US" dirty="0">
              <a:solidFill>
                <a:srgbClr val="FFFF00"/>
              </a:solidFill>
            </a:endParaRPr>
          </a:p>
        </p:txBody>
      </p:sp>
      <p:sp>
        <p:nvSpPr>
          <p:cNvPr id="9" name="テキスト ボックス 8"/>
          <p:cNvSpPr txBox="1"/>
          <p:nvPr/>
        </p:nvSpPr>
        <p:spPr>
          <a:xfrm>
            <a:off x="3009595" y="6186068"/>
            <a:ext cx="825992" cy="369332"/>
          </a:xfrm>
          <a:prstGeom prst="rect">
            <a:avLst/>
          </a:prstGeom>
          <a:noFill/>
        </p:spPr>
        <p:txBody>
          <a:bodyPr wrap="none" rtlCol="0">
            <a:spAutoFit/>
          </a:bodyPr>
          <a:lstStyle/>
          <a:p>
            <a:r>
              <a:rPr kumimoji="1" lang="en-US" altLang="ja-JP" dirty="0" smtClean="0">
                <a:solidFill>
                  <a:srgbClr val="FFFF00"/>
                </a:solidFill>
              </a:rPr>
              <a:t>HSSR</a:t>
            </a:r>
            <a:endParaRPr kumimoji="1" lang="ja-JP" altLang="en-US" dirty="0">
              <a:solidFill>
                <a:srgbClr val="FFFF00"/>
              </a:solidFill>
            </a:endParaRPr>
          </a:p>
        </p:txBody>
      </p:sp>
      <p:sp>
        <p:nvSpPr>
          <p:cNvPr id="17" name="タイトル 1"/>
          <p:cNvSpPr txBox="1">
            <a:spLocks/>
          </p:cNvSpPr>
          <p:nvPr/>
        </p:nvSpPr>
        <p:spPr bwMode="auto">
          <a:xfrm>
            <a:off x="228592" y="452608"/>
            <a:ext cx="8229600" cy="58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charset="0"/>
                <a:ea typeface="ＭＳ Ｐゴシック" pitchFamily="50" charset="-128"/>
              </a:defRPr>
            </a:lvl9pPr>
          </a:lstStyle>
          <a:p>
            <a:pPr algn="l"/>
            <a:r>
              <a:rPr lang="en-US" altLang="ja-JP" sz="3200" b="1" kern="0" dirty="0" smtClean="0"/>
              <a:t>Core instruments in PEN</a:t>
            </a:r>
            <a:endParaRPr lang="ja-JP" altLang="en-US" sz="3200" b="1" kern="0" dirty="0"/>
          </a:p>
        </p:txBody>
      </p:sp>
      <p:pic>
        <p:nvPicPr>
          <p:cNvPr id="7" name="図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34489" y="1387306"/>
            <a:ext cx="1428750" cy="1428750"/>
          </a:xfrm>
          <a:prstGeom prst="rect">
            <a:avLst/>
          </a:prstGeom>
        </p:spPr>
      </p:pic>
      <p:pic>
        <p:nvPicPr>
          <p:cNvPr id="13" name="図 12"/>
          <p:cNvPicPr>
            <a:picLocks noChangeAspect="1"/>
          </p:cNvPicPr>
          <p:nvPr/>
        </p:nvPicPr>
        <p:blipFill>
          <a:blip r:embed="rId10"/>
          <a:stretch>
            <a:fillRect/>
          </a:stretch>
        </p:blipFill>
        <p:spPr>
          <a:xfrm>
            <a:off x="4724407" y="2692533"/>
            <a:ext cx="2000148" cy="1500111"/>
          </a:xfrm>
          <a:prstGeom prst="rect">
            <a:avLst/>
          </a:prstGeom>
        </p:spPr>
      </p:pic>
      <p:sp>
        <p:nvSpPr>
          <p:cNvPr id="18" name="テキスト ボックス 17"/>
          <p:cNvSpPr txBox="1"/>
          <p:nvPr/>
        </p:nvSpPr>
        <p:spPr>
          <a:xfrm>
            <a:off x="5843085" y="5846028"/>
            <a:ext cx="3262432" cy="369332"/>
          </a:xfrm>
          <a:prstGeom prst="rect">
            <a:avLst/>
          </a:prstGeom>
          <a:solidFill>
            <a:schemeClr val="accent3">
              <a:alpha val="59000"/>
            </a:schemeClr>
          </a:solidFill>
        </p:spPr>
        <p:txBody>
          <a:bodyPr wrap="none" rtlCol="0">
            <a:spAutoFit/>
          </a:bodyPr>
          <a:lstStyle/>
          <a:p>
            <a:r>
              <a:rPr kumimoji="1" lang="en-US" altLang="ja-JP" dirty="0" smtClean="0"/>
              <a:t>Hemispherical-H. reflectance</a:t>
            </a:r>
            <a:endParaRPr kumimoji="1" lang="ja-JP" altLang="en-US" dirty="0"/>
          </a:p>
        </p:txBody>
      </p:sp>
      <p:sp>
        <p:nvSpPr>
          <p:cNvPr id="19" name="テキスト ボックス 18"/>
          <p:cNvSpPr txBox="1"/>
          <p:nvPr/>
        </p:nvSpPr>
        <p:spPr>
          <a:xfrm>
            <a:off x="6753720" y="2947438"/>
            <a:ext cx="1082348" cy="646331"/>
          </a:xfrm>
          <a:prstGeom prst="rect">
            <a:avLst/>
          </a:prstGeom>
          <a:solidFill>
            <a:schemeClr val="accent3">
              <a:alpha val="59000"/>
            </a:schemeClr>
          </a:solidFill>
        </p:spPr>
        <p:txBody>
          <a:bodyPr wrap="none" rtlCol="0">
            <a:spAutoFit/>
          </a:bodyPr>
          <a:lstStyle/>
          <a:p>
            <a:pPr algn="l"/>
            <a:r>
              <a:rPr lang="ja-JP" altLang="en-US" dirty="0" smtClean="0"/>
              <a:t>・</a:t>
            </a:r>
            <a:r>
              <a:rPr lang="en-US" altLang="ja-JP" dirty="0" smtClean="0"/>
              <a:t>Aerosol</a:t>
            </a:r>
          </a:p>
          <a:p>
            <a:pPr algn="l"/>
            <a:r>
              <a:rPr lang="ja-JP" altLang="en-US" dirty="0" smtClean="0"/>
              <a:t>（・</a:t>
            </a:r>
            <a:r>
              <a:rPr lang="en-US" altLang="ja-JP" dirty="0" smtClean="0"/>
              <a:t>BRF</a:t>
            </a:r>
            <a:r>
              <a:rPr lang="ja-JP" altLang="en-US" dirty="0" smtClean="0"/>
              <a:t>）</a:t>
            </a:r>
            <a:endParaRPr kumimoji="1" lang="ja-JP" altLang="en-US" dirty="0"/>
          </a:p>
        </p:txBody>
      </p:sp>
    </p:spTree>
    <p:extLst>
      <p:ext uri="{BB962C8B-B14F-4D97-AF65-F5344CB8AC3E}">
        <p14:creationId xmlns:p14="http://schemas.microsoft.com/office/powerpoint/2010/main" val="7790326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4755075" y="2509719"/>
            <a:ext cx="3939047" cy="3956400"/>
          </a:xfrm>
          <a:prstGeom prst="rect">
            <a:avLst/>
          </a:prstGeom>
        </p:spPr>
      </p:pic>
      <p:pic>
        <p:nvPicPr>
          <p:cNvPr id="3" name="図 2"/>
          <p:cNvPicPr>
            <a:picLocks noChangeAspect="1"/>
          </p:cNvPicPr>
          <p:nvPr/>
        </p:nvPicPr>
        <p:blipFill>
          <a:blip r:embed="rId3"/>
          <a:stretch>
            <a:fillRect/>
          </a:stretch>
        </p:blipFill>
        <p:spPr>
          <a:xfrm>
            <a:off x="539190" y="2009759"/>
            <a:ext cx="4096711" cy="4068000"/>
          </a:xfrm>
          <a:prstGeom prst="rect">
            <a:avLst/>
          </a:prstGeom>
        </p:spPr>
      </p:pic>
      <p:pic>
        <p:nvPicPr>
          <p:cNvPr id="7" name="図 3"/>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592191" y="1501309"/>
            <a:ext cx="2405504" cy="1274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9" descr="IMG_0189.s.jp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694154" y="1501309"/>
            <a:ext cx="1571292" cy="209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p:cNvPicPr>
            <a:picLocks noChangeAspect="1"/>
          </p:cNvPicPr>
          <p:nvPr/>
        </p:nvPicPr>
        <p:blipFill>
          <a:blip r:embed="rId6"/>
          <a:stretch>
            <a:fillRect/>
          </a:stretch>
        </p:blipFill>
        <p:spPr>
          <a:xfrm>
            <a:off x="257674" y="1477143"/>
            <a:ext cx="1589414" cy="2121867"/>
          </a:xfrm>
          <a:prstGeom prst="rect">
            <a:avLst/>
          </a:prstGeom>
        </p:spPr>
      </p:pic>
      <p:pic>
        <p:nvPicPr>
          <p:cNvPr id="11" name="図 10"/>
          <p:cNvPicPr>
            <a:picLocks noChangeAspect="1"/>
          </p:cNvPicPr>
          <p:nvPr/>
        </p:nvPicPr>
        <p:blipFill>
          <a:blip r:embed="rId7"/>
          <a:stretch>
            <a:fillRect/>
          </a:stretch>
        </p:blipFill>
        <p:spPr>
          <a:xfrm>
            <a:off x="257674" y="4043759"/>
            <a:ext cx="1342526" cy="1792273"/>
          </a:xfrm>
          <a:prstGeom prst="rect">
            <a:avLst/>
          </a:prstGeom>
        </p:spPr>
      </p:pic>
      <p:sp>
        <p:nvSpPr>
          <p:cNvPr id="12" name="正方形/長方形 11"/>
          <p:cNvSpPr/>
          <p:nvPr/>
        </p:nvSpPr>
        <p:spPr>
          <a:xfrm>
            <a:off x="5936798" y="1015478"/>
            <a:ext cx="1800494" cy="461665"/>
          </a:xfrm>
          <a:prstGeom prst="rect">
            <a:avLst/>
          </a:prstGeom>
        </p:spPr>
        <p:txBody>
          <a:bodyPr wrap="none">
            <a:spAutoFit/>
          </a:bodyPr>
          <a:lstStyle/>
          <a:p>
            <a:r>
              <a:rPr lang="en-US" altLang="ja-JP" sz="2400" dirty="0" smtClean="0"/>
              <a:t>Lake </a:t>
            </a:r>
            <a:r>
              <a:rPr lang="en-US" altLang="ja-JP" sz="2400" smtClean="0"/>
              <a:t>Lefroy</a:t>
            </a:r>
            <a:endParaRPr lang="ja-JP" altLang="en-US" sz="2400" dirty="0"/>
          </a:p>
        </p:txBody>
      </p:sp>
      <p:sp>
        <p:nvSpPr>
          <p:cNvPr id="13" name="正方形/長方形 12"/>
          <p:cNvSpPr/>
          <p:nvPr/>
        </p:nvSpPr>
        <p:spPr>
          <a:xfrm>
            <a:off x="834468" y="1032394"/>
            <a:ext cx="3129383" cy="461665"/>
          </a:xfrm>
          <a:prstGeom prst="rect">
            <a:avLst/>
          </a:prstGeom>
        </p:spPr>
        <p:txBody>
          <a:bodyPr wrap="none">
            <a:spAutoFit/>
          </a:bodyPr>
          <a:lstStyle/>
          <a:p>
            <a:r>
              <a:rPr lang="en-US" altLang="ja-JP" sz="2400" dirty="0"/>
              <a:t>The Pinnacles Desert</a:t>
            </a:r>
            <a:endParaRPr lang="ja-JP" altLang="en-US" sz="2400" dirty="0"/>
          </a:p>
        </p:txBody>
      </p:sp>
      <p:pic>
        <p:nvPicPr>
          <p:cNvPr id="15" name="図 14"/>
          <p:cNvPicPr>
            <a:picLocks noChangeAspect="1"/>
          </p:cNvPicPr>
          <p:nvPr/>
        </p:nvPicPr>
        <p:blipFill>
          <a:blip r:embed="rId8"/>
          <a:stretch>
            <a:fillRect/>
          </a:stretch>
        </p:blipFill>
        <p:spPr>
          <a:xfrm>
            <a:off x="2082393" y="1560384"/>
            <a:ext cx="2291857" cy="1496255"/>
          </a:xfrm>
          <a:prstGeom prst="rect">
            <a:avLst/>
          </a:prstGeom>
        </p:spPr>
      </p:pic>
      <p:sp>
        <p:nvSpPr>
          <p:cNvPr id="16" name="正方形/長方形 15"/>
          <p:cNvSpPr/>
          <p:nvPr/>
        </p:nvSpPr>
        <p:spPr>
          <a:xfrm>
            <a:off x="3065156" y="2691411"/>
            <a:ext cx="1154483" cy="169277"/>
          </a:xfrm>
          <a:prstGeom prst="rect">
            <a:avLst/>
          </a:prstGeom>
        </p:spPr>
        <p:txBody>
          <a:bodyPr wrap="none">
            <a:spAutoFit/>
          </a:bodyPr>
          <a:lstStyle/>
          <a:p>
            <a:r>
              <a:rPr lang="sk-SK" altLang="ja-JP" sz="500" dirty="0" smtClean="0"/>
              <a:t>no BRDF correction</a:t>
            </a:r>
            <a:r>
              <a:rPr lang="en-US" altLang="ja-JP" sz="500" dirty="0" smtClean="0"/>
              <a:t> of white panel</a:t>
            </a:r>
            <a:endParaRPr lang="ja-JP" altLang="en-US" sz="500" dirty="0"/>
          </a:p>
        </p:txBody>
      </p:sp>
      <p:pic>
        <p:nvPicPr>
          <p:cNvPr id="5" name="図 4" descr="ASTER_WA_507m.jp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545204" y="4950446"/>
            <a:ext cx="2589537" cy="1544400"/>
          </a:xfrm>
          <a:prstGeom prst="rect">
            <a:avLst/>
          </a:prstGeom>
        </p:spPr>
      </p:pic>
      <p:sp>
        <p:nvSpPr>
          <p:cNvPr id="19" name="正方形/長方形 18"/>
          <p:cNvSpPr/>
          <p:nvPr/>
        </p:nvSpPr>
        <p:spPr>
          <a:xfrm>
            <a:off x="2545204" y="5073556"/>
            <a:ext cx="1475084" cy="246221"/>
          </a:xfrm>
          <a:prstGeom prst="rect">
            <a:avLst/>
          </a:prstGeom>
        </p:spPr>
        <p:txBody>
          <a:bodyPr wrap="none">
            <a:spAutoFit/>
          </a:bodyPr>
          <a:lstStyle/>
          <a:p>
            <a:r>
              <a:rPr lang="en-US" altLang="ja-JP" sz="1000" b="1" dirty="0">
                <a:solidFill>
                  <a:schemeClr val="bg1"/>
                </a:solidFill>
              </a:rPr>
              <a:t>The Pinnacles Desert</a:t>
            </a:r>
            <a:endParaRPr lang="ja-JP" altLang="en-US" sz="1000" b="1" dirty="0">
              <a:solidFill>
                <a:schemeClr val="bg1"/>
              </a:solidFill>
            </a:endParaRPr>
          </a:p>
        </p:txBody>
      </p:sp>
      <p:cxnSp>
        <p:nvCxnSpPr>
          <p:cNvPr id="21" name="直線矢印コネクタ 20"/>
          <p:cNvCxnSpPr/>
          <p:nvPr/>
        </p:nvCxnSpPr>
        <p:spPr bwMode="auto">
          <a:xfrm flipH="1">
            <a:off x="2878195" y="5247693"/>
            <a:ext cx="203148" cy="125313"/>
          </a:xfrm>
          <a:prstGeom prst="straightConnector1">
            <a:avLst/>
          </a:prstGeom>
          <a:noFill/>
          <a:ln w="28575" cap="flat" cmpd="sng" algn="ctr">
            <a:solidFill>
              <a:srgbClr val="FFFF00"/>
            </a:solidFill>
            <a:prstDash val="solid"/>
            <a:round/>
            <a:headEnd type="none" w="med" len="med"/>
            <a:tailEnd type="triangle"/>
          </a:ln>
          <a:effectLst/>
        </p:spPr>
      </p:cxnSp>
      <p:sp>
        <p:nvSpPr>
          <p:cNvPr id="27" name="正方形/長方形 26"/>
          <p:cNvSpPr/>
          <p:nvPr/>
        </p:nvSpPr>
        <p:spPr>
          <a:xfrm>
            <a:off x="2773953" y="5846551"/>
            <a:ext cx="511680" cy="246221"/>
          </a:xfrm>
          <a:prstGeom prst="rect">
            <a:avLst/>
          </a:prstGeom>
        </p:spPr>
        <p:txBody>
          <a:bodyPr wrap="none">
            <a:spAutoFit/>
          </a:bodyPr>
          <a:lstStyle/>
          <a:p>
            <a:r>
              <a:rPr lang="en-US" altLang="ja-JP" sz="1000" b="1" dirty="0" smtClean="0">
                <a:solidFill>
                  <a:schemeClr val="bg1"/>
                </a:solidFill>
              </a:rPr>
              <a:t>Perth</a:t>
            </a:r>
            <a:endParaRPr lang="ja-JP" altLang="en-US" sz="1000" b="1" dirty="0">
              <a:solidFill>
                <a:schemeClr val="bg1"/>
              </a:solidFill>
            </a:endParaRPr>
          </a:p>
        </p:txBody>
      </p:sp>
      <p:cxnSp>
        <p:nvCxnSpPr>
          <p:cNvPr id="28" name="直線矢印コネクタ 27"/>
          <p:cNvCxnSpPr/>
          <p:nvPr/>
        </p:nvCxnSpPr>
        <p:spPr bwMode="auto">
          <a:xfrm flipH="1" flipV="1">
            <a:off x="3008799" y="5769459"/>
            <a:ext cx="15863" cy="161610"/>
          </a:xfrm>
          <a:prstGeom prst="straightConnector1">
            <a:avLst/>
          </a:prstGeom>
          <a:noFill/>
          <a:ln w="28575" cap="flat" cmpd="sng" algn="ctr">
            <a:solidFill>
              <a:srgbClr val="FFFF00"/>
            </a:solidFill>
            <a:prstDash val="solid"/>
            <a:round/>
            <a:headEnd type="none" w="med" len="med"/>
            <a:tailEnd type="triangle"/>
          </a:ln>
          <a:effectLst/>
        </p:spPr>
      </p:cxnSp>
      <p:sp>
        <p:nvSpPr>
          <p:cNvPr id="18" name="正方形/長方形 17"/>
          <p:cNvSpPr/>
          <p:nvPr/>
        </p:nvSpPr>
        <p:spPr>
          <a:xfrm>
            <a:off x="3897147" y="5710590"/>
            <a:ext cx="857928" cy="246221"/>
          </a:xfrm>
          <a:prstGeom prst="rect">
            <a:avLst/>
          </a:prstGeom>
        </p:spPr>
        <p:txBody>
          <a:bodyPr wrap="none">
            <a:spAutoFit/>
          </a:bodyPr>
          <a:lstStyle/>
          <a:p>
            <a:r>
              <a:rPr lang="en-US" altLang="ja-JP" sz="1000" b="1" dirty="0" smtClean="0">
                <a:solidFill>
                  <a:schemeClr val="bg1"/>
                </a:solidFill>
              </a:rPr>
              <a:t>Lake Leroy</a:t>
            </a:r>
            <a:endParaRPr lang="ja-JP" altLang="en-US" sz="1000" b="1" dirty="0">
              <a:solidFill>
                <a:schemeClr val="bg1"/>
              </a:solidFill>
            </a:endParaRPr>
          </a:p>
        </p:txBody>
      </p:sp>
      <p:cxnSp>
        <p:nvCxnSpPr>
          <p:cNvPr id="23" name="直線矢印コネクタ 22"/>
          <p:cNvCxnSpPr/>
          <p:nvPr/>
        </p:nvCxnSpPr>
        <p:spPr bwMode="auto">
          <a:xfrm flipV="1">
            <a:off x="4200079" y="5628444"/>
            <a:ext cx="126032" cy="174995"/>
          </a:xfrm>
          <a:prstGeom prst="straightConnector1">
            <a:avLst/>
          </a:prstGeom>
          <a:noFill/>
          <a:ln w="28575" cap="flat" cmpd="sng" algn="ctr">
            <a:solidFill>
              <a:srgbClr val="FFFF00"/>
            </a:solidFill>
            <a:prstDash val="solid"/>
            <a:round/>
            <a:headEnd type="none" w="med" len="med"/>
            <a:tailEnd type="triangle"/>
          </a:ln>
          <a:effectLst/>
        </p:spPr>
      </p:cxnSp>
      <p:sp>
        <p:nvSpPr>
          <p:cNvPr id="22" name="タイトル 1"/>
          <p:cNvSpPr txBox="1">
            <a:spLocks/>
          </p:cNvSpPr>
          <p:nvPr/>
        </p:nvSpPr>
        <p:spPr bwMode="auto">
          <a:xfrm>
            <a:off x="228592" y="463241"/>
            <a:ext cx="8229600" cy="58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charset="0"/>
                <a:ea typeface="ＭＳ Ｐゴシック" pitchFamily="50" charset="-128"/>
              </a:defRPr>
            </a:lvl9pPr>
          </a:lstStyle>
          <a:p>
            <a:pPr algn="l"/>
            <a:r>
              <a:rPr lang="en-US" altLang="ja-JP" sz="3200" b="1" kern="0" dirty="0" smtClean="0"/>
              <a:t>Candidate sites in Australia</a:t>
            </a:r>
            <a:endParaRPr lang="ja-JP" altLang="en-US" sz="3200" b="1" kern="0" dirty="0"/>
          </a:p>
        </p:txBody>
      </p:sp>
    </p:spTree>
    <p:extLst>
      <p:ext uri="{BB962C8B-B14F-4D97-AF65-F5344CB8AC3E}">
        <p14:creationId xmlns:p14="http://schemas.microsoft.com/office/powerpoint/2010/main" val="27457354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8"/>
          <p:cNvSpPr/>
          <p:nvPr/>
        </p:nvSpPr>
        <p:spPr>
          <a:xfrm>
            <a:off x="3246343" y="5233457"/>
            <a:ext cx="5715028" cy="126562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5322251" y="1209201"/>
            <a:ext cx="3254685" cy="889860"/>
          </a:xfrm>
          <a:prstGeom prst="roundRect">
            <a:avLst/>
          </a:prstGeom>
          <a:gradFill>
            <a:gsLst>
              <a:gs pos="1829">
                <a:schemeClr val="bg1">
                  <a:lumMod val="75000"/>
                </a:schemeClr>
              </a:gs>
              <a:gs pos="54000">
                <a:schemeClr val="accent1">
                  <a:lumMod val="5000"/>
                  <a:lumOff val="95000"/>
                </a:schemeClr>
              </a:gs>
              <a:gs pos="100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7" name="正方形/長方形 6"/>
          <p:cNvSpPr/>
          <p:nvPr/>
        </p:nvSpPr>
        <p:spPr>
          <a:xfrm>
            <a:off x="5392994" y="1665888"/>
            <a:ext cx="1131630" cy="290845"/>
          </a:xfrm>
          <a:prstGeom prst="rect">
            <a:avLst/>
          </a:prstGeom>
          <a:solidFill>
            <a:schemeClr val="accent4">
              <a:lumMod val="20000"/>
              <a:lumOff val="80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smtClean="0">
                <a:solidFill>
                  <a:schemeClr val="tx1"/>
                </a:solidFill>
                <a:latin typeface="+mn-ea"/>
              </a:rPr>
              <a:t>HISUI hyper</a:t>
            </a:r>
            <a:endParaRPr kumimoji="1" lang="ja-JP" altLang="en-US" sz="1400" b="1" dirty="0">
              <a:solidFill>
                <a:schemeClr val="tx1"/>
              </a:solidFill>
              <a:latin typeface="+mn-ea"/>
            </a:endParaRPr>
          </a:p>
        </p:txBody>
      </p:sp>
      <p:sp>
        <p:nvSpPr>
          <p:cNvPr id="8" name="正方形/長方形 7"/>
          <p:cNvSpPr/>
          <p:nvPr/>
        </p:nvSpPr>
        <p:spPr>
          <a:xfrm>
            <a:off x="7168536" y="1681455"/>
            <a:ext cx="1341171" cy="290845"/>
          </a:xfrm>
          <a:prstGeom prst="rect">
            <a:avLst/>
          </a:prstGeom>
          <a:solidFill>
            <a:srgbClr val="009900">
              <a:alpha val="80000"/>
            </a:srgb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schemeClr val="tx1"/>
                </a:solidFill>
                <a:latin typeface="+mn-ea"/>
              </a:rPr>
              <a:t>Hyper</a:t>
            </a:r>
            <a:endParaRPr kumimoji="1" lang="ja-JP" altLang="en-US" sz="2000" b="1" dirty="0">
              <a:solidFill>
                <a:schemeClr val="tx1"/>
              </a:solidFill>
              <a:latin typeface="+mn-ea"/>
            </a:endParaRPr>
          </a:p>
        </p:txBody>
      </p:sp>
      <p:sp>
        <p:nvSpPr>
          <p:cNvPr id="9" name="角丸四角形 8"/>
          <p:cNvSpPr/>
          <p:nvPr/>
        </p:nvSpPr>
        <p:spPr>
          <a:xfrm>
            <a:off x="895326" y="1211530"/>
            <a:ext cx="1681492" cy="889860"/>
          </a:xfrm>
          <a:prstGeom prst="roundRect">
            <a:avLst/>
          </a:prstGeom>
          <a:gradFill>
            <a:gsLst>
              <a:gs pos="1829">
                <a:schemeClr val="bg1">
                  <a:lumMod val="75000"/>
                </a:schemeClr>
              </a:gs>
              <a:gs pos="54000">
                <a:schemeClr val="accent1">
                  <a:lumMod val="5000"/>
                  <a:lumOff val="95000"/>
                </a:schemeClr>
              </a:gs>
              <a:gs pos="100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0" name="正方形/長方形 9"/>
          <p:cNvSpPr/>
          <p:nvPr/>
        </p:nvSpPr>
        <p:spPr>
          <a:xfrm>
            <a:off x="1000762" y="1645579"/>
            <a:ext cx="1392813" cy="307046"/>
          </a:xfrm>
          <a:prstGeom prst="rect">
            <a:avLst/>
          </a:prstGeom>
          <a:solidFill>
            <a:schemeClr val="accent4">
              <a:lumMod val="20000"/>
              <a:lumOff val="80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smtClean="0">
                <a:solidFill>
                  <a:schemeClr val="tx1"/>
                </a:solidFill>
                <a:latin typeface="+mn-ea"/>
              </a:rPr>
              <a:t>HISUI Hyper</a:t>
            </a:r>
            <a:endParaRPr kumimoji="1" lang="ja-JP" altLang="en-US" sz="1400" b="1" dirty="0">
              <a:solidFill>
                <a:schemeClr val="tx1"/>
              </a:solidFill>
              <a:latin typeface="+mn-ea"/>
            </a:endParaRPr>
          </a:p>
        </p:txBody>
      </p:sp>
      <p:sp>
        <p:nvSpPr>
          <p:cNvPr id="11" name="正方形/長方形 10"/>
          <p:cNvSpPr/>
          <p:nvPr/>
        </p:nvSpPr>
        <p:spPr>
          <a:xfrm>
            <a:off x="3003304" y="1650300"/>
            <a:ext cx="1145617" cy="303915"/>
          </a:xfrm>
          <a:prstGeom prst="rect">
            <a:avLst/>
          </a:prstGeom>
          <a:solidFill>
            <a:srgbClr val="FFC000"/>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smtClean="0">
                <a:solidFill>
                  <a:schemeClr val="tx1"/>
                </a:solidFill>
                <a:latin typeface="+mn-ea"/>
              </a:rPr>
              <a:t>Hyper</a:t>
            </a:r>
            <a:endParaRPr kumimoji="1" lang="ja-JP" altLang="en-US" sz="1400" b="1" dirty="0">
              <a:solidFill>
                <a:schemeClr val="tx1"/>
              </a:solidFill>
              <a:latin typeface="+mn-ea"/>
            </a:endParaRPr>
          </a:p>
        </p:txBody>
      </p:sp>
      <p:sp>
        <p:nvSpPr>
          <p:cNvPr id="12" name="正方形/長方形 11"/>
          <p:cNvSpPr/>
          <p:nvPr/>
        </p:nvSpPr>
        <p:spPr>
          <a:xfrm>
            <a:off x="7043241" y="1299579"/>
            <a:ext cx="1507144" cy="307777"/>
          </a:xfrm>
          <a:prstGeom prst="rect">
            <a:avLst/>
          </a:prstGeom>
        </p:spPr>
        <p:txBody>
          <a:bodyPr wrap="none">
            <a:spAutoFit/>
          </a:bodyPr>
          <a:lstStyle/>
          <a:p>
            <a:r>
              <a:rPr lang="en-US" altLang="ja-JP" sz="1400" dirty="0" smtClean="0">
                <a:latin typeface="+mn-ea"/>
              </a:rPr>
              <a:t>Reference sensor</a:t>
            </a:r>
            <a:endParaRPr lang="ja-JP" altLang="en-US" sz="1400" dirty="0">
              <a:latin typeface="+mn-ea"/>
            </a:endParaRPr>
          </a:p>
        </p:txBody>
      </p:sp>
      <p:sp>
        <p:nvSpPr>
          <p:cNvPr id="13" name="正方形/長方形 12"/>
          <p:cNvSpPr/>
          <p:nvPr/>
        </p:nvSpPr>
        <p:spPr>
          <a:xfrm>
            <a:off x="2823768" y="1114281"/>
            <a:ext cx="1663262" cy="523220"/>
          </a:xfrm>
          <a:prstGeom prst="rect">
            <a:avLst/>
          </a:prstGeom>
        </p:spPr>
        <p:txBody>
          <a:bodyPr wrap="square">
            <a:spAutoFit/>
          </a:bodyPr>
          <a:lstStyle/>
          <a:p>
            <a:r>
              <a:rPr lang="en-US" altLang="ja-JP" sz="1400" dirty="0" smtClean="0">
                <a:latin typeface="+mn-ea"/>
              </a:rPr>
              <a:t>Sun-synchronous reference sensor</a:t>
            </a:r>
            <a:endParaRPr lang="ja-JP" altLang="en-US" sz="1400" dirty="0">
              <a:latin typeface="+mn-ea"/>
            </a:endParaRPr>
          </a:p>
        </p:txBody>
      </p:sp>
      <p:pic>
        <p:nvPicPr>
          <p:cNvPr id="14" name="Picture 2" descr="C:\Users\Obata\AppData\Local\Microsoft\Windows\Temporary Internet Files\Content.IE5\C6AKJ6XU\MC900439222[1].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25548" y="1490545"/>
            <a:ext cx="434431" cy="431983"/>
          </a:xfrm>
          <a:prstGeom prst="rect">
            <a:avLst/>
          </a:prstGeom>
          <a:noFill/>
          <a:extLst>
            <a:ext uri="{909E8E84-426E-40DD-AFC4-6F175D3DCCD1}">
              <a14:hiddenFill xmlns:a14="http://schemas.microsoft.com/office/drawing/2010/main">
                <a:solidFill>
                  <a:srgbClr val="FFFFFF"/>
                </a:solidFill>
              </a14:hiddenFill>
            </a:ext>
          </a:extLst>
        </p:spPr>
      </p:pic>
      <p:sp>
        <p:nvSpPr>
          <p:cNvPr id="19" name="正方形/長方形 18"/>
          <p:cNvSpPr/>
          <p:nvPr/>
        </p:nvSpPr>
        <p:spPr>
          <a:xfrm>
            <a:off x="5394549" y="1238024"/>
            <a:ext cx="519694" cy="369332"/>
          </a:xfrm>
          <a:prstGeom prst="rect">
            <a:avLst/>
          </a:prstGeom>
        </p:spPr>
        <p:txBody>
          <a:bodyPr wrap="none">
            <a:spAutoFit/>
          </a:bodyPr>
          <a:lstStyle/>
          <a:p>
            <a:pPr algn="ctr"/>
            <a:r>
              <a:rPr lang="en-US" altLang="ja-JP" dirty="0">
                <a:latin typeface="+mn-ea"/>
              </a:rPr>
              <a:t>ISS</a:t>
            </a:r>
            <a:endParaRPr lang="ja-JP" altLang="en-US" dirty="0">
              <a:latin typeface="+mn-ea"/>
            </a:endParaRPr>
          </a:p>
        </p:txBody>
      </p:sp>
      <p:sp>
        <p:nvSpPr>
          <p:cNvPr id="20" name="正方形/長方形 19"/>
          <p:cNvSpPr/>
          <p:nvPr/>
        </p:nvSpPr>
        <p:spPr>
          <a:xfrm>
            <a:off x="933814" y="1240076"/>
            <a:ext cx="519694" cy="369332"/>
          </a:xfrm>
          <a:prstGeom prst="rect">
            <a:avLst/>
          </a:prstGeom>
        </p:spPr>
        <p:txBody>
          <a:bodyPr wrap="none">
            <a:spAutoFit/>
          </a:bodyPr>
          <a:lstStyle/>
          <a:p>
            <a:pPr algn="ctr"/>
            <a:r>
              <a:rPr lang="en-US" altLang="ja-JP" dirty="0">
                <a:latin typeface="+mn-ea"/>
              </a:rPr>
              <a:t>ISS</a:t>
            </a:r>
            <a:endParaRPr lang="ja-JP" altLang="en-US" dirty="0">
              <a:latin typeface="+mn-ea"/>
            </a:endParaRPr>
          </a:p>
        </p:txBody>
      </p:sp>
      <p:sp>
        <p:nvSpPr>
          <p:cNvPr id="21" name="左右矢印 20"/>
          <p:cNvSpPr/>
          <p:nvPr/>
        </p:nvSpPr>
        <p:spPr>
          <a:xfrm>
            <a:off x="2467360" y="1695546"/>
            <a:ext cx="471834" cy="247618"/>
          </a:xfrm>
          <a:prstGeom prst="leftRightArrow">
            <a:avLst/>
          </a:prstGeom>
          <a:solidFill>
            <a:schemeClr val="accent1">
              <a:lumMod val="20000"/>
              <a:lumOff val="80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22" name="Picture 2" descr="C:\Users\Obata\AppData\Local\Microsoft\Windows\Temporary Internet Files\Content.IE5\C6AKJ6XU\MC900439222[1].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2203" y="1470360"/>
            <a:ext cx="434431" cy="431983"/>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直線矢印コネクタ 22"/>
          <p:cNvCxnSpPr/>
          <p:nvPr/>
        </p:nvCxnSpPr>
        <p:spPr>
          <a:xfrm>
            <a:off x="617638" y="1966408"/>
            <a:ext cx="823950" cy="864155"/>
          </a:xfrm>
          <a:prstGeom prst="straightConnector1">
            <a:avLst/>
          </a:prstGeom>
          <a:ln>
            <a:solidFill>
              <a:srgbClr val="DAA6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endCxn id="10" idx="2"/>
          </p:cNvCxnSpPr>
          <p:nvPr/>
        </p:nvCxnSpPr>
        <p:spPr>
          <a:xfrm flipH="1" flipV="1">
            <a:off x="1697169" y="1952625"/>
            <a:ext cx="18454" cy="945917"/>
          </a:xfrm>
          <a:prstGeom prst="straightConnector1">
            <a:avLst/>
          </a:prstGeom>
          <a:ln>
            <a:solidFill>
              <a:srgbClr val="DAA6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a:endCxn id="11" idx="2"/>
          </p:cNvCxnSpPr>
          <p:nvPr/>
        </p:nvCxnSpPr>
        <p:spPr>
          <a:xfrm flipV="1">
            <a:off x="3576112" y="1954215"/>
            <a:ext cx="1" cy="981830"/>
          </a:xfrm>
          <a:prstGeom prst="straightConnector1">
            <a:avLst/>
          </a:prstGeom>
          <a:ln>
            <a:solidFill>
              <a:srgbClr val="DAA600"/>
            </a:solidFill>
            <a:tailEnd type="triangle"/>
          </a:ln>
        </p:spPr>
        <p:style>
          <a:lnRef idx="1">
            <a:schemeClr val="accent1"/>
          </a:lnRef>
          <a:fillRef idx="0">
            <a:schemeClr val="accent1"/>
          </a:fillRef>
          <a:effectRef idx="0">
            <a:schemeClr val="accent1"/>
          </a:effectRef>
          <a:fontRef idx="minor">
            <a:schemeClr val="tx1"/>
          </a:fontRef>
        </p:style>
      </p:cxnSp>
      <p:sp>
        <p:nvSpPr>
          <p:cNvPr id="31" name="正方形/長方形 30"/>
          <p:cNvSpPr/>
          <p:nvPr/>
        </p:nvSpPr>
        <p:spPr>
          <a:xfrm>
            <a:off x="4875044" y="3285923"/>
            <a:ext cx="4089444" cy="1631216"/>
          </a:xfrm>
          <a:prstGeom prst="rect">
            <a:avLst/>
          </a:prstGeom>
        </p:spPr>
        <p:txBody>
          <a:bodyPr wrap="square">
            <a:spAutoFit/>
          </a:bodyPr>
          <a:lstStyle/>
          <a:p>
            <a:pPr algn="l"/>
            <a:r>
              <a:rPr lang="en-US" altLang="ja-JP" sz="2000" dirty="0"/>
              <a:t>Characteristics:</a:t>
            </a:r>
          </a:p>
          <a:p>
            <a:pPr marL="342900" indent="-342900" algn="l">
              <a:buFont typeface="Wingdings" panose="05000000000000000000" pitchFamily="2" charset="2"/>
              <a:buChar char="u"/>
            </a:pPr>
            <a:r>
              <a:rPr lang="en-US" altLang="ja-JP" sz="2000" dirty="0"/>
              <a:t>No time difference </a:t>
            </a:r>
            <a:r>
              <a:rPr lang="en-US" altLang="ja-JP" sz="2000" dirty="0" smtClean="0"/>
              <a:t>effects</a:t>
            </a:r>
          </a:p>
          <a:p>
            <a:pPr marL="342900" indent="-342900" algn="l">
              <a:buFont typeface="Wingdings" panose="05000000000000000000" pitchFamily="2" charset="2"/>
              <a:buChar char="u"/>
            </a:pPr>
            <a:r>
              <a:rPr lang="en-US" altLang="ja-JP" sz="2000" dirty="0" smtClean="0"/>
              <a:t>Small registration errors</a:t>
            </a:r>
            <a:endParaRPr lang="en-US" altLang="ja-JP" sz="2000" dirty="0"/>
          </a:p>
          <a:p>
            <a:pPr marL="342900" indent="-342900" algn="l">
              <a:buFont typeface="Wingdings" panose="05000000000000000000" pitchFamily="2" charset="2"/>
              <a:buChar char="u"/>
            </a:pPr>
            <a:r>
              <a:rPr lang="en-US" altLang="ja-JP" sz="2000" dirty="0" smtClean="0"/>
              <a:t>Many datasets for cross-calibration from same platform</a:t>
            </a:r>
          </a:p>
        </p:txBody>
      </p:sp>
      <p:sp>
        <p:nvSpPr>
          <p:cNvPr id="33" name="左右矢印 32"/>
          <p:cNvSpPr/>
          <p:nvPr/>
        </p:nvSpPr>
        <p:spPr>
          <a:xfrm>
            <a:off x="6644309" y="1702452"/>
            <a:ext cx="471834" cy="247618"/>
          </a:xfrm>
          <a:prstGeom prst="leftRightArrow">
            <a:avLst/>
          </a:prstGeom>
          <a:solidFill>
            <a:schemeClr val="accent1">
              <a:lumMod val="20000"/>
              <a:lumOff val="80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39" name="直線矢印コネクタ 38"/>
          <p:cNvCxnSpPr/>
          <p:nvPr/>
        </p:nvCxnSpPr>
        <p:spPr>
          <a:xfrm>
            <a:off x="349950" y="1961666"/>
            <a:ext cx="823950" cy="864155"/>
          </a:xfrm>
          <a:prstGeom prst="straightConnector1">
            <a:avLst/>
          </a:prstGeom>
          <a:ln>
            <a:solidFill>
              <a:srgbClr val="DAA600"/>
            </a:solidFill>
            <a:tailEnd type="triangle"/>
          </a:ln>
        </p:spPr>
        <p:style>
          <a:lnRef idx="1">
            <a:schemeClr val="accent1"/>
          </a:lnRef>
          <a:fillRef idx="0">
            <a:schemeClr val="accent1"/>
          </a:fillRef>
          <a:effectRef idx="0">
            <a:schemeClr val="accent1"/>
          </a:effectRef>
          <a:fontRef idx="minor">
            <a:schemeClr val="tx1"/>
          </a:fontRef>
        </p:style>
      </p:cxnSp>
      <p:sp>
        <p:nvSpPr>
          <p:cNvPr id="35" name="正方形/長方形 34"/>
          <p:cNvSpPr/>
          <p:nvPr/>
        </p:nvSpPr>
        <p:spPr>
          <a:xfrm>
            <a:off x="894236" y="2896175"/>
            <a:ext cx="3254685" cy="241606"/>
          </a:xfrm>
          <a:prstGeom prst="rect">
            <a:avLst/>
          </a:prstGeom>
          <a:gradFill>
            <a:gsLst>
              <a:gs pos="1829">
                <a:srgbClr val="996633"/>
              </a:gs>
              <a:gs pos="100000">
                <a:srgbClr val="6633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 name="直線矢印コネクタ 40"/>
          <p:cNvCxnSpPr/>
          <p:nvPr/>
        </p:nvCxnSpPr>
        <p:spPr>
          <a:xfrm>
            <a:off x="4963902" y="1942457"/>
            <a:ext cx="823950" cy="864155"/>
          </a:xfrm>
          <a:prstGeom prst="straightConnector1">
            <a:avLst/>
          </a:prstGeom>
          <a:ln>
            <a:solidFill>
              <a:srgbClr val="DAA6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flipH="1" flipV="1">
            <a:off x="5980259" y="1992702"/>
            <a:ext cx="18454" cy="945917"/>
          </a:xfrm>
          <a:prstGeom prst="straightConnector1">
            <a:avLst/>
          </a:prstGeom>
          <a:ln>
            <a:solidFill>
              <a:srgbClr val="DAA6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flipV="1">
            <a:off x="7850747" y="1979340"/>
            <a:ext cx="1" cy="981830"/>
          </a:xfrm>
          <a:prstGeom prst="straightConnector1">
            <a:avLst/>
          </a:prstGeom>
          <a:ln>
            <a:solidFill>
              <a:srgbClr val="DAA6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a:off x="4716016" y="1957163"/>
            <a:ext cx="823950" cy="864155"/>
          </a:xfrm>
          <a:prstGeom prst="straightConnector1">
            <a:avLst/>
          </a:prstGeom>
          <a:ln>
            <a:solidFill>
              <a:srgbClr val="DAA600"/>
            </a:solidFill>
            <a:tailEnd type="triangle"/>
          </a:ln>
        </p:spPr>
        <p:style>
          <a:lnRef idx="1">
            <a:schemeClr val="accent1"/>
          </a:lnRef>
          <a:fillRef idx="0">
            <a:schemeClr val="accent1"/>
          </a:fillRef>
          <a:effectRef idx="0">
            <a:schemeClr val="accent1"/>
          </a:effectRef>
          <a:fontRef idx="minor">
            <a:schemeClr val="tx1"/>
          </a:fontRef>
        </p:style>
      </p:cxnSp>
      <p:sp>
        <p:nvSpPr>
          <p:cNvPr id="40" name="正方形/長方形 39"/>
          <p:cNvSpPr/>
          <p:nvPr/>
        </p:nvSpPr>
        <p:spPr>
          <a:xfrm>
            <a:off x="5320091" y="2891049"/>
            <a:ext cx="3254685" cy="241606"/>
          </a:xfrm>
          <a:prstGeom prst="rect">
            <a:avLst/>
          </a:prstGeom>
          <a:gradFill>
            <a:gsLst>
              <a:gs pos="1829">
                <a:srgbClr val="996633"/>
              </a:gs>
              <a:gs pos="100000">
                <a:srgbClr val="6633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p:cNvSpPr/>
          <p:nvPr/>
        </p:nvSpPr>
        <p:spPr>
          <a:xfrm>
            <a:off x="224119" y="3270493"/>
            <a:ext cx="4262911" cy="2492990"/>
          </a:xfrm>
          <a:prstGeom prst="rect">
            <a:avLst/>
          </a:prstGeom>
        </p:spPr>
        <p:txBody>
          <a:bodyPr wrap="square">
            <a:spAutoFit/>
          </a:bodyPr>
          <a:lstStyle/>
          <a:p>
            <a:pPr algn="l"/>
            <a:r>
              <a:rPr lang="en-US" altLang="ja-JP" sz="2000" dirty="0" smtClean="0"/>
              <a:t>Characteristics:</a:t>
            </a:r>
          </a:p>
          <a:p>
            <a:pPr marL="342900" indent="-342900" algn="l">
              <a:buFont typeface="Wingdings" panose="05000000000000000000" pitchFamily="2" charset="2"/>
              <a:buChar char="u"/>
            </a:pPr>
            <a:r>
              <a:rPr lang="en-US" altLang="ja-JP" sz="2000" dirty="0"/>
              <a:t>P</a:t>
            </a:r>
            <a:r>
              <a:rPr lang="en-US" altLang="ja-JP" sz="2000" dirty="0" smtClean="0"/>
              <a:t>air of ISS and sun-synchronous orbits increases cross-calibration opportunity</a:t>
            </a:r>
          </a:p>
          <a:p>
            <a:pPr marL="342900" indent="-342900" algn="l">
              <a:buFont typeface="Wingdings" panose="05000000000000000000" pitchFamily="2" charset="2"/>
              <a:buChar char="u"/>
            </a:pPr>
            <a:r>
              <a:rPr lang="en-US" altLang="ja-JP" sz="2000" dirty="0" smtClean="0"/>
              <a:t>Effect of time difference</a:t>
            </a:r>
          </a:p>
          <a:p>
            <a:pPr marL="800100" lvl="1" indent="-342900" algn="l">
              <a:buFont typeface="Wingdings" panose="05000000000000000000" pitchFamily="2" charset="2"/>
              <a:buChar char="p"/>
            </a:pPr>
            <a:r>
              <a:rPr lang="en-US" altLang="ja-JP" dirty="0" smtClean="0"/>
              <a:t>Atmospheric condition</a:t>
            </a:r>
          </a:p>
          <a:p>
            <a:pPr marL="800100" lvl="1" indent="-342900" algn="l">
              <a:buFont typeface="Wingdings" panose="05000000000000000000" pitchFamily="2" charset="2"/>
              <a:buChar char="p"/>
            </a:pPr>
            <a:r>
              <a:rPr lang="en-US" altLang="ja-JP" dirty="0" smtClean="0"/>
              <a:t>BRDF</a:t>
            </a:r>
          </a:p>
          <a:p>
            <a:pPr marL="342900" indent="-342900" algn="l">
              <a:buFont typeface="Wingdings" panose="05000000000000000000" pitchFamily="2" charset="2"/>
              <a:buChar char="u"/>
            </a:pPr>
            <a:r>
              <a:rPr lang="en-US" altLang="ja-JP" sz="2000" dirty="0" smtClean="0"/>
              <a:t>Registration errors</a:t>
            </a:r>
            <a:endParaRPr lang="en-US" altLang="ja-JP" sz="2000" dirty="0"/>
          </a:p>
        </p:txBody>
      </p:sp>
      <p:sp>
        <p:nvSpPr>
          <p:cNvPr id="48" name="テキスト ボックス 47"/>
          <p:cNvSpPr txBox="1"/>
          <p:nvPr/>
        </p:nvSpPr>
        <p:spPr>
          <a:xfrm>
            <a:off x="3342317" y="5192269"/>
            <a:ext cx="5694179" cy="1323439"/>
          </a:xfrm>
          <a:prstGeom prst="rect">
            <a:avLst/>
          </a:prstGeom>
          <a:noFill/>
        </p:spPr>
        <p:txBody>
          <a:bodyPr wrap="square" rtlCol="0">
            <a:spAutoFit/>
          </a:bodyPr>
          <a:lstStyle/>
          <a:p>
            <a:pPr algn="l"/>
            <a:r>
              <a:rPr kumimoji="1" lang="en-US" altLang="ja-JP" sz="2000" dirty="0" smtClean="0"/>
              <a:t>Candidates for test site:</a:t>
            </a:r>
          </a:p>
          <a:p>
            <a:pPr marL="342900" indent="-342900" algn="l">
              <a:buFontTx/>
              <a:buChar char="-"/>
            </a:pPr>
            <a:r>
              <a:rPr kumimoji="1" lang="en-US" altLang="ja-JP" sz="2000" dirty="0" smtClean="0"/>
              <a:t>Dry lake in US such as Railroad Valley Playa, Dry lake and desert in Australia</a:t>
            </a:r>
          </a:p>
          <a:p>
            <a:pPr marL="342900" indent="-342900" algn="l">
              <a:buFontTx/>
              <a:buChar char="-"/>
            </a:pPr>
            <a:r>
              <a:rPr lang="en-US" altLang="ja-JP" sz="2000" dirty="0" smtClean="0"/>
              <a:t>PICS </a:t>
            </a:r>
            <a:r>
              <a:rPr lang="en-US" altLang="ja-JP" sz="2000" dirty="0"/>
              <a:t>(Pseudo Invariant Calibration Site</a:t>
            </a:r>
            <a:r>
              <a:rPr lang="en-US" altLang="ja-JP" sz="2000" dirty="0" smtClean="0"/>
              <a:t>)</a:t>
            </a:r>
            <a:endParaRPr lang="ja-JP" altLang="en-US" sz="2000" dirty="0"/>
          </a:p>
        </p:txBody>
      </p:sp>
      <p:sp>
        <p:nvSpPr>
          <p:cNvPr id="50" name="角丸四角形 49"/>
          <p:cNvSpPr/>
          <p:nvPr/>
        </p:nvSpPr>
        <p:spPr>
          <a:xfrm>
            <a:off x="4425548" y="1114281"/>
            <a:ext cx="4508202" cy="389889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タイトル 1"/>
          <p:cNvSpPr txBox="1">
            <a:spLocks/>
          </p:cNvSpPr>
          <p:nvPr/>
        </p:nvSpPr>
        <p:spPr bwMode="auto">
          <a:xfrm>
            <a:off x="228592" y="452608"/>
            <a:ext cx="8229600" cy="58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charset="0"/>
                <a:ea typeface="ＭＳ Ｐゴシック" pitchFamily="50" charset="-128"/>
              </a:defRPr>
            </a:lvl9pPr>
          </a:lstStyle>
          <a:p>
            <a:pPr algn="l"/>
            <a:r>
              <a:rPr lang="en-US" altLang="ja-JP" sz="3200" b="1" kern="0" dirty="0" smtClean="0"/>
              <a:t>Cross-calibration for HISUI sensor</a:t>
            </a:r>
            <a:endParaRPr lang="ja-JP" altLang="en-US" sz="3200" b="1" kern="0" dirty="0"/>
          </a:p>
        </p:txBody>
      </p:sp>
    </p:spTree>
    <p:extLst>
      <p:ext uri="{BB962C8B-B14F-4D97-AF65-F5344CB8AC3E}">
        <p14:creationId xmlns:p14="http://schemas.microsoft.com/office/powerpoint/2010/main" val="189204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fontAlgn="base">
              <a:spcBef>
                <a:spcPct val="0"/>
              </a:spcBef>
              <a:spcAft>
                <a:spcPct val="0"/>
              </a:spcAft>
              <a:defRPr/>
            </a:pPr>
            <a:fld id="{B6C173EA-494A-4D8E-A24B-CC0CBC53F243}" type="slidenum">
              <a:rPr lang="en-US" altLang="ja-JP" smtClean="0">
                <a:solidFill>
                  <a:schemeClr val="bg1"/>
                </a:solidFill>
              </a:rPr>
              <a:pPr fontAlgn="base">
                <a:spcBef>
                  <a:spcPct val="0"/>
                </a:spcBef>
                <a:spcAft>
                  <a:spcPct val="0"/>
                </a:spcAft>
                <a:defRPr/>
              </a:pPr>
              <a:t>2</a:t>
            </a:fld>
            <a:endParaRPr lang="en-US" altLang="ja-JP">
              <a:solidFill>
                <a:schemeClr val="bg1"/>
              </a:solidFill>
            </a:endParaRPr>
          </a:p>
        </p:txBody>
      </p:sp>
      <p:sp>
        <p:nvSpPr>
          <p:cNvPr id="9" name="スライド番号プレースホルダー 1"/>
          <p:cNvSpPr txBox="1">
            <a:spLocks/>
          </p:cNvSpPr>
          <p:nvPr/>
        </p:nvSpPr>
        <p:spPr bwMode="auto">
          <a:xfrm>
            <a:off x="7715200" y="6602208"/>
            <a:ext cx="9716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ja-JP"/>
            </a:defPPr>
            <a:lvl1pPr marL="0" algn="r" defTabSz="914400" rtl="0" eaLnBrk="1" latinLnBrk="0" hangingPunct="1">
              <a:defRPr kumimoji="1" sz="900" kern="1200" smtClean="0">
                <a:solidFill>
                  <a:schemeClr val="bg1">
                    <a:lumMod val="6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defRPr/>
            </a:pPr>
            <a:fld id="{B6C173EA-494A-4D8E-A24B-CC0CBC53F243}" type="slidenum">
              <a:rPr lang="en-US" altLang="ja-JP" smtClean="0">
                <a:solidFill>
                  <a:schemeClr val="bg1"/>
                </a:solidFill>
              </a:rPr>
              <a:pPr fontAlgn="base">
                <a:spcBef>
                  <a:spcPct val="0"/>
                </a:spcBef>
                <a:spcAft>
                  <a:spcPct val="0"/>
                </a:spcAft>
                <a:defRPr/>
              </a:pPr>
              <a:t>2</a:t>
            </a:fld>
            <a:endParaRPr lang="en-US" altLang="ja-JP">
              <a:solidFill>
                <a:schemeClr val="bg1"/>
              </a:solidFill>
            </a:endParaRPr>
          </a:p>
        </p:txBody>
      </p:sp>
      <p:grpSp>
        <p:nvGrpSpPr>
          <p:cNvPr id="12" name="グループ化 11"/>
          <p:cNvGrpSpPr/>
          <p:nvPr/>
        </p:nvGrpSpPr>
        <p:grpSpPr bwMode="gray">
          <a:xfrm>
            <a:off x="0" y="2250604"/>
            <a:ext cx="5472311" cy="4352866"/>
            <a:chOff x="-44032" y="1793090"/>
            <a:chExt cx="5121691" cy="4079410"/>
          </a:xfrm>
        </p:grpSpPr>
        <p:sp>
          <p:nvSpPr>
            <p:cNvPr id="13" name="ホームベース 12"/>
            <p:cNvSpPr/>
            <p:nvPr/>
          </p:nvSpPr>
          <p:spPr bwMode="gray">
            <a:xfrm>
              <a:off x="-44032" y="1793090"/>
              <a:ext cx="4816295" cy="4079410"/>
            </a:xfrm>
            <a:prstGeom prst="homePlate">
              <a:avLst>
                <a:gd name="adj" fmla="val 36319"/>
              </a:avLst>
            </a:prstGeom>
            <a:gradFill flip="none" rotWithShape="1">
              <a:gsLst>
                <a:gs pos="36000">
                  <a:srgbClr val="3675B4"/>
                </a:gs>
                <a:gs pos="0">
                  <a:srgbClr val="518ECB">
                    <a:alpha val="31000"/>
                  </a:srgbClr>
                </a:gs>
                <a:gs pos="100000">
                  <a:srgbClr val="25507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ja-JP" altLang="en-US" dirty="0">
                <a:solidFill>
                  <a:srgbClr val="FFFFFF"/>
                </a:solidFill>
              </a:endParaRPr>
            </a:p>
          </p:txBody>
        </p:sp>
        <p:sp>
          <p:nvSpPr>
            <p:cNvPr id="14" name="正方形/長方形 13"/>
            <p:cNvSpPr/>
            <p:nvPr/>
          </p:nvSpPr>
          <p:spPr bwMode="gray">
            <a:xfrm>
              <a:off x="201508" y="2655429"/>
              <a:ext cx="4876151" cy="3142209"/>
            </a:xfrm>
            <a:prstGeom prst="rect">
              <a:avLst/>
            </a:prstGeom>
            <a:effectLst/>
          </p:spPr>
          <p:txBody>
            <a:bodyPr wrap="square">
              <a:spAutoFit/>
            </a:bodyPr>
            <a:lstStyle/>
            <a:p>
              <a:pPr algn="l">
                <a:lnSpc>
                  <a:spcPct val="125000"/>
                </a:lnSpc>
              </a:pPr>
              <a:r>
                <a:rPr lang="en-US" altLang="ja-JP" sz="105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Hokkaido National Industrial Research Institute</a:t>
              </a:r>
              <a:endParaRPr lang="ja-JP" altLang="en-US" sz="105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25000"/>
                </a:lnSpc>
              </a:pPr>
              <a:r>
                <a:rPr lang="en-US" altLang="ja-JP" sz="105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Tohoku National </a:t>
              </a:r>
              <a:r>
                <a:rPr lang="en-US" altLang="ja-JP" sz="105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Industrial Research Institute</a:t>
              </a:r>
            </a:p>
            <a:p>
              <a:pPr algn="l">
                <a:lnSpc>
                  <a:spcPct val="125000"/>
                </a:lnSpc>
              </a:pPr>
              <a:r>
                <a:rPr lang="en-US" altLang="ja-JP" sz="105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National Institute for Advanced Interdisciplinary Research </a:t>
              </a:r>
              <a:endParaRPr lang="ja-JP" altLang="en-US" sz="105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25000"/>
                </a:lnSpc>
              </a:pPr>
              <a:r>
                <a:rPr lang="en-US" altLang="ja-JP" sz="105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National Research Laboratory of Metrology</a:t>
              </a:r>
              <a:endParaRPr lang="ja-JP" altLang="en-US" sz="105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25000"/>
                </a:lnSpc>
              </a:pPr>
              <a:r>
                <a:rPr lang="en-US" altLang="ja-JP" sz="105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Mechanical Engineering Laboratory</a:t>
              </a:r>
              <a:endParaRPr lang="ja-JP" altLang="en-US" sz="105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25000"/>
                </a:lnSpc>
              </a:pPr>
              <a:r>
                <a:rPr lang="en-US" altLang="ja-JP" sz="105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National Institute of Materials and Chemical Research</a:t>
              </a:r>
            </a:p>
            <a:p>
              <a:pPr algn="l">
                <a:lnSpc>
                  <a:spcPct val="125000"/>
                </a:lnSpc>
              </a:pPr>
              <a:r>
                <a:rPr lang="en-US" altLang="ja-JP" sz="105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National Institute of Bioscience and Human-Technology</a:t>
              </a:r>
              <a:endParaRPr lang="ja-JP" altLang="en-US" sz="105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25000"/>
                </a:lnSpc>
              </a:pPr>
              <a:r>
                <a:rPr lang="en-US" altLang="ja-JP" sz="1050" b="1" dirty="0" err="1"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Electrotechnical</a:t>
              </a:r>
              <a:r>
                <a:rPr lang="en-US" altLang="ja-JP" sz="105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Laboratory</a:t>
              </a:r>
              <a:endParaRPr lang="ja-JP" altLang="en-US" sz="105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25000"/>
                </a:lnSpc>
              </a:pPr>
              <a:r>
                <a:rPr lang="en-US" altLang="ja-JP" sz="105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Geological Survey of Japan</a:t>
              </a:r>
              <a:endParaRPr lang="ja-JP" altLang="en-US" sz="105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25000"/>
                </a:lnSpc>
              </a:pPr>
              <a:r>
                <a:rPr lang="en-US" altLang="ja-JP" sz="105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National Institute for Resources and Environment</a:t>
              </a:r>
              <a:endParaRPr lang="ja-JP" altLang="en-US" sz="105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25000"/>
                </a:lnSpc>
              </a:pPr>
              <a:r>
                <a:rPr lang="en-US" altLang="ja-JP" sz="105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National </a:t>
              </a:r>
              <a:r>
                <a:rPr lang="en-US" altLang="ja-JP" sz="105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Industrial Research </a:t>
              </a:r>
              <a:r>
                <a:rPr lang="en-US" altLang="ja-JP" sz="105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Institute of Nagoya</a:t>
              </a:r>
              <a:endParaRPr lang="en-US" altLang="ja-JP" sz="105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25000"/>
                </a:lnSpc>
              </a:pPr>
              <a:r>
                <a:rPr lang="en-US" altLang="ja-JP" sz="105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Osaka </a:t>
              </a:r>
              <a:r>
                <a:rPr lang="en-US" altLang="ja-JP" sz="105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National </a:t>
              </a:r>
              <a:r>
                <a:rPr lang="en-US" altLang="ja-JP" sz="105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Research </a:t>
              </a:r>
              <a:r>
                <a:rPr lang="en-US" altLang="ja-JP" sz="105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Institute</a:t>
              </a:r>
            </a:p>
            <a:p>
              <a:pPr algn="l">
                <a:lnSpc>
                  <a:spcPct val="125000"/>
                </a:lnSpc>
              </a:pPr>
              <a:r>
                <a:rPr lang="en-US" altLang="ja-JP" sz="105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Chugoku </a:t>
              </a:r>
              <a:r>
                <a:rPr lang="en-US" altLang="ja-JP" sz="105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National Industrial Research Institute</a:t>
              </a:r>
            </a:p>
            <a:p>
              <a:pPr algn="l">
                <a:lnSpc>
                  <a:spcPct val="125000"/>
                </a:lnSpc>
              </a:pPr>
              <a:r>
                <a:rPr lang="en-US" altLang="ja-JP" sz="105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Shikoku </a:t>
              </a:r>
              <a:r>
                <a:rPr lang="en-US" altLang="ja-JP" sz="105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National Industrial Research Institute</a:t>
              </a:r>
            </a:p>
            <a:p>
              <a:pPr algn="l">
                <a:lnSpc>
                  <a:spcPct val="125000"/>
                </a:lnSpc>
              </a:pPr>
              <a:r>
                <a:rPr lang="en-US" altLang="ja-JP" sz="105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Kyushu </a:t>
              </a:r>
              <a:r>
                <a:rPr lang="en-US" altLang="ja-JP" sz="105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National Industrial Research Institute</a:t>
              </a:r>
            </a:p>
            <a:p>
              <a:pPr algn="l">
                <a:lnSpc>
                  <a:spcPct val="125000"/>
                </a:lnSpc>
              </a:pPr>
              <a:r>
                <a:rPr lang="en-US" altLang="ja-JP" sz="105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Weights and Measures Training Institute (MITI</a:t>
              </a:r>
              <a:r>
                <a:rPr lang="en-US" altLang="ja-JP" sz="120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2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テキスト ボックス 14"/>
            <p:cNvSpPr txBox="1"/>
            <p:nvPr/>
          </p:nvSpPr>
          <p:spPr bwMode="gray">
            <a:xfrm>
              <a:off x="140534" y="1815244"/>
              <a:ext cx="3108602" cy="1081655"/>
            </a:xfrm>
            <a:prstGeom prst="rect">
              <a:avLst/>
            </a:prstGeom>
            <a:noFill/>
          </p:spPr>
          <p:txBody>
            <a:bodyPr vert="horz" wrap="none" rtlCol="0">
              <a:spAutoFit/>
            </a:bodyPr>
            <a:lstStyle/>
            <a:p>
              <a:pPr algn="l"/>
              <a:r>
                <a:rPr lang="en-US" altLang="ja-JP" sz="105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Ministry</a:t>
              </a:r>
              <a:r>
                <a:rPr lang="ja-JP" altLang="en-US" sz="105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of International </a:t>
              </a:r>
            </a:p>
            <a:p>
              <a:pPr algn="l"/>
              <a:r>
                <a:rPr lang="en-US" altLang="ja-JP" sz="105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Trade and Industry (MITI)</a:t>
              </a:r>
            </a:p>
            <a:p>
              <a:pPr algn="l"/>
              <a:r>
                <a:rPr lang="en-US" altLang="zh-TW" sz="160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Agency of Industrial Science </a:t>
              </a:r>
            </a:p>
            <a:p>
              <a:pPr algn="l"/>
              <a:r>
                <a:rPr lang="en-US" altLang="zh-TW" sz="160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and Technology</a:t>
              </a:r>
              <a:endParaRPr lang="ja-JP" altLang="ja-JP" sz="16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algn="l"/>
              <a:endParaRPr lang="ja-JP" altLang="en-US" sz="1600" dirty="0">
                <a:solidFill>
                  <a:srgbClr val="000000"/>
                </a:solidFill>
              </a:endParaRPr>
            </a:p>
          </p:txBody>
        </p:sp>
      </p:grpSp>
      <p:sp>
        <p:nvSpPr>
          <p:cNvPr id="16" name="テキスト ボックス 15"/>
          <p:cNvSpPr txBox="1"/>
          <p:nvPr/>
        </p:nvSpPr>
        <p:spPr bwMode="gray">
          <a:xfrm>
            <a:off x="4732020" y="3491378"/>
            <a:ext cx="4212897" cy="1815882"/>
          </a:xfrm>
          <a:prstGeom prst="rect">
            <a:avLst/>
          </a:prstGeom>
          <a:noFill/>
        </p:spPr>
        <p:txBody>
          <a:bodyPr vert="horz" wrap="square" rtlCol="0">
            <a:spAutoFit/>
          </a:bodyPr>
          <a:lstStyle/>
          <a:p>
            <a:pPr algn="l"/>
            <a:r>
              <a:rPr lang="en-US" altLang="zh-TW" sz="2800" b="1" dirty="0" smtClean="0">
                <a:solidFill>
                  <a:srgbClr val="25507B"/>
                </a:solidFill>
                <a:effectLst>
                  <a:glow rad="101600">
                    <a:schemeClr val="bg1">
                      <a:alpha val="60000"/>
                    </a:schemeClr>
                  </a:glow>
                </a:effectLst>
                <a:latin typeface="メイリオ" panose="020B0604030504040204" pitchFamily="50" charset="-128"/>
                <a:ea typeface="メイリオ" panose="020B0604030504040204" pitchFamily="50" charset="-128"/>
                <a:cs typeface="メイリオ" panose="020B0604030504040204" pitchFamily="50" charset="-128"/>
              </a:rPr>
              <a:t>National Institute of</a:t>
            </a:r>
          </a:p>
          <a:p>
            <a:pPr algn="l"/>
            <a:r>
              <a:rPr lang="en-US" altLang="zh-TW" sz="2800" b="1" dirty="0" smtClean="0">
                <a:solidFill>
                  <a:srgbClr val="25507B"/>
                </a:solidFill>
                <a:effectLst>
                  <a:glow rad="101600">
                    <a:schemeClr val="bg1">
                      <a:alpha val="60000"/>
                    </a:schemeClr>
                  </a:glow>
                </a:effectLst>
                <a:latin typeface="メイリオ" panose="020B0604030504040204" pitchFamily="50" charset="-128"/>
                <a:ea typeface="メイリオ" panose="020B0604030504040204" pitchFamily="50" charset="-128"/>
                <a:cs typeface="メイリオ" panose="020B0604030504040204" pitchFamily="50" charset="-128"/>
              </a:rPr>
              <a:t>Advanced Industrial</a:t>
            </a:r>
          </a:p>
          <a:p>
            <a:pPr algn="l"/>
            <a:r>
              <a:rPr lang="en-US" altLang="zh-TW" sz="2800" b="1" dirty="0" smtClean="0">
                <a:solidFill>
                  <a:srgbClr val="25507B"/>
                </a:solidFill>
                <a:effectLst>
                  <a:glow rad="101600">
                    <a:schemeClr val="bg1">
                      <a:alpha val="60000"/>
                    </a:schemeClr>
                  </a:glow>
                </a:effectLst>
                <a:latin typeface="メイリオ" panose="020B0604030504040204" pitchFamily="50" charset="-128"/>
                <a:ea typeface="メイリオ" panose="020B0604030504040204" pitchFamily="50" charset="-128"/>
                <a:cs typeface="メイリオ" panose="020B0604030504040204" pitchFamily="50" charset="-128"/>
              </a:rPr>
              <a:t>Science and Technology </a:t>
            </a:r>
            <a:r>
              <a:rPr lang="en-US" altLang="ja-JP" sz="2800" b="1" dirty="0" smtClean="0">
                <a:solidFill>
                  <a:srgbClr val="25507B"/>
                </a:solidFill>
                <a:effectLst>
                  <a:glow rad="101600">
                    <a:schemeClr val="bg1">
                      <a:alpha val="60000"/>
                    </a:schemeClr>
                  </a:glow>
                </a:effectLst>
                <a:latin typeface="メイリオ" panose="020B0604030504040204" pitchFamily="50" charset="-128"/>
                <a:ea typeface="メイリオ" panose="020B0604030504040204" pitchFamily="50" charset="-128"/>
                <a:cs typeface="メイリオ" panose="020B0604030504040204" pitchFamily="50" charset="-128"/>
              </a:rPr>
              <a:t>(AIST)</a:t>
            </a:r>
          </a:p>
        </p:txBody>
      </p:sp>
      <p:sp>
        <p:nvSpPr>
          <p:cNvPr id="31" name="正方形/長方形 30"/>
          <p:cNvSpPr/>
          <p:nvPr/>
        </p:nvSpPr>
        <p:spPr bwMode="gray">
          <a:xfrm>
            <a:off x="0" y="1000974"/>
            <a:ext cx="9144000" cy="1215717"/>
          </a:xfrm>
          <a:prstGeom prst="rect">
            <a:avLst/>
          </a:prstGeom>
          <a:effectLst/>
        </p:spPr>
        <p:txBody>
          <a:bodyPr wrap="square">
            <a:spAutoFit/>
          </a:bodyPr>
          <a:lstStyle/>
          <a:p>
            <a:pPr algn="l"/>
            <a:r>
              <a:rPr lang="en-US" altLang="ja-JP" sz="1600" dirty="0" smtClean="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AIST is a public research institute. Its origin is the Geological Survey of Japan, the Ministry of Agriculture and Commerce, established in 1882.</a:t>
            </a:r>
          </a:p>
          <a:p>
            <a:pPr algn="l"/>
            <a:endParaRPr lang="en-US" altLang="ja-JP" sz="9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l"/>
            <a:r>
              <a:rPr lang="en-US" altLang="ja-JP" sz="1600" dirty="0" smtClean="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In 2001, fifteen research institutions of the Agency of Industrial Science and Technology, MITI, and Weights and Measures Training Institute were integrated into AIST. </a:t>
            </a:r>
            <a:endParaRPr lang="ja-JP" altLang="en-US" sz="16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テキスト ボックス 26"/>
          <p:cNvSpPr txBox="1"/>
          <p:nvPr/>
        </p:nvSpPr>
        <p:spPr bwMode="gray">
          <a:xfrm>
            <a:off x="4732020" y="5232845"/>
            <a:ext cx="4523995" cy="261610"/>
          </a:xfrm>
          <a:prstGeom prst="rect">
            <a:avLst/>
          </a:prstGeom>
          <a:noFill/>
        </p:spPr>
        <p:txBody>
          <a:bodyPr wrap="none" rtlCol="0">
            <a:spAutoFit/>
          </a:bodyPr>
          <a:lstStyle/>
          <a:p>
            <a:r>
              <a:rPr lang="en-US" altLang="zh-TW" sz="11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Employees </a:t>
            </a:r>
            <a:r>
              <a:rPr lang="en-US" altLang="zh-TW" sz="1100" b="1"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2921 including 2255 researchers (July 2014)</a:t>
            </a:r>
            <a:endParaRPr lang="ja-JP" altLang="en-US" sz="1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idx="4294967295"/>
          </p:nvPr>
        </p:nvSpPr>
        <p:spPr>
          <a:xfrm>
            <a:off x="457200" y="488950"/>
            <a:ext cx="8229600" cy="432143"/>
          </a:xfrm>
        </p:spPr>
        <p:txBody>
          <a:bodyPr/>
          <a:lstStyle/>
          <a:p>
            <a:pPr rtl="0" fontAlgn="base"/>
            <a:r>
              <a:rPr kumimoji="1" lang="en-US" altLang="ja-JP" sz="3200" b="1" kern="1200"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AIST Profile</a:t>
            </a:r>
            <a:endParaRPr kumimoji="1" lang="ja-JP" altLang="en-US" dirty="0"/>
          </a:p>
        </p:txBody>
      </p:sp>
    </p:spTree>
    <p:extLst>
      <p:ext uri="{BB962C8B-B14F-4D97-AF65-F5344CB8AC3E}">
        <p14:creationId xmlns:p14="http://schemas.microsoft.com/office/powerpoint/2010/main" val="517349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par>
                                <p:cTn id="8" presetID="10" presetClass="entr" presetSubtype="0" fill="hold" grpId="0" nodeType="withEffect">
                                  <p:stCondLst>
                                    <p:cond delay="9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表 3"/>
              <p:cNvGraphicFramePr>
                <a:graphicFrameLocks noGrp="1"/>
              </p:cNvGraphicFramePr>
              <p:nvPr>
                <p:extLst/>
              </p:nvPr>
            </p:nvGraphicFramePr>
            <p:xfrm>
              <a:off x="395708" y="1102237"/>
              <a:ext cx="8424764" cy="4775035"/>
            </p:xfrm>
            <a:graphic>
              <a:graphicData uri="http://schemas.openxmlformats.org/drawingml/2006/table">
                <a:tbl>
                  <a:tblPr firstRow="1" bandRow="1">
                    <a:tableStyleId>{6E25E649-3F16-4E02-A733-19D2CDBF48F0}</a:tableStyleId>
                  </a:tblPr>
                  <a:tblGrid>
                    <a:gridCol w="2304084"/>
                    <a:gridCol w="2088232"/>
                    <a:gridCol w="1872208"/>
                    <a:gridCol w="2160240"/>
                  </a:tblGrid>
                  <a:tr h="648000">
                    <a:tc>
                      <a:txBody>
                        <a:bodyPr/>
                        <a:lstStyle/>
                        <a:p>
                          <a:pPr algn="l"/>
                          <a:endParaRPr kumimoji="1" lang="ja-JP" altLang="en-US" sz="1800" b="1" dirty="0"/>
                        </a:p>
                      </a:txBody>
                      <a:tcPr marL="137412" marR="137412" marT="68705" marB="68705" anchor="ctr"/>
                    </a:tc>
                    <a:tc>
                      <a:txBody>
                        <a:bodyPr/>
                        <a:lstStyle/>
                        <a:p>
                          <a:pPr algn="ctr"/>
                          <a:r>
                            <a:rPr kumimoji="1" lang="en-US" altLang="ja-JP" sz="1800" dirty="0" smtClean="0">
                              <a:solidFill>
                                <a:schemeClr val="tx1"/>
                              </a:solidFill>
                            </a:rPr>
                            <a:t>HISUI</a:t>
                          </a:r>
                          <a:endParaRPr kumimoji="1" lang="ja-JP" altLang="en-US" sz="1800" b="1" dirty="0">
                            <a:solidFill>
                              <a:schemeClr val="tx1"/>
                            </a:solidFill>
                          </a:endParaRPr>
                        </a:p>
                      </a:txBody>
                      <a:tcPr marL="137412" marR="137412" marT="68705" marB="68705" anchor="ctr"/>
                    </a:tc>
                    <a:tc>
                      <a:txBody>
                        <a:bodyPr/>
                        <a:lstStyle/>
                        <a:p>
                          <a:pPr algn="ctr"/>
                          <a:r>
                            <a:rPr kumimoji="1" lang="en-US" altLang="ja-JP" sz="1800" dirty="0" smtClean="0">
                              <a:solidFill>
                                <a:schemeClr val="tx1"/>
                              </a:solidFill>
                            </a:rPr>
                            <a:t>CLARREO Pathfinder</a:t>
                          </a:r>
                          <a:r>
                            <a:rPr kumimoji="1" lang="en-US" altLang="ja-JP" sz="1800" baseline="30000" dirty="0" smtClean="0">
                              <a:solidFill>
                                <a:schemeClr val="tx1"/>
                              </a:solidFill>
                            </a:rPr>
                            <a:t>*</a:t>
                          </a:r>
                          <a:endParaRPr kumimoji="1" lang="ja-JP" altLang="en-US" sz="1800" b="1" baseline="30000" dirty="0">
                            <a:solidFill>
                              <a:schemeClr val="tx1"/>
                            </a:solidFill>
                          </a:endParaRPr>
                        </a:p>
                      </a:txBody>
                      <a:tcPr marL="137412" marR="137412" marT="68705" marB="68705" anchor="ctr"/>
                    </a:tc>
                    <a:tc>
                      <a:txBody>
                        <a:bodyPr/>
                        <a:lstStyle/>
                        <a:p>
                          <a:pPr algn="ctr"/>
                          <a:r>
                            <a:rPr kumimoji="1" lang="en-US" altLang="ja-JP" sz="1800" dirty="0" smtClean="0">
                              <a:solidFill>
                                <a:schemeClr val="tx1"/>
                              </a:solidFill>
                            </a:rPr>
                            <a:t>DESIS</a:t>
                          </a:r>
                          <a:r>
                            <a:rPr kumimoji="1" lang="en-US" altLang="ja-JP" sz="1800" baseline="30000" dirty="0" smtClean="0">
                              <a:solidFill>
                                <a:schemeClr val="tx1"/>
                              </a:solidFill>
                            </a:rPr>
                            <a:t>**</a:t>
                          </a:r>
                          <a:endParaRPr kumimoji="1" lang="ja-JP" altLang="en-US" sz="1800" b="1" dirty="0">
                            <a:solidFill>
                              <a:schemeClr val="tx1"/>
                            </a:solidFill>
                          </a:endParaRPr>
                        </a:p>
                      </a:txBody>
                      <a:tcPr marL="137412" marR="137412" marT="68705" marB="68705" anchor="ctr"/>
                    </a:tc>
                  </a:tr>
                  <a:tr h="613561">
                    <a:tc>
                      <a:txBody>
                        <a:bodyPr/>
                        <a:lstStyle/>
                        <a:p>
                          <a:pPr algn="l"/>
                          <a:r>
                            <a:rPr kumimoji="1" lang="en-US" altLang="ja-JP" sz="1800" dirty="0" smtClean="0"/>
                            <a:t>Spectral coverage</a:t>
                          </a:r>
                          <a:endParaRPr kumimoji="1" lang="ja-JP" altLang="en-US" sz="1800" b="1" dirty="0"/>
                        </a:p>
                      </a:txBody>
                      <a:tcPr marL="137412" marR="137412" marT="68705" marB="68705" anchor="ctr"/>
                    </a:tc>
                    <a:tc>
                      <a:txBody>
                        <a:bodyPr/>
                        <a:lstStyle/>
                        <a:p>
                          <a:pPr algn="ctr"/>
                          <a:r>
                            <a:rPr kumimoji="1" lang="en-US" altLang="ja-JP" sz="1800" dirty="0" smtClean="0"/>
                            <a:t>400-2500nm</a:t>
                          </a:r>
                          <a:endParaRPr kumimoji="1" lang="ja-JP" altLang="en-US" sz="1800" b="1" dirty="0"/>
                        </a:p>
                      </a:txBody>
                      <a:tcPr marL="137412" marR="137412" marT="68705" marB="68705" anchor="ctr"/>
                    </a:tc>
                    <a:tc>
                      <a:txBody>
                        <a:bodyPr/>
                        <a:lstStyle/>
                        <a:p>
                          <a:pPr algn="ctr"/>
                          <a:r>
                            <a:rPr kumimoji="1" lang="en-US" altLang="ja-JP" sz="1800" dirty="0" smtClean="0"/>
                            <a:t>350-2300nm</a:t>
                          </a:r>
                          <a:endParaRPr kumimoji="1" lang="ja-JP" altLang="en-US" sz="1800" b="1" dirty="0"/>
                        </a:p>
                      </a:txBody>
                      <a:tcPr marL="137412" marR="137412" marT="68705" marB="68705" anchor="ctr"/>
                    </a:tc>
                    <a:tc>
                      <a:txBody>
                        <a:bodyPr/>
                        <a:lstStyle/>
                        <a:p>
                          <a:pPr algn="ctr"/>
                          <a:r>
                            <a:rPr kumimoji="1" lang="en-US" altLang="ja-JP" sz="1800" dirty="0" smtClean="0"/>
                            <a:t>400-1000nm</a:t>
                          </a:r>
                          <a:endParaRPr kumimoji="1" lang="ja-JP" altLang="en-US" sz="1800" b="1" dirty="0"/>
                        </a:p>
                      </a:txBody>
                      <a:tcPr marL="137412" marR="137412" marT="68705" marB="68705" anchor="ctr"/>
                    </a:tc>
                  </a:tr>
                  <a:tr h="684903">
                    <a:tc>
                      <a:txBody>
                        <a:bodyPr/>
                        <a:lstStyle/>
                        <a:p>
                          <a:pPr algn="l"/>
                          <a:r>
                            <a:rPr kumimoji="1" lang="en-US" altLang="ja-JP" sz="1800" b="0" dirty="0" smtClean="0"/>
                            <a:t>Spectral</a:t>
                          </a:r>
                          <a:r>
                            <a:rPr kumimoji="1" lang="en-US" altLang="ja-JP" sz="1800" b="0" baseline="0" dirty="0" smtClean="0"/>
                            <a:t> resolution</a:t>
                          </a:r>
                          <a:endParaRPr kumimoji="1" lang="ja-JP" altLang="en-US" sz="1800" b="1" dirty="0"/>
                        </a:p>
                      </a:txBody>
                      <a:tcPr marL="137412" marR="137412" marT="68705" marB="68705" anchor="ctr"/>
                    </a:tc>
                    <a:tc>
                      <a:txBody>
                        <a:bodyPr/>
                        <a:lstStyle/>
                        <a:p>
                          <a:pPr algn="ctr"/>
                          <a:r>
                            <a:rPr kumimoji="1" lang="en-US" altLang="ja-JP" sz="1800" dirty="0" smtClean="0"/>
                            <a:t>10-12.5nm</a:t>
                          </a:r>
                          <a:endParaRPr kumimoji="1" lang="ja-JP" altLang="en-US" sz="1800" b="1" dirty="0"/>
                        </a:p>
                      </a:txBody>
                      <a:tcPr marL="137412" marR="137412" marT="68705" marB="68705" anchor="ctr"/>
                    </a:tc>
                    <a:tc>
                      <a:txBody>
                        <a:bodyPr/>
                        <a:lstStyle/>
                        <a:p>
                          <a:pPr algn="ctr"/>
                          <a:r>
                            <a:rPr kumimoji="1" lang="en-US" altLang="ja-JP" sz="1800" b="0" dirty="0" smtClean="0"/>
                            <a:t>4nm</a:t>
                          </a:r>
                          <a:endParaRPr kumimoji="1" lang="ja-JP" altLang="en-US" sz="1800" b="1" dirty="0"/>
                        </a:p>
                      </a:txBody>
                      <a:tcPr marL="137412" marR="137412" marT="68705" marB="68705" anchor="ctr"/>
                    </a:tc>
                    <a:tc>
                      <a:txBody>
                        <a:bodyPr/>
                        <a:lstStyle/>
                        <a:p>
                          <a:pPr algn="ctr"/>
                          <a:r>
                            <a:rPr kumimoji="1" lang="en-US" altLang="ja-JP" sz="1400" dirty="0" smtClean="0"/>
                            <a:t>2.55nm for 235 bands</a:t>
                          </a:r>
                        </a:p>
                        <a:p>
                          <a:pPr algn="ctr"/>
                          <a:r>
                            <a:rPr kumimoji="1" lang="en-US" altLang="ja-JP" sz="1400" b="0" dirty="0" smtClean="0"/>
                            <a:t>Programmable binning on-orbit (up to 4x)</a:t>
                          </a:r>
                          <a:endParaRPr kumimoji="1" lang="ja-JP" altLang="en-US" sz="1400" b="0" dirty="0"/>
                        </a:p>
                      </a:txBody>
                      <a:tcPr marL="137412" marR="137412" marT="68705" marB="68705" anchor="ctr"/>
                    </a:tc>
                  </a:tr>
                  <a:tr h="541517">
                    <a:tc>
                      <a:txBody>
                        <a:bodyPr/>
                        <a:lstStyle/>
                        <a:p>
                          <a:pPr algn="l"/>
                          <a:r>
                            <a:rPr kumimoji="1" lang="en-US" altLang="ja-JP" sz="1800" dirty="0" smtClean="0"/>
                            <a:t>Spatial resolution</a:t>
                          </a:r>
                          <a:endParaRPr kumimoji="1" lang="ja-JP" altLang="en-US" sz="1800" b="1" dirty="0"/>
                        </a:p>
                      </a:txBody>
                      <a:tcPr marL="137412" marR="137412" marT="68705" marB="68705" anchor="ctr"/>
                    </a:tc>
                    <a:tc>
                      <a:txBody>
                        <a:bodyPr/>
                        <a:lstStyle/>
                        <a:p>
                          <a:pPr algn="ctr"/>
                          <a:r>
                            <a:rPr kumimoji="1" lang="en-US" altLang="ja-JP" sz="1800" dirty="0" smtClean="0"/>
                            <a:t>20(CT)x30m(AT)</a:t>
                          </a:r>
                          <a:endParaRPr kumimoji="1" lang="ja-JP" altLang="en-US" sz="1800" b="1" dirty="0"/>
                        </a:p>
                      </a:txBody>
                      <a:tcPr marL="137412" marR="137412" marT="68705" marB="68705" anchor="ctr"/>
                    </a:tc>
                    <a:tc>
                      <a:txBody>
                        <a:bodyPr/>
                        <a:lstStyle/>
                        <a:p>
                          <a:pPr algn="ctr"/>
                          <a:r>
                            <a:rPr kumimoji="1" lang="en-US" altLang="ja-JP" sz="1800" dirty="0" smtClean="0"/>
                            <a:t>300m (GFOV)</a:t>
                          </a:r>
                          <a:endParaRPr kumimoji="1" lang="ja-JP" altLang="en-US" sz="1800" b="1" dirty="0"/>
                        </a:p>
                      </a:txBody>
                      <a:tcPr marL="137412" marR="137412" marT="68705" marB="68705" anchor="ctr"/>
                    </a:tc>
                    <a:tc>
                      <a:txBody>
                        <a:bodyPr/>
                        <a:lstStyle/>
                        <a:p>
                          <a:pPr algn="ctr"/>
                          <a:r>
                            <a:rPr kumimoji="1" lang="en-US" altLang="ja-JP" sz="1800" dirty="0" smtClean="0"/>
                            <a:t>30m (GSD)</a:t>
                          </a:r>
                          <a:endParaRPr kumimoji="1" lang="ja-JP" altLang="en-US" sz="1800" b="1" dirty="0"/>
                        </a:p>
                      </a:txBody>
                      <a:tcPr marL="137412" marR="137412" marT="68705" marB="68705" anchor="ctr"/>
                    </a:tc>
                  </a:tr>
                  <a:tr h="541517">
                    <a:tc>
                      <a:txBody>
                        <a:bodyPr/>
                        <a:lstStyle/>
                        <a:p>
                          <a:pPr algn="l"/>
                          <a:r>
                            <a:rPr kumimoji="1" lang="en-US" altLang="ja-JP" sz="1800" b="0" dirty="0" smtClean="0"/>
                            <a:t>Swath</a:t>
                          </a:r>
                          <a:endParaRPr kumimoji="1" lang="ja-JP" altLang="en-US" sz="1800" b="0" dirty="0"/>
                        </a:p>
                      </a:txBody>
                      <a:tcPr marL="137412" marR="137412" marT="68705" marB="68705" anchor="ctr"/>
                    </a:tc>
                    <a:tc>
                      <a:txBody>
                        <a:bodyPr/>
                        <a:lstStyle/>
                        <a:p>
                          <a:pPr algn="ctr"/>
                          <a:r>
                            <a:rPr kumimoji="1" lang="en-US" altLang="ja-JP" sz="1800" b="0" dirty="0" smtClean="0"/>
                            <a:t>20km</a:t>
                          </a:r>
                          <a:endParaRPr kumimoji="1" lang="ja-JP" altLang="en-US" sz="1800" b="0" dirty="0"/>
                        </a:p>
                      </a:txBody>
                      <a:tcPr marL="137412" marR="137412" marT="68705" marB="68705" anchor="ctr"/>
                    </a:tc>
                    <a:tc>
                      <a:txBody>
                        <a:bodyPr/>
                        <a:lstStyle/>
                        <a:p>
                          <a:pPr algn="ctr"/>
                          <a14:m>
                            <m:oMath xmlns:m="http://schemas.openxmlformats.org/officeDocument/2006/math">
                              <m:r>
                                <a:rPr kumimoji="1" lang="en-US" altLang="ja-JP" sz="1800" b="0" i="1" smtClean="0">
                                  <a:latin typeface="Cambria Math" panose="02040503050406030204" pitchFamily="18" charset="0"/>
                                </a:rPr>
                                <m:t>≥</m:t>
                              </m:r>
                            </m:oMath>
                          </a14:m>
                          <a:r>
                            <a:rPr kumimoji="1" lang="en-US" altLang="ja-JP" sz="1800" b="0" dirty="0" smtClean="0"/>
                            <a:t>100km</a:t>
                          </a:r>
                          <a:endParaRPr kumimoji="1" lang="ja-JP" altLang="en-US" sz="1800" b="0" dirty="0"/>
                        </a:p>
                      </a:txBody>
                      <a:tcPr marL="137412" marR="137412" marT="68705" marB="68705" anchor="ctr"/>
                    </a:tc>
                    <a:tc>
                      <a:txBody>
                        <a:bodyPr/>
                        <a:lstStyle/>
                        <a:p>
                          <a:pPr algn="ctr"/>
                          <a:r>
                            <a:rPr kumimoji="1" lang="en-US" altLang="ja-JP" sz="1800" b="0" dirty="0" smtClean="0"/>
                            <a:t>30km</a:t>
                          </a:r>
                          <a:endParaRPr kumimoji="1" lang="ja-JP" altLang="en-US" sz="1800" b="0" dirty="0"/>
                        </a:p>
                      </a:txBody>
                      <a:tcPr marL="137412" marR="137412" marT="68705" marB="68705" anchor="ctr"/>
                    </a:tc>
                  </a:tr>
                  <a:tr h="776190">
                    <a:tc>
                      <a:txBody>
                        <a:bodyPr/>
                        <a:lstStyle/>
                        <a:p>
                          <a:pPr algn="l"/>
                          <a:r>
                            <a:rPr kumimoji="1" lang="en-US" altLang="ja-JP" sz="1800" b="0" dirty="0" smtClean="0"/>
                            <a:t>Pointing</a:t>
                          </a:r>
                          <a:endParaRPr kumimoji="1" lang="ja-JP" altLang="en-US" sz="1800" b="0" dirty="0"/>
                        </a:p>
                      </a:txBody>
                      <a:tcPr marL="137412" marR="137412" marT="68705" marB="68705" anchor="ctr"/>
                    </a:tc>
                    <a:tc>
                      <a:txBody>
                        <a:bodyPr/>
                        <a:lstStyle/>
                        <a:p>
                          <a:pPr algn="ctr"/>
                          <a14:m>
                            <m:oMath xmlns:m="http://schemas.openxmlformats.org/officeDocument/2006/math">
                              <m:r>
                                <a:rPr kumimoji="1" lang="en-US" altLang="ja-JP" sz="1800" b="0" i="1" smtClean="0">
                                  <a:latin typeface="Cambria Math" panose="02040503050406030204" pitchFamily="18" charset="0"/>
                                </a:rPr>
                                <m:t>±</m:t>
                              </m:r>
                            </m:oMath>
                          </a14:m>
                          <a:r>
                            <a:rPr kumimoji="1" lang="en-US" altLang="ja-JP" sz="1800" b="0" dirty="0" smtClean="0"/>
                            <a:t>5</a:t>
                          </a:r>
                          <a14:m>
                            <m:oMath xmlns:m="http://schemas.openxmlformats.org/officeDocument/2006/math">
                              <m:r>
                                <a:rPr kumimoji="1" lang="en-US" altLang="ja-JP" sz="1800" b="0" i="1" baseline="30000" smtClean="0">
                                  <a:latin typeface="Cambria Math" panose="02040503050406030204" pitchFamily="18" charset="0"/>
                                </a:rPr>
                                <m:t>∘</m:t>
                              </m:r>
                            </m:oMath>
                          </a14:m>
                          <a:r>
                            <a:rPr kumimoji="1" lang="ja-JP" altLang="en-US" sz="1800" b="0" baseline="30000" dirty="0" smtClean="0"/>
                            <a:t> </a:t>
                          </a:r>
                          <a:r>
                            <a:rPr kumimoji="1" lang="en-US" altLang="ja-JP" sz="1800" b="0" baseline="0" dirty="0" smtClean="0"/>
                            <a:t>(TBD)</a:t>
                          </a:r>
                          <a:endParaRPr kumimoji="1" lang="ja-JP" altLang="en-US" sz="1800" b="0" baseline="0" dirty="0"/>
                        </a:p>
                      </a:txBody>
                      <a:tcPr marL="137412" marR="137412" marT="68705" marB="68705" anchor="ctr"/>
                    </a:tc>
                    <a:tc>
                      <a:txBody>
                        <a:bodyPr/>
                        <a:lstStyle/>
                        <a:p>
                          <a:pPr algn="ctr"/>
                          <a:r>
                            <a:rPr kumimoji="1" lang="en-US" altLang="ja-JP" sz="1400" b="0" dirty="0" smtClean="0"/>
                            <a:t>2-dimensional</a:t>
                          </a:r>
                          <a:r>
                            <a:rPr kumimoji="1" lang="en-US" altLang="ja-JP" sz="1400" b="0" baseline="0" dirty="0" smtClean="0"/>
                            <a:t> pointing capability</a:t>
                          </a:r>
                          <a:endParaRPr kumimoji="1" lang="ja-JP" altLang="en-US" sz="1400" b="0" dirty="0"/>
                        </a:p>
                      </a:txBody>
                      <a:tcPr marL="137412" marR="137412" marT="68705" marB="6870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1" lang="en-US" altLang="ja-JP" sz="1050" b="0" i="1" smtClean="0">
                                  <a:latin typeface="Cambria Math" panose="02040503050406030204" pitchFamily="18" charset="0"/>
                                </a:rPr>
                                <m:t>±</m:t>
                              </m:r>
                            </m:oMath>
                          </a14:m>
                          <a:r>
                            <a:rPr kumimoji="1" lang="en-US" altLang="ja-JP" sz="1050" b="0" dirty="0" smtClean="0"/>
                            <a:t>40</a:t>
                          </a:r>
                          <a14:m>
                            <m:oMath xmlns:m="http://schemas.openxmlformats.org/officeDocument/2006/math">
                              <m:r>
                                <a:rPr kumimoji="1" lang="en-US" altLang="ja-JP" sz="1050" b="0" i="1" baseline="30000" smtClean="0">
                                  <a:latin typeface="Cambria Math" panose="02040503050406030204" pitchFamily="18" charset="0"/>
                                </a:rPr>
                                <m:t>∘</m:t>
                              </m:r>
                            </m:oMath>
                          </a14:m>
                          <a:r>
                            <a:rPr kumimoji="1" lang="ja-JP" altLang="en-US" sz="1050" b="0" baseline="30000" dirty="0" smtClean="0"/>
                            <a:t> </a:t>
                          </a:r>
                          <a:r>
                            <a:rPr kumimoji="1" lang="en-US" altLang="ja-JP" sz="1050" b="0" baseline="0" dirty="0" smtClean="0"/>
                            <a:t>forward / backward view, </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baseline="0" dirty="0" smtClean="0"/>
                            <a:t>4</a:t>
                          </a:r>
                          <a:r>
                            <a:rPr kumimoji="1" lang="en-US" altLang="ja-JP" sz="1050" b="0" dirty="0" smtClean="0"/>
                            <a:t>5</a:t>
                          </a:r>
                          <a14:m>
                            <m:oMath xmlns:m="http://schemas.openxmlformats.org/officeDocument/2006/math">
                              <m:r>
                                <a:rPr kumimoji="1" lang="en-US" altLang="ja-JP" sz="1050" b="0" i="1" baseline="30000" smtClean="0">
                                  <a:latin typeface="Cambria Math" panose="02040503050406030204" pitchFamily="18" charset="0"/>
                                </a:rPr>
                                <m:t>∘</m:t>
                              </m:r>
                            </m:oMath>
                          </a14:m>
                          <a:r>
                            <a:rPr kumimoji="1" lang="ja-JP" altLang="en-US" sz="1050" b="0" baseline="30000" dirty="0" smtClean="0"/>
                            <a:t> </a:t>
                          </a:r>
                          <a:r>
                            <a:rPr kumimoji="1" lang="en-US" altLang="ja-JP" sz="1050" b="0" baseline="0" dirty="0" smtClean="0"/>
                            <a:t>port view, </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dirty="0" smtClean="0"/>
                            <a:t>5</a:t>
                          </a:r>
                          <a14:m>
                            <m:oMath xmlns:m="http://schemas.openxmlformats.org/officeDocument/2006/math">
                              <m:r>
                                <a:rPr kumimoji="1" lang="en-US" altLang="ja-JP" sz="1050" b="0" i="1" baseline="30000" smtClean="0">
                                  <a:latin typeface="Cambria Math" panose="02040503050406030204" pitchFamily="18" charset="0"/>
                                </a:rPr>
                                <m:t>∘</m:t>
                              </m:r>
                            </m:oMath>
                          </a14:m>
                          <a:r>
                            <a:rPr kumimoji="1" lang="ja-JP" altLang="en-US" sz="1050" b="0" baseline="30000" dirty="0" smtClean="0"/>
                            <a:t> </a:t>
                          </a:r>
                          <a:r>
                            <a:rPr kumimoji="1" lang="en-US" altLang="ja-JP" sz="1050" b="0" baseline="0" dirty="0" smtClean="0"/>
                            <a:t>starboard view</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baseline="0" dirty="0" smtClean="0"/>
                            <a:t>(using MUSES)</a:t>
                          </a:r>
                          <a:endParaRPr kumimoji="1" lang="ja-JP" altLang="en-US" sz="1050" b="1" dirty="0" smtClean="0"/>
                        </a:p>
                      </a:txBody>
                      <a:tcPr marL="137412" marR="137412" marT="68705" marB="68705" anchor="ctr"/>
                    </a:tc>
                  </a:tr>
                  <a:tr h="418705">
                    <a:tc>
                      <a:txBody>
                        <a:bodyPr/>
                        <a:lstStyle/>
                        <a:p>
                          <a:pPr algn="l"/>
                          <a:r>
                            <a:rPr kumimoji="1" lang="en-US" altLang="ja-JP" sz="1800" dirty="0" smtClean="0"/>
                            <a:t>Launch</a:t>
                          </a:r>
                          <a:endParaRPr kumimoji="1" lang="ja-JP" altLang="en-US" sz="1800" b="1" dirty="0"/>
                        </a:p>
                      </a:txBody>
                      <a:tcPr marL="137412" marR="137412" marT="68705" marB="68705" anchor="ctr"/>
                    </a:tc>
                    <a:tc>
                      <a:txBody>
                        <a:bodyPr/>
                        <a:lstStyle/>
                        <a:p>
                          <a:pPr algn="ctr"/>
                          <a:r>
                            <a:rPr kumimoji="1" lang="en-US" altLang="ja-JP" sz="1800" dirty="0" smtClean="0"/>
                            <a:t>FY2018</a:t>
                          </a:r>
                          <a:endParaRPr kumimoji="1" lang="ja-JP" altLang="en-US" sz="1800" b="1" dirty="0"/>
                        </a:p>
                      </a:txBody>
                      <a:tcPr marL="137412" marR="137412" marT="68705" marB="68705" anchor="ctr"/>
                    </a:tc>
                    <a:tc>
                      <a:txBody>
                        <a:bodyPr/>
                        <a:lstStyle/>
                        <a:p>
                          <a:pPr algn="ctr"/>
                          <a:r>
                            <a:rPr kumimoji="1" lang="en-US" altLang="ja-JP" sz="1800" dirty="0" smtClean="0"/>
                            <a:t>2019</a:t>
                          </a:r>
                          <a:endParaRPr kumimoji="1" lang="ja-JP" altLang="en-US" sz="1800" b="1" dirty="0"/>
                        </a:p>
                      </a:txBody>
                      <a:tcPr marL="137412" marR="137412" marT="68705" marB="6870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dirty="0" smtClean="0"/>
                            <a:t>2017</a:t>
                          </a:r>
                          <a:endParaRPr kumimoji="1" lang="ja-JP" altLang="en-US" sz="1500" b="1" dirty="0" smtClean="0"/>
                        </a:p>
                      </a:txBody>
                      <a:tcPr marL="137412" marR="137412" marT="68705" marB="68705" anchor="ctr"/>
                    </a:tc>
                  </a:tr>
                  <a:tr h="418705">
                    <a:tc>
                      <a:txBody>
                        <a:bodyPr/>
                        <a:lstStyle/>
                        <a:p>
                          <a:pPr algn="l"/>
                          <a:r>
                            <a:rPr kumimoji="1" lang="en-US" altLang="ja-JP" sz="1800" b="0" dirty="0" smtClean="0"/>
                            <a:t>Country</a:t>
                          </a:r>
                          <a:endParaRPr kumimoji="1" lang="ja-JP" altLang="en-US" sz="1800" b="0" dirty="0"/>
                        </a:p>
                      </a:txBody>
                      <a:tcPr marL="137412" marR="137412" marT="68705" marB="68705" anchor="ctr"/>
                    </a:tc>
                    <a:tc>
                      <a:txBody>
                        <a:bodyPr/>
                        <a:lstStyle/>
                        <a:p>
                          <a:pPr algn="ctr"/>
                          <a:r>
                            <a:rPr kumimoji="1" lang="en-US" altLang="ja-JP" sz="1800" b="0" dirty="0" smtClean="0"/>
                            <a:t>Japan</a:t>
                          </a:r>
                          <a:endParaRPr kumimoji="1" lang="ja-JP" altLang="en-US" sz="1800" b="0" dirty="0"/>
                        </a:p>
                      </a:txBody>
                      <a:tcPr marL="137412" marR="137412" marT="68705" marB="68705" anchor="ctr"/>
                    </a:tc>
                    <a:tc>
                      <a:txBody>
                        <a:bodyPr/>
                        <a:lstStyle/>
                        <a:p>
                          <a:pPr algn="ctr"/>
                          <a:r>
                            <a:rPr kumimoji="1" lang="en-US" altLang="ja-JP" sz="1800" b="0" dirty="0" smtClean="0"/>
                            <a:t>USA</a:t>
                          </a:r>
                          <a:endParaRPr kumimoji="1" lang="ja-JP" altLang="en-US" sz="1800" b="0" dirty="0"/>
                        </a:p>
                      </a:txBody>
                      <a:tcPr marL="137412" marR="137412" marT="68705" marB="6870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dirty="0" smtClean="0"/>
                            <a:t>Germany</a:t>
                          </a:r>
                          <a:endParaRPr kumimoji="1" lang="ja-JP" altLang="en-US" sz="1800" b="0" dirty="0" smtClean="0"/>
                        </a:p>
                      </a:txBody>
                      <a:tcPr marL="137412" marR="137412" marT="68705" marB="68705" anchor="ctr"/>
                    </a:tc>
                  </a:tr>
                </a:tbl>
              </a:graphicData>
            </a:graphic>
          </p:graphicFrame>
        </mc:Choice>
        <mc:Fallback xmlns="">
          <p:graphicFrame>
            <p:nvGraphicFramePr>
              <p:cNvPr id="4" name="表 3"/>
              <p:cNvGraphicFramePr>
                <a:graphicFrameLocks noGrp="1"/>
              </p:cNvGraphicFramePr>
              <p:nvPr>
                <p:extLst>
                  <p:ext uri="{D42A27DB-BD31-4B8C-83A1-F6EECF244321}">
                    <p14:modId xmlns:p14="http://schemas.microsoft.com/office/powerpoint/2010/main" val="2101489764"/>
                  </p:ext>
                </p:extLst>
              </p:nvPr>
            </p:nvGraphicFramePr>
            <p:xfrm>
              <a:off x="395708" y="1102237"/>
              <a:ext cx="8424764" cy="4775035"/>
            </p:xfrm>
            <a:graphic>
              <a:graphicData uri="http://schemas.openxmlformats.org/drawingml/2006/table">
                <a:tbl>
                  <a:tblPr firstRow="1" bandRow="1">
                    <a:tableStyleId>{6E25E649-3F16-4E02-A733-19D2CDBF48F0}</a:tableStyleId>
                  </a:tblPr>
                  <a:tblGrid>
                    <a:gridCol w="2304084"/>
                    <a:gridCol w="2088232"/>
                    <a:gridCol w="1872208"/>
                    <a:gridCol w="2160240"/>
                  </a:tblGrid>
                  <a:tr h="686050">
                    <a:tc>
                      <a:txBody>
                        <a:bodyPr/>
                        <a:lstStyle/>
                        <a:p>
                          <a:pPr algn="l"/>
                          <a:endParaRPr kumimoji="1" lang="ja-JP" altLang="en-US" sz="1800" b="1" dirty="0"/>
                        </a:p>
                      </a:txBody>
                      <a:tcPr marL="137412" marR="137412" marT="68705" marB="68705" anchor="ctr"/>
                    </a:tc>
                    <a:tc>
                      <a:txBody>
                        <a:bodyPr/>
                        <a:lstStyle/>
                        <a:p>
                          <a:pPr algn="ctr"/>
                          <a:r>
                            <a:rPr kumimoji="1" lang="en-US" altLang="ja-JP" sz="1800" dirty="0" smtClean="0">
                              <a:solidFill>
                                <a:schemeClr val="tx1"/>
                              </a:solidFill>
                            </a:rPr>
                            <a:t>HISUI</a:t>
                          </a:r>
                          <a:endParaRPr kumimoji="1" lang="ja-JP" altLang="en-US" sz="1800" b="1" dirty="0">
                            <a:solidFill>
                              <a:schemeClr val="tx1"/>
                            </a:solidFill>
                          </a:endParaRPr>
                        </a:p>
                      </a:txBody>
                      <a:tcPr marL="137412" marR="137412" marT="68705" marB="68705" anchor="ctr"/>
                    </a:tc>
                    <a:tc>
                      <a:txBody>
                        <a:bodyPr/>
                        <a:lstStyle/>
                        <a:p>
                          <a:pPr algn="ctr"/>
                          <a:r>
                            <a:rPr kumimoji="1" lang="en-US" altLang="ja-JP" sz="1800" dirty="0" smtClean="0">
                              <a:solidFill>
                                <a:schemeClr val="tx1"/>
                              </a:solidFill>
                            </a:rPr>
                            <a:t>CLARREO Pathfinder</a:t>
                          </a:r>
                          <a:r>
                            <a:rPr kumimoji="1" lang="en-US" altLang="ja-JP" sz="1800" baseline="30000" dirty="0" smtClean="0">
                              <a:solidFill>
                                <a:schemeClr val="tx1"/>
                              </a:solidFill>
                            </a:rPr>
                            <a:t>*</a:t>
                          </a:r>
                          <a:endParaRPr kumimoji="1" lang="ja-JP" altLang="en-US" sz="1800" b="1" baseline="30000" dirty="0">
                            <a:solidFill>
                              <a:schemeClr val="tx1"/>
                            </a:solidFill>
                          </a:endParaRPr>
                        </a:p>
                      </a:txBody>
                      <a:tcPr marL="137412" marR="137412" marT="68705" marB="68705" anchor="ctr"/>
                    </a:tc>
                    <a:tc>
                      <a:txBody>
                        <a:bodyPr/>
                        <a:lstStyle/>
                        <a:p>
                          <a:pPr algn="ctr"/>
                          <a:r>
                            <a:rPr kumimoji="1" lang="en-US" altLang="ja-JP" sz="1800" dirty="0" smtClean="0">
                              <a:solidFill>
                                <a:schemeClr val="tx1"/>
                              </a:solidFill>
                            </a:rPr>
                            <a:t>DESIS</a:t>
                          </a:r>
                          <a:r>
                            <a:rPr kumimoji="1" lang="en-US" altLang="ja-JP" sz="1800" baseline="30000" dirty="0" smtClean="0">
                              <a:solidFill>
                                <a:schemeClr val="tx1"/>
                              </a:solidFill>
                            </a:rPr>
                            <a:t>**</a:t>
                          </a:r>
                          <a:endParaRPr kumimoji="1" lang="ja-JP" altLang="en-US" sz="1800" b="1" dirty="0">
                            <a:solidFill>
                              <a:schemeClr val="tx1"/>
                            </a:solidFill>
                          </a:endParaRPr>
                        </a:p>
                      </a:txBody>
                      <a:tcPr marL="137412" marR="137412" marT="68705" marB="68705" anchor="ctr"/>
                    </a:tc>
                  </a:tr>
                  <a:tr h="613561">
                    <a:tc>
                      <a:txBody>
                        <a:bodyPr/>
                        <a:lstStyle/>
                        <a:p>
                          <a:pPr algn="l"/>
                          <a:r>
                            <a:rPr kumimoji="1" lang="en-US" altLang="ja-JP" sz="1800" dirty="0" smtClean="0"/>
                            <a:t>Spectral coverage</a:t>
                          </a:r>
                          <a:endParaRPr kumimoji="1" lang="ja-JP" altLang="en-US" sz="1800" b="1" dirty="0"/>
                        </a:p>
                      </a:txBody>
                      <a:tcPr marL="137412" marR="137412" marT="68705" marB="68705" anchor="ctr"/>
                    </a:tc>
                    <a:tc>
                      <a:txBody>
                        <a:bodyPr/>
                        <a:lstStyle/>
                        <a:p>
                          <a:pPr algn="ctr"/>
                          <a:r>
                            <a:rPr kumimoji="1" lang="en-US" altLang="ja-JP" sz="1800" dirty="0" smtClean="0"/>
                            <a:t>400-2500nm</a:t>
                          </a:r>
                          <a:endParaRPr kumimoji="1" lang="ja-JP" altLang="en-US" sz="1800" b="1" dirty="0"/>
                        </a:p>
                      </a:txBody>
                      <a:tcPr marL="137412" marR="137412" marT="68705" marB="68705" anchor="ctr"/>
                    </a:tc>
                    <a:tc>
                      <a:txBody>
                        <a:bodyPr/>
                        <a:lstStyle/>
                        <a:p>
                          <a:pPr algn="ctr"/>
                          <a:r>
                            <a:rPr kumimoji="1" lang="en-US" altLang="ja-JP" sz="1800" dirty="0" smtClean="0"/>
                            <a:t>350-2300nm</a:t>
                          </a:r>
                          <a:endParaRPr kumimoji="1" lang="ja-JP" altLang="en-US" sz="1800" b="1" dirty="0"/>
                        </a:p>
                      </a:txBody>
                      <a:tcPr marL="137412" marR="137412" marT="68705" marB="68705" anchor="ctr"/>
                    </a:tc>
                    <a:tc>
                      <a:txBody>
                        <a:bodyPr/>
                        <a:lstStyle/>
                        <a:p>
                          <a:pPr algn="ctr"/>
                          <a:r>
                            <a:rPr kumimoji="1" lang="en-US" altLang="ja-JP" sz="1800" dirty="0" smtClean="0"/>
                            <a:t>400-1000nm</a:t>
                          </a:r>
                          <a:endParaRPr kumimoji="1" lang="ja-JP" altLang="en-US" sz="1800" b="1" dirty="0"/>
                        </a:p>
                      </a:txBody>
                      <a:tcPr marL="137412" marR="137412" marT="68705" marB="68705" anchor="ctr"/>
                    </a:tc>
                  </a:tr>
                  <a:tr h="777490">
                    <a:tc>
                      <a:txBody>
                        <a:bodyPr/>
                        <a:lstStyle/>
                        <a:p>
                          <a:pPr algn="l"/>
                          <a:r>
                            <a:rPr kumimoji="1" lang="en-US" altLang="ja-JP" sz="1800" b="0" dirty="0" smtClean="0"/>
                            <a:t>Spectral</a:t>
                          </a:r>
                          <a:r>
                            <a:rPr kumimoji="1" lang="en-US" altLang="ja-JP" sz="1800" b="0" baseline="0" dirty="0" smtClean="0"/>
                            <a:t> resolution</a:t>
                          </a:r>
                          <a:endParaRPr kumimoji="1" lang="ja-JP" altLang="en-US" sz="1800" b="1" dirty="0"/>
                        </a:p>
                      </a:txBody>
                      <a:tcPr marL="137412" marR="137412" marT="68705" marB="68705" anchor="ctr"/>
                    </a:tc>
                    <a:tc>
                      <a:txBody>
                        <a:bodyPr/>
                        <a:lstStyle/>
                        <a:p>
                          <a:pPr algn="ctr"/>
                          <a:r>
                            <a:rPr kumimoji="1" lang="en-US" altLang="ja-JP" sz="1800" dirty="0" smtClean="0"/>
                            <a:t>10-12.5nm</a:t>
                          </a:r>
                          <a:endParaRPr kumimoji="1" lang="ja-JP" altLang="en-US" sz="1800" b="1" dirty="0"/>
                        </a:p>
                      </a:txBody>
                      <a:tcPr marL="137412" marR="137412" marT="68705" marB="68705" anchor="ctr"/>
                    </a:tc>
                    <a:tc>
                      <a:txBody>
                        <a:bodyPr/>
                        <a:lstStyle/>
                        <a:p>
                          <a:pPr algn="ctr"/>
                          <a:r>
                            <a:rPr kumimoji="1" lang="en-US" altLang="ja-JP" sz="1800" b="0" dirty="0" smtClean="0"/>
                            <a:t>4nm</a:t>
                          </a:r>
                          <a:endParaRPr kumimoji="1" lang="ja-JP" altLang="en-US" sz="1800" b="1" dirty="0"/>
                        </a:p>
                      </a:txBody>
                      <a:tcPr marL="137412" marR="137412" marT="68705" marB="68705" anchor="ctr"/>
                    </a:tc>
                    <a:tc>
                      <a:txBody>
                        <a:bodyPr/>
                        <a:lstStyle/>
                        <a:p>
                          <a:pPr algn="ctr"/>
                          <a:r>
                            <a:rPr kumimoji="1" lang="en-US" altLang="ja-JP" sz="1400" dirty="0" smtClean="0"/>
                            <a:t>2.55nm for 235 bands</a:t>
                          </a:r>
                        </a:p>
                        <a:p>
                          <a:pPr algn="ctr"/>
                          <a:r>
                            <a:rPr kumimoji="1" lang="en-US" altLang="ja-JP" sz="1400" b="0" dirty="0" smtClean="0"/>
                            <a:t>Programmable binning on-orbit (up to 4x)</a:t>
                          </a:r>
                          <a:endParaRPr kumimoji="1" lang="ja-JP" altLang="en-US" sz="1400" b="0" dirty="0"/>
                        </a:p>
                      </a:txBody>
                      <a:tcPr marL="137412" marR="137412" marT="68705" marB="68705" anchor="ctr"/>
                    </a:tc>
                  </a:tr>
                  <a:tr h="541517">
                    <a:tc>
                      <a:txBody>
                        <a:bodyPr/>
                        <a:lstStyle/>
                        <a:p>
                          <a:pPr algn="l"/>
                          <a:r>
                            <a:rPr kumimoji="1" lang="en-US" altLang="ja-JP" sz="1800" dirty="0" smtClean="0"/>
                            <a:t>Spatial resolution</a:t>
                          </a:r>
                          <a:endParaRPr kumimoji="1" lang="ja-JP" altLang="en-US" sz="1800" b="1" dirty="0"/>
                        </a:p>
                      </a:txBody>
                      <a:tcPr marL="137412" marR="137412" marT="68705" marB="68705" anchor="ctr"/>
                    </a:tc>
                    <a:tc>
                      <a:txBody>
                        <a:bodyPr/>
                        <a:lstStyle/>
                        <a:p>
                          <a:pPr algn="ctr"/>
                          <a:r>
                            <a:rPr kumimoji="1" lang="en-US" altLang="ja-JP" sz="1800" dirty="0" smtClean="0"/>
                            <a:t>20(CT)x30m(AT)</a:t>
                          </a:r>
                          <a:endParaRPr kumimoji="1" lang="ja-JP" altLang="en-US" sz="1800" b="1" dirty="0"/>
                        </a:p>
                      </a:txBody>
                      <a:tcPr marL="137412" marR="137412" marT="68705" marB="68705" anchor="ctr"/>
                    </a:tc>
                    <a:tc>
                      <a:txBody>
                        <a:bodyPr/>
                        <a:lstStyle/>
                        <a:p>
                          <a:pPr algn="ctr"/>
                          <a:r>
                            <a:rPr kumimoji="1" lang="en-US" altLang="ja-JP" sz="1800" dirty="0" smtClean="0"/>
                            <a:t>300m (</a:t>
                          </a:r>
                          <a:r>
                            <a:rPr kumimoji="1" lang="en-US" altLang="ja-JP" sz="1800" dirty="0" smtClean="0"/>
                            <a:t>GFOV)</a:t>
                          </a:r>
                          <a:endParaRPr kumimoji="1" lang="ja-JP" altLang="en-US" sz="1800" b="1" dirty="0"/>
                        </a:p>
                      </a:txBody>
                      <a:tcPr marL="137412" marR="137412" marT="68705" marB="68705" anchor="ctr"/>
                    </a:tc>
                    <a:tc>
                      <a:txBody>
                        <a:bodyPr/>
                        <a:lstStyle/>
                        <a:p>
                          <a:pPr algn="ctr"/>
                          <a:r>
                            <a:rPr kumimoji="1" lang="en-US" altLang="ja-JP" sz="1800" dirty="0" smtClean="0"/>
                            <a:t>30m (GSD)</a:t>
                          </a:r>
                          <a:endParaRPr kumimoji="1" lang="ja-JP" altLang="en-US" sz="1800" b="1" dirty="0"/>
                        </a:p>
                      </a:txBody>
                      <a:tcPr marL="137412" marR="137412" marT="68705" marB="68705" anchor="ctr"/>
                    </a:tc>
                  </a:tr>
                  <a:tr h="541517">
                    <a:tc>
                      <a:txBody>
                        <a:bodyPr/>
                        <a:lstStyle/>
                        <a:p>
                          <a:pPr algn="l"/>
                          <a:r>
                            <a:rPr kumimoji="1" lang="en-US" altLang="ja-JP" sz="1800" b="0" dirty="0" smtClean="0"/>
                            <a:t>Swath</a:t>
                          </a:r>
                          <a:endParaRPr kumimoji="1" lang="ja-JP" altLang="en-US" sz="1800" b="0" dirty="0"/>
                        </a:p>
                      </a:txBody>
                      <a:tcPr marL="137412" marR="137412" marT="68705" marB="68705" anchor="ctr"/>
                    </a:tc>
                    <a:tc>
                      <a:txBody>
                        <a:bodyPr/>
                        <a:lstStyle/>
                        <a:p>
                          <a:pPr algn="ctr"/>
                          <a:r>
                            <a:rPr kumimoji="1" lang="en-US" altLang="ja-JP" sz="1800" b="0" dirty="0" smtClean="0"/>
                            <a:t>20km</a:t>
                          </a:r>
                          <a:endParaRPr kumimoji="1" lang="ja-JP" altLang="en-US" sz="1800" b="0" dirty="0"/>
                        </a:p>
                      </a:txBody>
                      <a:tcPr marL="137412" marR="137412" marT="68705" marB="68705" anchor="ctr"/>
                    </a:tc>
                    <a:tc>
                      <a:txBody>
                        <a:bodyPr/>
                        <a:lstStyle/>
                        <a:p>
                          <a:endParaRPr lang="en-US"/>
                        </a:p>
                      </a:txBody>
                      <a:tcPr marL="137412" marR="137412" marT="68705" marB="68705" anchor="ctr">
                        <a:blipFill rotWithShape="1">
                          <a:blip r:embed="rId3"/>
                          <a:stretch>
                            <a:fillRect l="-235179" t="-483146" r="-115309" b="-311236"/>
                          </a:stretch>
                        </a:blipFill>
                      </a:tcPr>
                    </a:tc>
                    <a:tc>
                      <a:txBody>
                        <a:bodyPr/>
                        <a:lstStyle/>
                        <a:p>
                          <a:pPr algn="ctr"/>
                          <a:r>
                            <a:rPr kumimoji="1" lang="en-US" altLang="ja-JP" sz="1800" b="0" dirty="0" smtClean="0"/>
                            <a:t>30km</a:t>
                          </a:r>
                          <a:endParaRPr kumimoji="1" lang="ja-JP" altLang="en-US" sz="1800" b="0" dirty="0"/>
                        </a:p>
                      </a:txBody>
                      <a:tcPr marL="137412" marR="137412" marT="68705" marB="68705" anchor="ctr"/>
                    </a:tc>
                  </a:tr>
                  <a:tr h="777490">
                    <a:tc>
                      <a:txBody>
                        <a:bodyPr/>
                        <a:lstStyle/>
                        <a:p>
                          <a:pPr algn="l"/>
                          <a:r>
                            <a:rPr kumimoji="1" lang="en-US" altLang="ja-JP" sz="1800" b="0" dirty="0" smtClean="0"/>
                            <a:t>Pointing</a:t>
                          </a:r>
                          <a:endParaRPr kumimoji="1" lang="ja-JP" altLang="en-US" sz="1800" b="0" dirty="0"/>
                        </a:p>
                      </a:txBody>
                      <a:tcPr marL="137412" marR="137412" marT="68705" marB="68705" anchor="ctr"/>
                    </a:tc>
                    <a:tc>
                      <a:txBody>
                        <a:bodyPr/>
                        <a:lstStyle/>
                        <a:p>
                          <a:endParaRPr lang="en-US"/>
                        </a:p>
                      </a:txBody>
                      <a:tcPr marL="137412" marR="137412" marT="68705" marB="68705" anchor="ctr">
                        <a:blipFill rotWithShape="1">
                          <a:blip r:embed="rId3"/>
                          <a:stretch>
                            <a:fillRect l="-110496" t="-405469" r="-192711" b="-116406"/>
                          </a:stretch>
                        </a:blipFill>
                      </a:tcPr>
                    </a:tc>
                    <a:tc>
                      <a:txBody>
                        <a:bodyPr/>
                        <a:lstStyle/>
                        <a:p>
                          <a:pPr algn="ctr"/>
                          <a:r>
                            <a:rPr kumimoji="1" lang="en-US" altLang="ja-JP" sz="1400" b="0" dirty="0" smtClean="0"/>
                            <a:t>2-dimensional</a:t>
                          </a:r>
                          <a:r>
                            <a:rPr kumimoji="1" lang="en-US" altLang="ja-JP" sz="1400" b="0" baseline="0" dirty="0" smtClean="0"/>
                            <a:t> pointing capability</a:t>
                          </a:r>
                          <a:endParaRPr kumimoji="1" lang="ja-JP" altLang="en-US" sz="1400" b="0" dirty="0"/>
                        </a:p>
                      </a:txBody>
                      <a:tcPr marL="137412" marR="137412" marT="68705" marB="68705" anchor="ctr"/>
                    </a:tc>
                    <a:tc>
                      <a:txBody>
                        <a:bodyPr/>
                        <a:lstStyle/>
                        <a:p>
                          <a:endParaRPr lang="en-US"/>
                        </a:p>
                      </a:txBody>
                      <a:tcPr marL="137412" marR="137412" marT="68705" marB="68705" anchor="ctr">
                        <a:blipFill rotWithShape="1">
                          <a:blip r:embed="rId3"/>
                          <a:stretch>
                            <a:fillRect l="-290678" t="-405469" b="-116406"/>
                          </a:stretch>
                        </a:blipFill>
                      </a:tcPr>
                    </a:tc>
                  </a:tr>
                  <a:tr h="418705">
                    <a:tc>
                      <a:txBody>
                        <a:bodyPr/>
                        <a:lstStyle/>
                        <a:p>
                          <a:pPr algn="l"/>
                          <a:r>
                            <a:rPr kumimoji="1" lang="en-US" altLang="ja-JP" sz="1800" dirty="0" smtClean="0"/>
                            <a:t>Launch</a:t>
                          </a:r>
                          <a:endParaRPr kumimoji="1" lang="ja-JP" altLang="en-US" sz="1800" b="1" dirty="0"/>
                        </a:p>
                      </a:txBody>
                      <a:tcPr marL="137412" marR="137412" marT="68705" marB="68705" anchor="ctr"/>
                    </a:tc>
                    <a:tc>
                      <a:txBody>
                        <a:bodyPr/>
                        <a:lstStyle/>
                        <a:p>
                          <a:pPr algn="ctr"/>
                          <a:r>
                            <a:rPr kumimoji="1" lang="en-US" altLang="ja-JP" sz="1800" dirty="0" smtClean="0"/>
                            <a:t>FY2018</a:t>
                          </a:r>
                          <a:endParaRPr kumimoji="1" lang="ja-JP" altLang="en-US" sz="1800" b="1" dirty="0"/>
                        </a:p>
                      </a:txBody>
                      <a:tcPr marL="137412" marR="137412" marT="68705" marB="68705" anchor="ctr"/>
                    </a:tc>
                    <a:tc>
                      <a:txBody>
                        <a:bodyPr/>
                        <a:lstStyle/>
                        <a:p>
                          <a:pPr algn="ctr"/>
                          <a:r>
                            <a:rPr kumimoji="1" lang="en-US" altLang="ja-JP" sz="1800" dirty="0" smtClean="0"/>
                            <a:t>2019</a:t>
                          </a:r>
                          <a:endParaRPr kumimoji="1" lang="ja-JP" altLang="en-US" sz="1800" b="1" dirty="0"/>
                        </a:p>
                      </a:txBody>
                      <a:tcPr marL="137412" marR="137412" marT="68705" marB="6870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dirty="0" smtClean="0"/>
                            <a:t>2017</a:t>
                          </a:r>
                          <a:endParaRPr kumimoji="1" lang="ja-JP" altLang="en-US" sz="1500" b="1" dirty="0" smtClean="0"/>
                        </a:p>
                      </a:txBody>
                      <a:tcPr marL="137412" marR="137412" marT="68705" marB="68705" anchor="ctr"/>
                    </a:tc>
                  </a:tr>
                  <a:tr h="418705">
                    <a:tc>
                      <a:txBody>
                        <a:bodyPr/>
                        <a:lstStyle/>
                        <a:p>
                          <a:pPr algn="l"/>
                          <a:r>
                            <a:rPr kumimoji="1" lang="en-US" altLang="ja-JP" sz="1800" b="0" dirty="0" smtClean="0"/>
                            <a:t>Country</a:t>
                          </a:r>
                          <a:endParaRPr kumimoji="1" lang="ja-JP" altLang="en-US" sz="1800" b="0" dirty="0"/>
                        </a:p>
                      </a:txBody>
                      <a:tcPr marL="137412" marR="137412" marT="68705" marB="68705" anchor="ctr"/>
                    </a:tc>
                    <a:tc>
                      <a:txBody>
                        <a:bodyPr/>
                        <a:lstStyle/>
                        <a:p>
                          <a:pPr algn="ctr"/>
                          <a:r>
                            <a:rPr kumimoji="1" lang="en-US" altLang="ja-JP" sz="1800" b="0" dirty="0" smtClean="0"/>
                            <a:t>Japan</a:t>
                          </a:r>
                          <a:endParaRPr kumimoji="1" lang="ja-JP" altLang="en-US" sz="1800" b="0" dirty="0"/>
                        </a:p>
                      </a:txBody>
                      <a:tcPr marL="137412" marR="137412" marT="68705" marB="68705" anchor="ctr"/>
                    </a:tc>
                    <a:tc>
                      <a:txBody>
                        <a:bodyPr/>
                        <a:lstStyle/>
                        <a:p>
                          <a:pPr algn="ctr"/>
                          <a:r>
                            <a:rPr kumimoji="1" lang="en-US" altLang="ja-JP" sz="1800" b="0" dirty="0" smtClean="0"/>
                            <a:t>USA</a:t>
                          </a:r>
                          <a:endParaRPr kumimoji="1" lang="ja-JP" altLang="en-US" sz="1800" b="0" dirty="0"/>
                        </a:p>
                      </a:txBody>
                      <a:tcPr marL="137412" marR="137412" marT="68705" marB="6870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dirty="0" smtClean="0"/>
                            <a:t>Germany</a:t>
                          </a:r>
                          <a:endParaRPr kumimoji="1" lang="ja-JP" altLang="en-US" sz="1800" b="0" dirty="0" smtClean="0"/>
                        </a:p>
                      </a:txBody>
                      <a:tcPr marL="137412" marR="137412" marT="68705" marB="68705" anchor="ctr"/>
                    </a:tc>
                  </a:tr>
                </a:tbl>
              </a:graphicData>
            </a:graphic>
          </p:graphicFrame>
        </mc:Fallback>
      </mc:AlternateContent>
      <p:sp>
        <p:nvSpPr>
          <p:cNvPr id="3" name="正方形/長方形 2"/>
          <p:cNvSpPr/>
          <p:nvPr/>
        </p:nvSpPr>
        <p:spPr>
          <a:xfrm>
            <a:off x="312834" y="6002090"/>
            <a:ext cx="8219605" cy="600164"/>
          </a:xfrm>
          <a:prstGeom prst="rect">
            <a:avLst/>
          </a:prstGeom>
        </p:spPr>
        <p:txBody>
          <a:bodyPr wrap="square">
            <a:spAutoFit/>
          </a:bodyPr>
          <a:lstStyle/>
          <a:p>
            <a:pPr algn="l"/>
            <a:r>
              <a:rPr lang="en-US" altLang="ja-JP" sz="1100" baseline="30000" dirty="0" smtClean="0"/>
              <a:t>*</a:t>
            </a:r>
            <a:r>
              <a:rPr lang="en-US" altLang="ja-JP" sz="1100" dirty="0" err="1" smtClean="0"/>
              <a:t>Wielicki</a:t>
            </a:r>
            <a:r>
              <a:rPr lang="en-US" altLang="ja-JP" sz="1100" dirty="0" smtClean="0"/>
              <a:t> et al</a:t>
            </a:r>
            <a:r>
              <a:rPr lang="en-US" altLang="ja-JP" sz="1100" dirty="0"/>
              <a:t>., “ Pathfinder </a:t>
            </a:r>
            <a:r>
              <a:rPr lang="en-US" altLang="ja-JP" sz="1100" dirty="0" smtClean="0"/>
              <a:t>Mission </a:t>
            </a:r>
            <a:r>
              <a:rPr lang="en-US" altLang="ja-JP" sz="1100" dirty="0"/>
              <a:t>for CLARREO “, </a:t>
            </a:r>
            <a:r>
              <a:rPr lang="en-US" altLang="ja-JP" sz="1100" dirty="0" smtClean="0"/>
              <a:t>CLARREO Pathfinder Mission Team Report, Jun, 2016.</a:t>
            </a:r>
          </a:p>
          <a:p>
            <a:pPr algn="l"/>
            <a:r>
              <a:rPr lang="en-US" altLang="ja-JP" sz="1100" dirty="0" smtClean="0"/>
              <a:t> </a:t>
            </a:r>
            <a:r>
              <a:rPr lang="en-US" altLang="ja-JP" sz="1100" baseline="30000" dirty="0" smtClean="0"/>
              <a:t>**</a:t>
            </a:r>
            <a:r>
              <a:rPr lang="en-US" altLang="ja-JP" sz="1100" dirty="0" smtClean="0"/>
              <a:t>Muller et </a:t>
            </a:r>
            <a:r>
              <a:rPr lang="en-US" altLang="ja-JP" sz="1100" dirty="0"/>
              <a:t>al., “THE NEW HYPERSPECTRAL SENSOR DESIS ON THE MULTI-PAYLOAD PLATFORM MUSES INSTALLED ON THE ISS” </a:t>
            </a:r>
            <a:r>
              <a:rPr lang="en-US" altLang="ja-JP" sz="1100" dirty="0" smtClean="0"/>
              <a:t>ISPRS, 2016</a:t>
            </a:r>
            <a:endParaRPr lang="ja-JP" altLang="en-US" sz="1100" dirty="0"/>
          </a:p>
        </p:txBody>
      </p:sp>
      <p:sp>
        <p:nvSpPr>
          <p:cNvPr id="6" name="タイトル 1"/>
          <p:cNvSpPr txBox="1">
            <a:spLocks/>
          </p:cNvSpPr>
          <p:nvPr/>
        </p:nvSpPr>
        <p:spPr bwMode="auto">
          <a:xfrm>
            <a:off x="228592" y="452608"/>
            <a:ext cx="8663888" cy="58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charset="0"/>
                <a:ea typeface="ＭＳ Ｐゴシック" pitchFamily="50" charset="-128"/>
              </a:defRPr>
            </a:lvl9pPr>
          </a:lstStyle>
          <a:p>
            <a:pPr algn="l"/>
            <a:r>
              <a:rPr lang="en-US" altLang="ja-JP" sz="3200" b="1" kern="0" dirty="0" smtClean="0"/>
              <a:t>Forthcoming hyperspectral sensors on ISS</a:t>
            </a:r>
            <a:endParaRPr lang="ja-JP" altLang="en-US" sz="3200" b="1" kern="0" dirty="0"/>
          </a:p>
        </p:txBody>
      </p:sp>
    </p:spTree>
    <p:extLst>
      <p:ext uri="{BB962C8B-B14F-4D97-AF65-F5344CB8AC3E}">
        <p14:creationId xmlns:p14="http://schemas.microsoft.com/office/powerpoint/2010/main" val="29953688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1160060"/>
            <a:ext cx="9144000" cy="5328053"/>
          </a:xfrm>
        </p:spPr>
        <p:txBody>
          <a:bodyPr/>
          <a:lstStyle/>
          <a:p>
            <a:pPr>
              <a:buFont typeface="Arial" panose="020B0604020202020204" pitchFamily="34" charset="0"/>
              <a:buChar char="•"/>
            </a:pPr>
            <a:r>
              <a:rPr lang="en-US" altLang="ja-JP" sz="2400" dirty="0" smtClean="0"/>
              <a:t>Archiving Data</a:t>
            </a:r>
          </a:p>
          <a:p>
            <a:pPr marL="531813" lvl="1" indent="-258763">
              <a:buFont typeface="+mj-lt"/>
              <a:buAutoNum type="arabicPeriod"/>
            </a:pPr>
            <a:r>
              <a:rPr lang="en-US" altLang="ja-JP" sz="2000" dirty="0" smtClean="0"/>
              <a:t>HISUI image data (L0B and </a:t>
            </a:r>
            <a:br>
              <a:rPr lang="en-US" altLang="ja-JP" sz="2000" dirty="0" smtClean="0"/>
            </a:br>
            <a:r>
              <a:rPr lang="en-US" altLang="ja-JP" sz="2000" dirty="0" smtClean="0"/>
              <a:t>L1) and other source data </a:t>
            </a:r>
            <a:br>
              <a:rPr lang="en-US" altLang="ja-JP" sz="2000" dirty="0" smtClean="0"/>
            </a:br>
            <a:r>
              <a:rPr lang="en-US" altLang="ja-JP" sz="2000" dirty="0" smtClean="0"/>
              <a:t>used for radiometric </a:t>
            </a:r>
            <a:br>
              <a:rPr lang="en-US" altLang="ja-JP" sz="2000" dirty="0" smtClean="0"/>
            </a:br>
            <a:r>
              <a:rPr lang="en-US" altLang="ja-JP" sz="2000" dirty="0" smtClean="0"/>
              <a:t>(and geometric) assessment</a:t>
            </a:r>
          </a:p>
          <a:p>
            <a:pPr marL="531813" lvl="1" indent="-258763">
              <a:buFont typeface="+mj-lt"/>
              <a:buAutoNum type="arabicPeriod"/>
            </a:pPr>
            <a:r>
              <a:rPr lang="en-US" altLang="ja-JP" sz="2000" dirty="0" smtClean="0"/>
              <a:t>Radiometric and geometric </a:t>
            </a:r>
            <a:br>
              <a:rPr lang="en-US" altLang="ja-JP" sz="2000" dirty="0" smtClean="0"/>
            </a:br>
            <a:r>
              <a:rPr lang="en-US" altLang="ja-JP" sz="2000" dirty="0" smtClean="0"/>
              <a:t>database (DB) files</a:t>
            </a:r>
          </a:p>
          <a:p>
            <a:pPr marL="531813" lvl="1" indent="-258763">
              <a:buFont typeface="+mj-lt"/>
              <a:buAutoNum type="arabicPeriod"/>
            </a:pPr>
            <a:endParaRPr lang="en-US" altLang="ja-JP" sz="2000" dirty="0"/>
          </a:p>
          <a:p>
            <a:pPr marL="531813" lvl="1" indent="-258763">
              <a:buFont typeface="+mj-lt"/>
              <a:buAutoNum type="arabicPeriod"/>
            </a:pPr>
            <a:endParaRPr lang="en-US" altLang="ja-JP" sz="2000" dirty="0" smtClean="0"/>
          </a:p>
          <a:p>
            <a:pPr marL="531813" lvl="1" indent="-258763">
              <a:buFont typeface="+mj-lt"/>
              <a:buAutoNum type="arabicPeriod"/>
            </a:pPr>
            <a:endParaRPr lang="en-US" altLang="ja-JP" sz="2000" dirty="0" smtClean="0"/>
          </a:p>
          <a:p>
            <a:pPr>
              <a:buFont typeface="Arial" panose="020B0604020202020204" pitchFamily="34" charset="0"/>
              <a:buChar char="•"/>
            </a:pPr>
            <a:r>
              <a:rPr lang="en-US" altLang="ja-JP" sz="2400" dirty="0"/>
              <a:t>Production of radiometric (geometric) DB file </a:t>
            </a:r>
            <a:r>
              <a:rPr lang="en-US" altLang="ja-JP" sz="2400" dirty="0" smtClean="0"/>
              <a:t/>
            </a:r>
            <a:br>
              <a:rPr lang="en-US" altLang="ja-JP" sz="2400" dirty="0" smtClean="0"/>
            </a:br>
            <a:r>
              <a:rPr lang="en-US" altLang="ja-JP" sz="1800" dirty="0" smtClean="0"/>
              <a:t>for </a:t>
            </a:r>
            <a:r>
              <a:rPr lang="en-US" altLang="ja-JP" sz="1800" dirty="0"/>
              <a:t>producing L1 </a:t>
            </a:r>
            <a:r>
              <a:rPr lang="en-US" altLang="ja-JP" sz="1800" dirty="0" smtClean="0"/>
              <a:t>product</a:t>
            </a:r>
            <a:endParaRPr lang="en-US" altLang="ja-JP" sz="1800" dirty="0"/>
          </a:p>
          <a:p>
            <a:pPr>
              <a:buFont typeface="Arial" panose="020B0604020202020204" pitchFamily="34" charset="0"/>
              <a:buChar char="•"/>
            </a:pPr>
            <a:r>
              <a:rPr lang="en-US" altLang="ja-JP" sz="2400" dirty="0" smtClean="0"/>
              <a:t>L1 processing software </a:t>
            </a:r>
            <a:r>
              <a:rPr lang="ja-JP" altLang="en-US" sz="2400" dirty="0" smtClean="0"/>
              <a:t>（</a:t>
            </a:r>
            <a:r>
              <a:rPr lang="en-US" altLang="ja-JP" sz="2400" dirty="0" smtClean="0"/>
              <a:t>L2</a:t>
            </a:r>
            <a:r>
              <a:rPr lang="ja-JP" altLang="en-US" dirty="0"/>
              <a:t> </a:t>
            </a:r>
            <a:r>
              <a:rPr lang="en-US" altLang="ja-JP" dirty="0" smtClean="0"/>
              <a:t>too</a:t>
            </a:r>
            <a:r>
              <a:rPr lang="en-US" altLang="ja-JP" sz="2400" dirty="0" smtClean="0"/>
              <a:t>?</a:t>
            </a:r>
            <a:r>
              <a:rPr lang="ja-JP" altLang="en-US" sz="2400" dirty="0" smtClean="0"/>
              <a:t>）</a:t>
            </a:r>
            <a:r>
              <a:rPr lang="en-US" altLang="ja-JP" sz="2400" dirty="0" smtClean="0"/>
              <a:t/>
            </a:r>
            <a:br>
              <a:rPr lang="en-US" altLang="ja-JP" sz="2400" dirty="0" smtClean="0"/>
            </a:br>
            <a:r>
              <a:rPr lang="en-US" altLang="ja-JP" sz="1800" dirty="0" smtClean="0"/>
              <a:t>for testing/validating produced radiometric and geometric DB files</a:t>
            </a:r>
            <a:endParaRPr lang="en-US" altLang="ja-JP" sz="2400" dirty="0" smtClean="0"/>
          </a:p>
          <a:p>
            <a:pPr>
              <a:buFont typeface="Arial" panose="020B0604020202020204" pitchFamily="34" charset="0"/>
              <a:buChar char="•"/>
            </a:pPr>
            <a:r>
              <a:rPr lang="en-US" altLang="ja-JP" sz="2400" dirty="0" smtClean="0"/>
              <a:t>Analyzing onboard, vicarious, and cross-sensor calibration data</a:t>
            </a:r>
            <a:endParaRPr lang="en-US" altLang="ja-JP" sz="2400" dirty="0"/>
          </a:p>
        </p:txBody>
      </p:sp>
      <p:sp>
        <p:nvSpPr>
          <p:cNvPr id="5" name="タイトル 1"/>
          <p:cNvSpPr txBox="1">
            <a:spLocks/>
          </p:cNvSpPr>
          <p:nvPr/>
        </p:nvSpPr>
        <p:spPr bwMode="auto">
          <a:xfrm>
            <a:off x="228592" y="452608"/>
            <a:ext cx="8663888" cy="58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charset="0"/>
                <a:ea typeface="ＭＳ Ｐゴシック" pitchFamily="50" charset="-128"/>
              </a:defRPr>
            </a:lvl9pPr>
          </a:lstStyle>
          <a:p>
            <a:pPr algn="l"/>
            <a:r>
              <a:rPr lang="en-US" altLang="ja-JP" sz="3200" b="1" kern="0" dirty="0" smtClean="0"/>
              <a:t>Calibration Data Archive System (CDAS)</a:t>
            </a:r>
            <a:endParaRPr lang="ja-JP" altLang="en-US" sz="3200" b="1" kern="0" dirty="0"/>
          </a:p>
        </p:txBody>
      </p:sp>
      <p:pic>
        <p:nvPicPr>
          <p:cNvPr id="2" name="図 1"/>
          <p:cNvPicPr>
            <a:picLocks noChangeAspect="1"/>
          </p:cNvPicPr>
          <p:nvPr/>
        </p:nvPicPr>
        <p:blipFill>
          <a:blip r:embed="rId3"/>
          <a:stretch>
            <a:fillRect/>
          </a:stretch>
        </p:blipFill>
        <p:spPr>
          <a:xfrm>
            <a:off x="3904957" y="1052797"/>
            <a:ext cx="5120580" cy="3576153"/>
          </a:xfrm>
          <a:prstGeom prst="rect">
            <a:avLst/>
          </a:prstGeom>
        </p:spPr>
      </p:pic>
    </p:spTree>
    <p:extLst>
      <p:ext uri="{BB962C8B-B14F-4D97-AF65-F5344CB8AC3E}">
        <p14:creationId xmlns:p14="http://schemas.microsoft.com/office/powerpoint/2010/main" val="35565651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445128" y="3509997"/>
            <a:ext cx="1827845" cy="1415424"/>
          </a:xfrm>
          <a:prstGeom prst="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6" name="テキスト ボックス 5"/>
          <p:cNvSpPr txBox="1"/>
          <p:nvPr/>
        </p:nvSpPr>
        <p:spPr>
          <a:xfrm>
            <a:off x="3280934" y="3600383"/>
            <a:ext cx="2112633" cy="307777"/>
          </a:xfrm>
          <a:prstGeom prst="rect">
            <a:avLst/>
          </a:prstGeom>
          <a:noFill/>
        </p:spPr>
        <p:txBody>
          <a:bodyPr wrap="square" rtlCol="0">
            <a:spAutoFit/>
          </a:bodyPr>
          <a:lstStyle/>
          <a:p>
            <a:pPr algn="ctr"/>
            <a:r>
              <a:rPr lang="en-US" altLang="ja-JP" sz="1400" b="1" dirty="0" smtClean="0"/>
              <a:t>HISUI-CDAS</a:t>
            </a:r>
            <a:endParaRPr kumimoji="1" lang="ja-JP" altLang="en-US" sz="1400" b="1" dirty="0"/>
          </a:p>
        </p:txBody>
      </p:sp>
      <p:sp>
        <p:nvSpPr>
          <p:cNvPr id="7" name="フローチャート: 磁気ディスク 6"/>
          <p:cNvSpPr/>
          <p:nvPr/>
        </p:nvSpPr>
        <p:spPr>
          <a:xfrm>
            <a:off x="3718785" y="3919209"/>
            <a:ext cx="1236931" cy="920519"/>
          </a:xfrm>
          <a:prstGeom prst="flowChartMagneticDisk">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8" name="円/楕円 7"/>
          <p:cNvSpPr/>
          <p:nvPr/>
        </p:nvSpPr>
        <p:spPr>
          <a:xfrm>
            <a:off x="1638990" y="2790353"/>
            <a:ext cx="1182201" cy="875703"/>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9" name="テキスト ボックス 8"/>
          <p:cNvSpPr txBox="1"/>
          <p:nvPr/>
        </p:nvSpPr>
        <p:spPr>
          <a:xfrm>
            <a:off x="1704667" y="3093355"/>
            <a:ext cx="1039898" cy="307777"/>
          </a:xfrm>
          <a:prstGeom prst="rect">
            <a:avLst/>
          </a:prstGeom>
          <a:noFill/>
        </p:spPr>
        <p:txBody>
          <a:bodyPr wrap="square" rtlCol="0">
            <a:spAutoFit/>
          </a:bodyPr>
          <a:lstStyle/>
          <a:p>
            <a:pPr algn="ctr"/>
            <a:r>
              <a:rPr kumimoji="1" lang="en-US" altLang="ja-JP" sz="1400" dirty="0" smtClean="0"/>
              <a:t>GDS-PGS</a:t>
            </a:r>
            <a:endParaRPr kumimoji="1" lang="ja-JP" altLang="en-US" sz="1400" dirty="0"/>
          </a:p>
        </p:txBody>
      </p:sp>
      <p:sp>
        <p:nvSpPr>
          <p:cNvPr id="10" name="円/楕円 9"/>
          <p:cNvSpPr/>
          <p:nvPr/>
        </p:nvSpPr>
        <p:spPr>
          <a:xfrm>
            <a:off x="5754791" y="2823191"/>
            <a:ext cx="1182201" cy="875703"/>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1" name="テキスト ボックス 10"/>
          <p:cNvSpPr txBox="1"/>
          <p:nvPr/>
        </p:nvSpPr>
        <p:spPr>
          <a:xfrm>
            <a:off x="5995610" y="3126193"/>
            <a:ext cx="700563" cy="307777"/>
          </a:xfrm>
          <a:prstGeom prst="rect">
            <a:avLst/>
          </a:prstGeom>
          <a:noFill/>
        </p:spPr>
        <p:txBody>
          <a:bodyPr wrap="square" rtlCol="0">
            <a:spAutoFit/>
          </a:bodyPr>
          <a:lstStyle/>
          <a:p>
            <a:pPr algn="ctr"/>
            <a:r>
              <a:rPr lang="en-US" altLang="ja-JP" sz="1400" dirty="0" smtClean="0"/>
              <a:t>IVS</a:t>
            </a:r>
            <a:endParaRPr kumimoji="1" lang="ja-JP" altLang="en-US" sz="1400" dirty="0"/>
          </a:p>
        </p:txBody>
      </p:sp>
      <p:sp>
        <p:nvSpPr>
          <p:cNvPr id="12" name="円/楕円 11"/>
          <p:cNvSpPr/>
          <p:nvPr/>
        </p:nvSpPr>
        <p:spPr>
          <a:xfrm>
            <a:off x="3658583" y="5368802"/>
            <a:ext cx="1370101" cy="986996"/>
          </a:xfrm>
          <a:prstGeom prst="ellipse">
            <a:avLst/>
          </a:prstGeom>
          <a:solidFill>
            <a:srgbClr val="DAA6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3" name="テキスト ボックス 12"/>
          <p:cNvSpPr txBox="1"/>
          <p:nvPr/>
        </p:nvSpPr>
        <p:spPr>
          <a:xfrm>
            <a:off x="3875383" y="5685241"/>
            <a:ext cx="933452" cy="307777"/>
          </a:xfrm>
          <a:prstGeom prst="rect">
            <a:avLst/>
          </a:prstGeom>
          <a:noFill/>
        </p:spPr>
        <p:txBody>
          <a:bodyPr wrap="square" rtlCol="0">
            <a:spAutoFit/>
          </a:bodyPr>
          <a:lstStyle/>
          <a:p>
            <a:pPr algn="ctr"/>
            <a:r>
              <a:rPr lang="en-US" altLang="ja-JP" sz="1400" dirty="0" smtClean="0"/>
              <a:t>Cal WG</a:t>
            </a:r>
            <a:endParaRPr kumimoji="1" lang="ja-JP" altLang="en-US" sz="1400" dirty="0"/>
          </a:p>
        </p:txBody>
      </p:sp>
      <p:sp>
        <p:nvSpPr>
          <p:cNvPr id="14" name="円/楕円 13"/>
          <p:cNvSpPr/>
          <p:nvPr/>
        </p:nvSpPr>
        <p:spPr>
          <a:xfrm>
            <a:off x="3568970" y="1413879"/>
            <a:ext cx="1510588" cy="42670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cxnSp>
        <p:nvCxnSpPr>
          <p:cNvPr id="15" name="直線矢印コネクタ 14"/>
          <p:cNvCxnSpPr/>
          <p:nvPr/>
        </p:nvCxnSpPr>
        <p:spPr>
          <a:xfrm>
            <a:off x="4266102" y="1867759"/>
            <a:ext cx="0" cy="289172"/>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4432120" y="1847692"/>
            <a:ext cx="0" cy="289172"/>
          </a:xfrm>
          <a:prstGeom prst="straightConnector1">
            <a:avLst/>
          </a:prstGeom>
          <a:ln>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17" name="円/楕円 16"/>
          <p:cNvSpPr/>
          <p:nvPr/>
        </p:nvSpPr>
        <p:spPr>
          <a:xfrm>
            <a:off x="3678649" y="2190133"/>
            <a:ext cx="1306250" cy="699585"/>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cxnSp>
        <p:nvCxnSpPr>
          <p:cNvPr id="18" name="直線矢印コネクタ 17"/>
          <p:cNvCxnSpPr/>
          <p:nvPr/>
        </p:nvCxnSpPr>
        <p:spPr>
          <a:xfrm flipH="1">
            <a:off x="2799300" y="2560483"/>
            <a:ext cx="726104" cy="335841"/>
          </a:xfrm>
          <a:prstGeom prst="straightConnector1">
            <a:avLst/>
          </a:prstGeom>
          <a:ln>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a:off x="2888695" y="2693663"/>
            <a:ext cx="726104" cy="335841"/>
          </a:xfrm>
          <a:prstGeom prst="straightConnector1">
            <a:avLst/>
          </a:prstGeom>
          <a:ln>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5079558" y="1480707"/>
            <a:ext cx="2470255" cy="307777"/>
          </a:xfrm>
          <a:prstGeom prst="rect">
            <a:avLst/>
          </a:prstGeom>
          <a:noFill/>
        </p:spPr>
        <p:txBody>
          <a:bodyPr wrap="square" rtlCol="0">
            <a:spAutoFit/>
          </a:bodyPr>
          <a:lstStyle/>
          <a:p>
            <a:r>
              <a:rPr kumimoji="1" lang="en-US" altLang="ja-JP" sz="1400" dirty="0" smtClean="0"/>
              <a:t>HISUI Hyperspectral sensor</a:t>
            </a:r>
            <a:endParaRPr kumimoji="1" lang="ja-JP" altLang="en-US" sz="1400" dirty="0"/>
          </a:p>
        </p:txBody>
      </p:sp>
      <p:cxnSp>
        <p:nvCxnSpPr>
          <p:cNvPr id="21" name="直線矢印コネクタ 20"/>
          <p:cNvCxnSpPr/>
          <p:nvPr/>
        </p:nvCxnSpPr>
        <p:spPr>
          <a:xfrm flipH="1" flipV="1">
            <a:off x="2866806" y="3462502"/>
            <a:ext cx="543664" cy="204451"/>
          </a:xfrm>
          <a:prstGeom prst="straightConnector1">
            <a:avLst/>
          </a:prstGeom>
          <a:ln>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H="1" flipV="1">
            <a:off x="2835793" y="3584735"/>
            <a:ext cx="543664" cy="204451"/>
          </a:xfrm>
          <a:prstGeom prst="straightConnector1">
            <a:avLst/>
          </a:prstGeom>
          <a:ln>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H="1">
            <a:off x="5316945" y="3570650"/>
            <a:ext cx="534352" cy="219604"/>
          </a:xfrm>
          <a:prstGeom prst="straightConnector1">
            <a:avLst/>
          </a:prstGeom>
          <a:ln>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4278873" y="4936754"/>
            <a:ext cx="0" cy="368037"/>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4412053" y="4958259"/>
            <a:ext cx="0" cy="368036"/>
          </a:xfrm>
          <a:prstGeom prst="straightConnector1">
            <a:avLst/>
          </a:prstGeom>
          <a:ln>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flipH="1">
            <a:off x="3277512" y="3208562"/>
            <a:ext cx="2103066" cy="0"/>
          </a:xfrm>
          <a:prstGeom prst="straightConnector1">
            <a:avLst/>
          </a:prstGeom>
          <a:ln>
            <a:solidFill>
              <a:schemeClr val="tx1"/>
            </a:solidFill>
            <a:prstDash val="dash"/>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3669289" y="4297865"/>
            <a:ext cx="1309950" cy="523220"/>
          </a:xfrm>
          <a:prstGeom prst="rect">
            <a:avLst/>
          </a:prstGeom>
          <a:noFill/>
        </p:spPr>
        <p:txBody>
          <a:bodyPr wrap="square" rtlCol="0">
            <a:spAutoFit/>
          </a:bodyPr>
          <a:lstStyle/>
          <a:p>
            <a:pPr algn="ctr"/>
            <a:r>
              <a:rPr lang="en-US" altLang="ja-JP" sz="1400" dirty="0" smtClean="0"/>
              <a:t>Archive storage</a:t>
            </a:r>
            <a:endParaRPr kumimoji="1" lang="ja-JP" altLang="en-US" sz="1400" dirty="0"/>
          </a:p>
        </p:txBody>
      </p:sp>
      <p:sp>
        <p:nvSpPr>
          <p:cNvPr id="28" name="テキスト ボックス 27"/>
          <p:cNvSpPr txBox="1"/>
          <p:nvPr/>
        </p:nvSpPr>
        <p:spPr>
          <a:xfrm>
            <a:off x="5239225" y="3435078"/>
            <a:ext cx="556447" cy="307777"/>
          </a:xfrm>
          <a:prstGeom prst="rect">
            <a:avLst/>
          </a:prstGeom>
          <a:noFill/>
        </p:spPr>
        <p:txBody>
          <a:bodyPr wrap="square" rtlCol="0">
            <a:spAutoFit/>
          </a:bodyPr>
          <a:lstStyle/>
          <a:p>
            <a:r>
              <a:rPr kumimoji="1" lang="en-US" altLang="ja-JP" sz="1400" dirty="0" smtClean="0"/>
              <a:t>L0B</a:t>
            </a:r>
            <a:endParaRPr kumimoji="1" lang="ja-JP" altLang="en-US" sz="1400" dirty="0"/>
          </a:p>
        </p:txBody>
      </p:sp>
      <p:cxnSp>
        <p:nvCxnSpPr>
          <p:cNvPr id="29" name="直線コネクタ 28"/>
          <p:cNvCxnSpPr/>
          <p:nvPr/>
        </p:nvCxnSpPr>
        <p:spPr>
          <a:xfrm>
            <a:off x="5218426" y="5861581"/>
            <a:ext cx="1247877" cy="0"/>
          </a:xfrm>
          <a:prstGeom prst="line">
            <a:avLst/>
          </a:prstGeom>
          <a:ln>
            <a:solidFill>
              <a:schemeClr val="tx1"/>
            </a:solidFill>
            <a:prstDash val="solid"/>
            <a:headEnd type="triangle" w="lg" len="lg"/>
            <a:tailEnd w="lg" len="lg"/>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V="1">
            <a:off x="6466303" y="3783093"/>
            <a:ext cx="0" cy="2076777"/>
          </a:xfrm>
          <a:prstGeom prst="straightConnector1">
            <a:avLst/>
          </a:prstGeom>
          <a:ln>
            <a:solidFill>
              <a:schemeClr val="tx1"/>
            </a:solidFill>
            <a:prstDash val="solid"/>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2833961" y="3251541"/>
            <a:ext cx="1311729" cy="307777"/>
          </a:xfrm>
          <a:prstGeom prst="rect">
            <a:avLst/>
          </a:prstGeom>
          <a:noFill/>
        </p:spPr>
        <p:txBody>
          <a:bodyPr wrap="square" rtlCol="0">
            <a:spAutoFit/>
          </a:bodyPr>
          <a:lstStyle/>
          <a:p>
            <a:r>
              <a:rPr kumimoji="1" lang="en-US" altLang="ja-JP" sz="1400" dirty="0" smtClean="0"/>
              <a:t>L0B, L1</a:t>
            </a:r>
            <a:endParaRPr kumimoji="1" lang="ja-JP" altLang="en-US" sz="1400" dirty="0"/>
          </a:p>
        </p:txBody>
      </p:sp>
      <p:sp>
        <p:nvSpPr>
          <p:cNvPr id="33" name="テキスト ボックス 32"/>
          <p:cNvSpPr txBox="1"/>
          <p:nvPr/>
        </p:nvSpPr>
        <p:spPr>
          <a:xfrm>
            <a:off x="666881" y="4594163"/>
            <a:ext cx="1517580" cy="954107"/>
          </a:xfrm>
          <a:prstGeom prst="rect">
            <a:avLst/>
          </a:prstGeom>
          <a:noFill/>
        </p:spPr>
        <p:txBody>
          <a:bodyPr wrap="square" rtlCol="0">
            <a:spAutoFit/>
          </a:bodyPr>
          <a:lstStyle/>
          <a:p>
            <a:r>
              <a:rPr lang="en-US" altLang="ja-JP" sz="1400" dirty="0" smtClean="0"/>
              <a:t>Onboard correction Table</a:t>
            </a:r>
          </a:p>
          <a:p>
            <a:r>
              <a:rPr kumimoji="1" lang="en-US" altLang="ja-JP" sz="1400" dirty="0" smtClean="0"/>
              <a:t>Rad DB </a:t>
            </a:r>
          </a:p>
          <a:p>
            <a:r>
              <a:rPr lang="en-US" altLang="ja-JP" sz="1400" dirty="0" smtClean="0"/>
              <a:t>Geo DB</a:t>
            </a:r>
            <a:endParaRPr kumimoji="1" lang="ja-JP" altLang="en-US" sz="1400" dirty="0"/>
          </a:p>
        </p:txBody>
      </p:sp>
      <p:sp>
        <p:nvSpPr>
          <p:cNvPr id="34" name="テキスト ボックス 33"/>
          <p:cNvSpPr txBox="1"/>
          <p:nvPr/>
        </p:nvSpPr>
        <p:spPr>
          <a:xfrm>
            <a:off x="3044267" y="2843667"/>
            <a:ext cx="2135774" cy="307777"/>
          </a:xfrm>
          <a:prstGeom prst="rect">
            <a:avLst/>
          </a:prstGeom>
          <a:noFill/>
        </p:spPr>
        <p:txBody>
          <a:bodyPr wrap="square" rtlCol="0">
            <a:spAutoFit/>
          </a:bodyPr>
          <a:lstStyle/>
          <a:p>
            <a:r>
              <a:rPr lang="en-US" altLang="ja-JP" sz="1400" dirty="0" smtClean="0"/>
              <a:t>Onboard correction table</a:t>
            </a:r>
            <a:endParaRPr kumimoji="1" lang="ja-JP" altLang="en-US" sz="1400" dirty="0"/>
          </a:p>
        </p:txBody>
      </p:sp>
      <p:sp>
        <p:nvSpPr>
          <p:cNvPr id="35" name="テキスト ボックス 34"/>
          <p:cNvSpPr txBox="1"/>
          <p:nvPr/>
        </p:nvSpPr>
        <p:spPr>
          <a:xfrm>
            <a:off x="2175379" y="2317737"/>
            <a:ext cx="1466758" cy="307777"/>
          </a:xfrm>
          <a:prstGeom prst="rect">
            <a:avLst/>
          </a:prstGeom>
          <a:noFill/>
        </p:spPr>
        <p:txBody>
          <a:bodyPr wrap="square" rtlCol="0">
            <a:spAutoFit/>
          </a:bodyPr>
          <a:lstStyle/>
          <a:p>
            <a:r>
              <a:rPr lang="en-US" altLang="ja-JP" sz="1400" dirty="0" smtClean="0"/>
              <a:t>L0, Telemetry</a:t>
            </a:r>
            <a:endParaRPr kumimoji="1" lang="ja-JP" altLang="en-US" sz="1400" dirty="0"/>
          </a:p>
        </p:txBody>
      </p:sp>
      <p:sp>
        <p:nvSpPr>
          <p:cNvPr id="36" name="テキスト ボックス 35"/>
          <p:cNvSpPr txBox="1"/>
          <p:nvPr/>
        </p:nvSpPr>
        <p:spPr>
          <a:xfrm>
            <a:off x="3707208" y="2283761"/>
            <a:ext cx="1277040" cy="523220"/>
          </a:xfrm>
          <a:prstGeom prst="rect">
            <a:avLst/>
          </a:prstGeom>
          <a:noFill/>
        </p:spPr>
        <p:txBody>
          <a:bodyPr wrap="square" rtlCol="0">
            <a:spAutoFit/>
          </a:bodyPr>
          <a:lstStyle/>
          <a:p>
            <a:pPr algn="ctr"/>
            <a:r>
              <a:rPr lang="en-US" altLang="ja-JP" sz="1400" dirty="0" smtClean="0"/>
              <a:t>JAXA </a:t>
            </a:r>
          </a:p>
          <a:p>
            <a:pPr algn="ctr"/>
            <a:r>
              <a:rPr lang="en-US" altLang="ja-JP" sz="1400" dirty="0" smtClean="0"/>
              <a:t>Space Center</a:t>
            </a:r>
            <a:endParaRPr kumimoji="1" lang="ja-JP" altLang="en-US" sz="1400" dirty="0"/>
          </a:p>
        </p:txBody>
      </p:sp>
      <p:sp>
        <p:nvSpPr>
          <p:cNvPr id="37" name="テキスト ボックス 36"/>
          <p:cNvSpPr txBox="1"/>
          <p:nvPr/>
        </p:nvSpPr>
        <p:spPr>
          <a:xfrm>
            <a:off x="3973172" y="3177690"/>
            <a:ext cx="1140236" cy="307777"/>
          </a:xfrm>
          <a:prstGeom prst="rect">
            <a:avLst/>
          </a:prstGeom>
          <a:noFill/>
        </p:spPr>
        <p:txBody>
          <a:bodyPr wrap="square" rtlCol="0">
            <a:spAutoFit/>
          </a:bodyPr>
          <a:lstStyle/>
          <a:p>
            <a:r>
              <a:rPr lang="en-US" altLang="ja-JP" sz="1400" dirty="0" smtClean="0"/>
              <a:t>L0B request</a:t>
            </a:r>
            <a:endParaRPr kumimoji="1" lang="ja-JP" altLang="en-US" sz="1400" dirty="0"/>
          </a:p>
        </p:txBody>
      </p:sp>
      <p:cxnSp>
        <p:nvCxnSpPr>
          <p:cNvPr id="38" name="直線矢印コネクタ 37"/>
          <p:cNvCxnSpPr/>
          <p:nvPr/>
        </p:nvCxnSpPr>
        <p:spPr>
          <a:xfrm flipV="1">
            <a:off x="2242861" y="3773973"/>
            <a:ext cx="0" cy="2076777"/>
          </a:xfrm>
          <a:prstGeom prst="straightConnector1">
            <a:avLst/>
          </a:prstGeom>
          <a:ln>
            <a:solidFill>
              <a:schemeClr val="tx1"/>
            </a:solidFill>
            <a:prstDash val="dash"/>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2241036" y="5859871"/>
            <a:ext cx="1261840" cy="0"/>
          </a:xfrm>
          <a:prstGeom prst="line">
            <a:avLst/>
          </a:prstGeom>
          <a:ln>
            <a:solidFill>
              <a:schemeClr val="tx1"/>
            </a:solidFill>
            <a:prstDash val="dash"/>
            <a:headEnd w="lg" len="lg"/>
            <a:tailEnd w="lg" len="lg"/>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rot="16200000">
            <a:off x="1869731" y="4890414"/>
            <a:ext cx="1007934" cy="307777"/>
          </a:xfrm>
          <a:prstGeom prst="rect">
            <a:avLst/>
          </a:prstGeom>
          <a:noFill/>
        </p:spPr>
        <p:txBody>
          <a:bodyPr wrap="square" rtlCol="0">
            <a:spAutoFit/>
          </a:bodyPr>
          <a:lstStyle/>
          <a:p>
            <a:r>
              <a:rPr lang="en-US" altLang="ja-JP" sz="1400" dirty="0" smtClean="0"/>
              <a:t>Request</a:t>
            </a:r>
            <a:endParaRPr kumimoji="1" lang="ja-JP" altLang="en-US" sz="1400" dirty="0"/>
          </a:p>
        </p:txBody>
      </p:sp>
      <p:sp>
        <p:nvSpPr>
          <p:cNvPr id="41" name="テキスト ボックス 40"/>
          <p:cNvSpPr txBox="1"/>
          <p:nvPr/>
        </p:nvSpPr>
        <p:spPr>
          <a:xfrm>
            <a:off x="4393807" y="1922036"/>
            <a:ext cx="2344411" cy="307777"/>
          </a:xfrm>
          <a:prstGeom prst="rect">
            <a:avLst/>
          </a:prstGeom>
          <a:noFill/>
        </p:spPr>
        <p:txBody>
          <a:bodyPr wrap="square" rtlCol="0">
            <a:spAutoFit/>
          </a:bodyPr>
          <a:lstStyle/>
          <a:p>
            <a:r>
              <a:rPr lang="en-US" altLang="ja-JP" sz="1400" dirty="0" smtClean="0"/>
              <a:t>Onboard correction table</a:t>
            </a:r>
            <a:endParaRPr kumimoji="1" lang="ja-JP" altLang="en-US" sz="1400" dirty="0"/>
          </a:p>
        </p:txBody>
      </p:sp>
      <p:cxnSp>
        <p:nvCxnSpPr>
          <p:cNvPr id="42" name="直線矢印コネクタ 41"/>
          <p:cNvCxnSpPr/>
          <p:nvPr/>
        </p:nvCxnSpPr>
        <p:spPr>
          <a:xfrm flipH="1">
            <a:off x="1088547" y="3240662"/>
            <a:ext cx="473190" cy="0"/>
          </a:xfrm>
          <a:prstGeom prst="straightConnector1">
            <a:avLst/>
          </a:prstGeom>
          <a:ln>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5184392" y="5930116"/>
            <a:ext cx="2308759" cy="523220"/>
          </a:xfrm>
          <a:prstGeom prst="rect">
            <a:avLst/>
          </a:prstGeom>
          <a:noFill/>
        </p:spPr>
        <p:txBody>
          <a:bodyPr wrap="square" rtlCol="0">
            <a:spAutoFit/>
          </a:bodyPr>
          <a:lstStyle/>
          <a:p>
            <a:r>
              <a:rPr kumimoji="1" lang="en-US" altLang="ja-JP" sz="1400" dirty="0" smtClean="0"/>
              <a:t>Parameters for</a:t>
            </a:r>
          </a:p>
          <a:p>
            <a:r>
              <a:rPr lang="en-US" altLang="ja-JP" sz="1400" dirty="0" smtClean="0"/>
              <a:t>Onboard correction table</a:t>
            </a:r>
            <a:endParaRPr kumimoji="1" lang="ja-JP" altLang="en-US" sz="1400" dirty="0"/>
          </a:p>
        </p:txBody>
      </p:sp>
      <p:sp>
        <p:nvSpPr>
          <p:cNvPr id="44" name="テキスト ボックス 43"/>
          <p:cNvSpPr txBox="1"/>
          <p:nvPr/>
        </p:nvSpPr>
        <p:spPr>
          <a:xfrm>
            <a:off x="3504183" y="4989271"/>
            <a:ext cx="769888" cy="307777"/>
          </a:xfrm>
          <a:prstGeom prst="rect">
            <a:avLst/>
          </a:prstGeom>
          <a:noFill/>
        </p:spPr>
        <p:txBody>
          <a:bodyPr wrap="square" rtlCol="0">
            <a:spAutoFit/>
          </a:bodyPr>
          <a:lstStyle/>
          <a:p>
            <a:pPr algn="r"/>
            <a:r>
              <a:rPr lang="en-US" altLang="ja-JP" sz="1400" dirty="0" smtClean="0"/>
              <a:t>Data</a:t>
            </a:r>
            <a:endParaRPr kumimoji="1" lang="ja-JP" altLang="en-US" sz="1400" dirty="0"/>
          </a:p>
        </p:txBody>
      </p:sp>
      <p:sp>
        <p:nvSpPr>
          <p:cNvPr id="45" name="テキスト ボックス 44"/>
          <p:cNvSpPr txBox="1"/>
          <p:nvPr/>
        </p:nvSpPr>
        <p:spPr>
          <a:xfrm>
            <a:off x="895895" y="2806981"/>
            <a:ext cx="993624" cy="307777"/>
          </a:xfrm>
          <a:prstGeom prst="rect">
            <a:avLst/>
          </a:prstGeom>
          <a:noFill/>
        </p:spPr>
        <p:txBody>
          <a:bodyPr wrap="square" rtlCol="0">
            <a:spAutoFit/>
          </a:bodyPr>
          <a:lstStyle/>
          <a:p>
            <a:r>
              <a:rPr kumimoji="1" lang="en-US" altLang="ja-JP" sz="1400" dirty="0" smtClean="0"/>
              <a:t>Products</a:t>
            </a:r>
            <a:endParaRPr kumimoji="1" lang="ja-JP" altLang="en-US" sz="1400" dirty="0"/>
          </a:p>
        </p:txBody>
      </p:sp>
      <p:cxnSp>
        <p:nvCxnSpPr>
          <p:cNvPr id="46" name="直線コネクタ 45"/>
          <p:cNvCxnSpPr/>
          <p:nvPr/>
        </p:nvCxnSpPr>
        <p:spPr>
          <a:xfrm flipV="1">
            <a:off x="1741169" y="3754271"/>
            <a:ext cx="1366456" cy="9419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p:cNvSpPr txBox="1"/>
          <p:nvPr/>
        </p:nvSpPr>
        <p:spPr>
          <a:xfrm>
            <a:off x="395536" y="3088668"/>
            <a:ext cx="639919" cy="338554"/>
          </a:xfrm>
          <a:prstGeom prst="rect">
            <a:avLst/>
          </a:prstGeom>
          <a:noFill/>
        </p:spPr>
        <p:txBody>
          <a:bodyPr wrap="none" rtlCol="0">
            <a:spAutoFit/>
          </a:bodyPr>
          <a:lstStyle/>
          <a:p>
            <a:r>
              <a:rPr kumimoji="1" lang="en-US" altLang="ja-JP" sz="1600" b="1" i="1" dirty="0" smtClean="0"/>
              <a:t>User</a:t>
            </a:r>
            <a:endParaRPr kumimoji="1" lang="ja-JP" altLang="en-US" b="1" i="1" dirty="0"/>
          </a:p>
        </p:txBody>
      </p:sp>
      <p:sp>
        <p:nvSpPr>
          <p:cNvPr id="51" name="テキスト ボックス 50"/>
          <p:cNvSpPr txBox="1"/>
          <p:nvPr/>
        </p:nvSpPr>
        <p:spPr>
          <a:xfrm>
            <a:off x="4407642" y="4904548"/>
            <a:ext cx="2104832" cy="523220"/>
          </a:xfrm>
          <a:prstGeom prst="rect">
            <a:avLst/>
          </a:prstGeom>
          <a:noFill/>
        </p:spPr>
        <p:txBody>
          <a:bodyPr wrap="square" rtlCol="0">
            <a:spAutoFit/>
          </a:bodyPr>
          <a:lstStyle/>
          <a:p>
            <a:r>
              <a:rPr kumimoji="1" lang="en-US" altLang="ja-JP" sz="1400" dirty="0" smtClean="0"/>
              <a:t>Parameters for </a:t>
            </a:r>
            <a:r>
              <a:rPr lang="en-US" altLang="ja-JP" sz="1400" dirty="0" smtClean="0"/>
              <a:t>onboard correction table</a:t>
            </a:r>
            <a:endParaRPr kumimoji="1" lang="ja-JP" altLang="en-US" sz="1400" dirty="0"/>
          </a:p>
        </p:txBody>
      </p:sp>
      <p:sp>
        <p:nvSpPr>
          <p:cNvPr id="52" name="テキスト ボックス 51"/>
          <p:cNvSpPr txBox="1"/>
          <p:nvPr/>
        </p:nvSpPr>
        <p:spPr>
          <a:xfrm>
            <a:off x="6738218" y="3666056"/>
            <a:ext cx="2116336" cy="1169551"/>
          </a:xfrm>
          <a:prstGeom prst="rect">
            <a:avLst/>
          </a:prstGeom>
          <a:noFill/>
        </p:spPr>
        <p:txBody>
          <a:bodyPr wrap="square" rtlCol="0">
            <a:spAutoFit/>
          </a:bodyPr>
          <a:lstStyle/>
          <a:p>
            <a:r>
              <a:rPr lang="en-US" altLang="ja-JP" sz="1400" dirty="0" smtClean="0"/>
              <a:t>IVS (Instrument verification segment): Check and produce onboard correction and other parameters </a:t>
            </a:r>
            <a:endParaRPr kumimoji="1" lang="ja-JP" altLang="en-US" sz="1400" dirty="0"/>
          </a:p>
        </p:txBody>
      </p:sp>
      <p:sp>
        <p:nvSpPr>
          <p:cNvPr id="54" name="タイトル 1"/>
          <p:cNvSpPr txBox="1">
            <a:spLocks/>
          </p:cNvSpPr>
          <p:nvPr/>
        </p:nvSpPr>
        <p:spPr bwMode="auto">
          <a:xfrm>
            <a:off x="228592" y="610211"/>
            <a:ext cx="8663888" cy="58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charset="0"/>
                <a:ea typeface="ＭＳ Ｐゴシック" pitchFamily="50" charset="-128"/>
              </a:defRPr>
            </a:lvl9pPr>
          </a:lstStyle>
          <a:p>
            <a:pPr algn="l"/>
            <a:r>
              <a:rPr lang="en-US" altLang="ja-JP" sz="3200" b="1" kern="0" dirty="0" smtClean="0"/>
              <a:t>Interfaces for CDAS and other systems/organizations</a:t>
            </a:r>
            <a:endParaRPr lang="ja-JP" altLang="en-US" sz="3200" b="1" kern="0" dirty="0"/>
          </a:p>
        </p:txBody>
      </p:sp>
      <p:sp>
        <p:nvSpPr>
          <p:cNvPr id="47" name="テキスト ボックス 46"/>
          <p:cNvSpPr txBox="1"/>
          <p:nvPr/>
        </p:nvSpPr>
        <p:spPr>
          <a:xfrm>
            <a:off x="3718785" y="1471026"/>
            <a:ext cx="1277040" cy="307777"/>
          </a:xfrm>
          <a:prstGeom prst="rect">
            <a:avLst/>
          </a:prstGeom>
          <a:noFill/>
        </p:spPr>
        <p:txBody>
          <a:bodyPr wrap="square" rtlCol="0">
            <a:spAutoFit/>
          </a:bodyPr>
          <a:lstStyle/>
          <a:p>
            <a:pPr algn="ctr"/>
            <a:r>
              <a:rPr lang="en-US" altLang="ja-JP" sz="1400" dirty="0" smtClean="0"/>
              <a:t>ISS JEM-EF</a:t>
            </a:r>
            <a:endParaRPr kumimoji="1" lang="ja-JP" altLang="en-US" sz="1400" dirty="0"/>
          </a:p>
        </p:txBody>
      </p:sp>
    </p:spTree>
    <p:extLst>
      <p:ext uri="{BB962C8B-B14F-4D97-AF65-F5344CB8AC3E}">
        <p14:creationId xmlns:p14="http://schemas.microsoft.com/office/powerpoint/2010/main" val="400508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500" fill="hold"/>
                                        <p:tgtEl>
                                          <p:spTgt spid="18"/>
                                        </p:tgtEl>
                                        <p:attrNameLst>
                                          <p:attrName>style.color</p:attrName>
                                        </p:attrNameLst>
                                      </p:cBhvr>
                                      <p:by>
                                        <p:hsl h="7200000" s="0" l="0"/>
                                      </p:by>
                                    </p:animClr>
                                    <p:animClr clrSpc="hsl" dir="cw">
                                      <p:cBhvr>
                                        <p:cTn id="7" dur="500" fill="hold"/>
                                        <p:tgtEl>
                                          <p:spTgt spid="18"/>
                                        </p:tgtEl>
                                        <p:attrNameLst>
                                          <p:attrName>fillcolor</p:attrName>
                                        </p:attrNameLst>
                                      </p:cBhvr>
                                      <p:by>
                                        <p:hsl h="7200000" s="0" l="0"/>
                                      </p:by>
                                    </p:animClr>
                                    <p:animClr clrSpc="hsl" dir="cw">
                                      <p:cBhvr>
                                        <p:cTn id="8" dur="500" fill="hold"/>
                                        <p:tgtEl>
                                          <p:spTgt spid="18"/>
                                        </p:tgtEl>
                                        <p:attrNameLst>
                                          <p:attrName>stroke.color</p:attrName>
                                        </p:attrNameLst>
                                      </p:cBhvr>
                                      <p:by>
                                        <p:hsl h="7200000" s="0" l="0"/>
                                      </p:by>
                                    </p:animClr>
                                    <p:set>
                                      <p:cBhvr>
                                        <p:cTn id="9" dur="500" fill="hold"/>
                                        <p:tgtEl>
                                          <p:spTgt spid="18"/>
                                        </p:tgtEl>
                                        <p:attrNameLst>
                                          <p:attrName>fill.type</p:attrName>
                                        </p:attrNameLst>
                                      </p:cBhvr>
                                      <p:to>
                                        <p:strVal val="solid"/>
                                      </p:to>
                                    </p:set>
                                  </p:childTnLst>
                                  <p:subTnLst>
                                    <p:animClr clrSpc="rgb" dir="cw">
                                      <p:cBhvr override="childStyle">
                                        <p:cTn dur="1" fill="hold" display="0" masterRel="nextClick" afterEffect="1"/>
                                        <p:tgtEl>
                                          <p:spTgt spid="18"/>
                                        </p:tgtEl>
                                        <p:attrNameLst>
                                          <p:attrName>ppt_c</p:attrName>
                                        </p:attrNameLst>
                                      </p:cBhvr>
                                      <p:to>
                                        <a:srgbClr val="FF3300"/>
                                      </p:to>
                                    </p:animClr>
                                  </p:subTnLst>
                                </p:cTn>
                              </p:par>
                              <p:par>
                                <p:cTn id="10" presetID="21" presetClass="emph" presetSubtype="0" fill="hold" nodeType="withEffect">
                                  <p:stCondLst>
                                    <p:cond delay="0"/>
                                  </p:stCondLst>
                                  <p:childTnLst>
                                    <p:animClr clrSpc="hsl" dir="cw">
                                      <p:cBhvr override="childStyle">
                                        <p:cTn id="11" dur="500" fill="hold"/>
                                        <p:tgtEl>
                                          <p:spTgt spid="21"/>
                                        </p:tgtEl>
                                        <p:attrNameLst>
                                          <p:attrName>style.color</p:attrName>
                                        </p:attrNameLst>
                                      </p:cBhvr>
                                      <p:by>
                                        <p:hsl h="7200000" s="0" l="0"/>
                                      </p:by>
                                    </p:animClr>
                                    <p:animClr clrSpc="hsl" dir="cw">
                                      <p:cBhvr>
                                        <p:cTn id="12" dur="500" fill="hold"/>
                                        <p:tgtEl>
                                          <p:spTgt spid="21"/>
                                        </p:tgtEl>
                                        <p:attrNameLst>
                                          <p:attrName>fillcolor</p:attrName>
                                        </p:attrNameLst>
                                      </p:cBhvr>
                                      <p:by>
                                        <p:hsl h="7200000" s="0" l="0"/>
                                      </p:by>
                                    </p:animClr>
                                    <p:animClr clrSpc="hsl" dir="cw">
                                      <p:cBhvr>
                                        <p:cTn id="13" dur="500" fill="hold"/>
                                        <p:tgtEl>
                                          <p:spTgt spid="21"/>
                                        </p:tgtEl>
                                        <p:attrNameLst>
                                          <p:attrName>stroke.color</p:attrName>
                                        </p:attrNameLst>
                                      </p:cBhvr>
                                      <p:by>
                                        <p:hsl h="7200000" s="0" l="0"/>
                                      </p:by>
                                    </p:animClr>
                                    <p:set>
                                      <p:cBhvr>
                                        <p:cTn id="14" dur="500" fill="hold"/>
                                        <p:tgtEl>
                                          <p:spTgt spid="21"/>
                                        </p:tgtEl>
                                        <p:attrNameLst>
                                          <p:attrName>fill.type</p:attrName>
                                        </p:attrNameLst>
                                      </p:cBhvr>
                                      <p:to>
                                        <p:strVal val="solid"/>
                                      </p:to>
                                    </p:set>
                                  </p:childTnLst>
                                  <p:subTnLst>
                                    <p:animClr clrSpc="rgb" dir="cw">
                                      <p:cBhvr override="childStyle">
                                        <p:cTn dur="1" fill="hold" display="0" masterRel="nextClick" afterEffect="1"/>
                                        <p:tgtEl>
                                          <p:spTgt spid="21"/>
                                        </p:tgtEl>
                                        <p:attrNameLst>
                                          <p:attrName>ppt_c</p:attrName>
                                        </p:attrNameLst>
                                      </p:cBhvr>
                                      <p:to>
                                        <a:srgbClr val="FF3300"/>
                                      </p:to>
                                    </p:animClr>
                                  </p:subTnLst>
                                </p:cTn>
                              </p:par>
                              <p:par>
                                <p:cTn id="15" presetID="21" presetClass="emph" presetSubtype="0" fill="hold" nodeType="withEffect">
                                  <p:stCondLst>
                                    <p:cond delay="0"/>
                                  </p:stCondLst>
                                  <p:childTnLst>
                                    <p:animClr clrSpc="hsl" dir="cw">
                                      <p:cBhvr override="childStyle">
                                        <p:cTn id="16" dur="500" fill="hold"/>
                                        <p:tgtEl>
                                          <p:spTgt spid="15"/>
                                        </p:tgtEl>
                                        <p:attrNameLst>
                                          <p:attrName>style.color</p:attrName>
                                        </p:attrNameLst>
                                      </p:cBhvr>
                                      <p:by>
                                        <p:hsl h="7200000" s="0" l="0"/>
                                      </p:by>
                                    </p:animClr>
                                    <p:animClr clrSpc="hsl" dir="cw">
                                      <p:cBhvr>
                                        <p:cTn id="17" dur="500" fill="hold"/>
                                        <p:tgtEl>
                                          <p:spTgt spid="15"/>
                                        </p:tgtEl>
                                        <p:attrNameLst>
                                          <p:attrName>fillcolor</p:attrName>
                                        </p:attrNameLst>
                                      </p:cBhvr>
                                      <p:by>
                                        <p:hsl h="7200000" s="0" l="0"/>
                                      </p:by>
                                    </p:animClr>
                                    <p:animClr clrSpc="hsl" dir="cw">
                                      <p:cBhvr>
                                        <p:cTn id="18" dur="500" fill="hold"/>
                                        <p:tgtEl>
                                          <p:spTgt spid="15"/>
                                        </p:tgtEl>
                                        <p:attrNameLst>
                                          <p:attrName>stroke.color</p:attrName>
                                        </p:attrNameLst>
                                      </p:cBhvr>
                                      <p:by>
                                        <p:hsl h="7200000" s="0" l="0"/>
                                      </p:by>
                                    </p:animClr>
                                    <p:set>
                                      <p:cBhvr>
                                        <p:cTn id="19" dur="500" fill="hold"/>
                                        <p:tgtEl>
                                          <p:spTgt spid="15"/>
                                        </p:tgtEl>
                                        <p:attrNameLst>
                                          <p:attrName>fill.type</p:attrName>
                                        </p:attrNameLst>
                                      </p:cBhvr>
                                      <p:to>
                                        <p:strVal val="solid"/>
                                      </p:to>
                                    </p:set>
                                  </p:childTnLst>
                                  <p:subTnLst>
                                    <p:animClr clrSpc="rgb" dir="cw">
                                      <p:cBhvr override="childStyle">
                                        <p:cTn dur="1" fill="hold" display="0" masterRel="nextClick" afterEffect="1"/>
                                        <p:tgtEl>
                                          <p:spTgt spid="15"/>
                                        </p:tgtEl>
                                        <p:attrNameLst>
                                          <p:attrName>ppt_c</p:attrName>
                                        </p:attrNameLst>
                                      </p:cBhvr>
                                      <p:to>
                                        <a:srgbClr val="FF3300"/>
                                      </p:to>
                                    </p:animClr>
                                  </p:subTnLst>
                                </p:cTn>
                              </p:par>
                              <p:par>
                                <p:cTn id="20" presetID="21" presetClass="emph" presetSubtype="0" fill="hold" grpId="0" nodeType="withEffect">
                                  <p:stCondLst>
                                    <p:cond delay="0"/>
                                  </p:stCondLst>
                                  <p:childTnLst>
                                    <p:animClr clrSpc="hsl" dir="cw">
                                      <p:cBhvr override="childStyle">
                                        <p:cTn id="21" dur="500" fill="hold"/>
                                        <p:tgtEl>
                                          <p:spTgt spid="35"/>
                                        </p:tgtEl>
                                        <p:attrNameLst>
                                          <p:attrName>style.color</p:attrName>
                                        </p:attrNameLst>
                                      </p:cBhvr>
                                      <p:by>
                                        <p:hsl h="7200000" s="0" l="0"/>
                                      </p:by>
                                    </p:animClr>
                                    <p:animClr clrSpc="hsl" dir="cw">
                                      <p:cBhvr>
                                        <p:cTn id="22" dur="500" fill="hold"/>
                                        <p:tgtEl>
                                          <p:spTgt spid="35"/>
                                        </p:tgtEl>
                                        <p:attrNameLst>
                                          <p:attrName>fillcolor</p:attrName>
                                        </p:attrNameLst>
                                      </p:cBhvr>
                                      <p:by>
                                        <p:hsl h="7200000" s="0" l="0"/>
                                      </p:by>
                                    </p:animClr>
                                    <p:animClr clrSpc="hsl" dir="cw">
                                      <p:cBhvr>
                                        <p:cTn id="23" dur="500" fill="hold"/>
                                        <p:tgtEl>
                                          <p:spTgt spid="35"/>
                                        </p:tgtEl>
                                        <p:attrNameLst>
                                          <p:attrName>stroke.color</p:attrName>
                                        </p:attrNameLst>
                                      </p:cBhvr>
                                      <p:by>
                                        <p:hsl h="7200000" s="0" l="0"/>
                                      </p:by>
                                    </p:animClr>
                                    <p:set>
                                      <p:cBhvr>
                                        <p:cTn id="24"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rgbClr val="FF3300"/>
                                      </p:to>
                                    </p:animClr>
                                  </p:subTnLst>
                                </p:cTn>
                              </p:par>
                              <p:par>
                                <p:cTn id="25" presetID="21" presetClass="emph" presetSubtype="0" fill="hold" grpId="0" nodeType="withEffect">
                                  <p:stCondLst>
                                    <p:cond delay="0"/>
                                  </p:stCondLst>
                                  <p:childTnLst>
                                    <p:animClr clrSpc="hsl" dir="cw">
                                      <p:cBhvr override="childStyle">
                                        <p:cTn id="26" dur="500" fill="hold"/>
                                        <p:tgtEl>
                                          <p:spTgt spid="32"/>
                                        </p:tgtEl>
                                        <p:attrNameLst>
                                          <p:attrName>style.color</p:attrName>
                                        </p:attrNameLst>
                                      </p:cBhvr>
                                      <p:by>
                                        <p:hsl h="7200000" s="0" l="0"/>
                                      </p:by>
                                    </p:animClr>
                                    <p:animClr clrSpc="hsl" dir="cw">
                                      <p:cBhvr>
                                        <p:cTn id="27" dur="500" fill="hold"/>
                                        <p:tgtEl>
                                          <p:spTgt spid="32"/>
                                        </p:tgtEl>
                                        <p:attrNameLst>
                                          <p:attrName>fillcolor</p:attrName>
                                        </p:attrNameLst>
                                      </p:cBhvr>
                                      <p:by>
                                        <p:hsl h="7200000" s="0" l="0"/>
                                      </p:by>
                                    </p:animClr>
                                    <p:animClr clrSpc="hsl" dir="cw">
                                      <p:cBhvr>
                                        <p:cTn id="28" dur="500" fill="hold"/>
                                        <p:tgtEl>
                                          <p:spTgt spid="32"/>
                                        </p:tgtEl>
                                        <p:attrNameLst>
                                          <p:attrName>stroke.color</p:attrName>
                                        </p:attrNameLst>
                                      </p:cBhvr>
                                      <p:by>
                                        <p:hsl h="7200000" s="0" l="0"/>
                                      </p:by>
                                    </p:animClr>
                                    <p:set>
                                      <p:cBhvr>
                                        <p:cTn id="29" dur="500" fill="hold"/>
                                        <p:tgtEl>
                                          <p:spTgt spid="32"/>
                                        </p:tgtEl>
                                        <p:attrNameLst>
                                          <p:attrName>fill.type</p:attrName>
                                        </p:attrNameLst>
                                      </p:cBhvr>
                                      <p:to>
                                        <p:strVal val="solid"/>
                                      </p:to>
                                    </p:set>
                                  </p:childTnLst>
                                  <p:subTnLst>
                                    <p:animClr clrSpc="rgb" dir="cw">
                                      <p:cBhvr override="childStyle">
                                        <p:cTn dur="1" fill="hold" display="0" masterRel="nextClick" afterEffect="1"/>
                                        <p:tgtEl>
                                          <p:spTgt spid="32"/>
                                        </p:tgtEl>
                                        <p:attrNameLst>
                                          <p:attrName>ppt_c</p:attrName>
                                        </p:attrNameLst>
                                      </p:cBhvr>
                                      <p:to>
                                        <a:srgbClr val="FF3300"/>
                                      </p:to>
                                    </p:animClr>
                                  </p:subTnLst>
                                </p:cTn>
                              </p:par>
                            </p:childTnLst>
                          </p:cTn>
                        </p:par>
                      </p:childTnLst>
                    </p:cTn>
                  </p:par>
                  <p:par>
                    <p:cTn id="30" fill="hold">
                      <p:stCondLst>
                        <p:cond delay="indefinite"/>
                      </p:stCondLst>
                      <p:childTnLst>
                        <p:par>
                          <p:cTn id="31" fill="hold">
                            <p:stCondLst>
                              <p:cond delay="0"/>
                            </p:stCondLst>
                            <p:childTnLst>
                              <p:par>
                                <p:cTn id="32" presetID="21" presetClass="emph" presetSubtype="0" fill="hold" nodeType="clickEffect">
                                  <p:stCondLst>
                                    <p:cond delay="0"/>
                                  </p:stCondLst>
                                  <p:childTnLst>
                                    <p:animClr clrSpc="hsl" dir="cw">
                                      <p:cBhvr override="childStyle">
                                        <p:cTn id="33" dur="500" fill="hold"/>
                                        <p:tgtEl>
                                          <p:spTgt spid="18"/>
                                        </p:tgtEl>
                                        <p:attrNameLst>
                                          <p:attrName>style.color</p:attrName>
                                        </p:attrNameLst>
                                      </p:cBhvr>
                                      <p:by>
                                        <p:hsl h="7200000" s="0" l="0"/>
                                      </p:by>
                                    </p:animClr>
                                    <p:animClr clrSpc="hsl" dir="cw">
                                      <p:cBhvr>
                                        <p:cTn id="34" dur="500" fill="hold"/>
                                        <p:tgtEl>
                                          <p:spTgt spid="18"/>
                                        </p:tgtEl>
                                        <p:attrNameLst>
                                          <p:attrName>fillcolor</p:attrName>
                                        </p:attrNameLst>
                                      </p:cBhvr>
                                      <p:by>
                                        <p:hsl h="7200000" s="0" l="0"/>
                                      </p:by>
                                    </p:animClr>
                                    <p:animClr clrSpc="hsl" dir="cw">
                                      <p:cBhvr>
                                        <p:cTn id="35" dur="500" fill="hold"/>
                                        <p:tgtEl>
                                          <p:spTgt spid="18"/>
                                        </p:tgtEl>
                                        <p:attrNameLst>
                                          <p:attrName>stroke.color</p:attrName>
                                        </p:attrNameLst>
                                      </p:cBhvr>
                                      <p:by>
                                        <p:hsl h="7200000" s="0" l="0"/>
                                      </p:by>
                                    </p:animClr>
                                    <p:set>
                                      <p:cBhvr>
                                        <p:cTn id="36" dur="500" fill="hold"/>
                                        <p:tgtEl>
                                          <p:spTgt spid="18"/>
                                        </p:tgtEl>
                                        <p:attrNameLst>
                                          <p:attrName>fill.type</p:attrName>
                                        </p:attrNameLst>
                                      </p:cBhvr>
                                      <p:to>
                                        <p:strVal val="solid"/>
                                      </p:to>
                                    </p:set>
                                  </p:childTnLst>
                                  <p:subTnLst>
                                    <p:animClr clrSpc="rgb" dir="cw">
                                      <p:cBhvr override="childStyle">
                                        <p:cTn dur="1" fill="hold" display="0" masterRel="nextClick" afterEffect="1"/>
                                        <p:tgtEl>
                                          <p:spTgt spid="18"/>
                                        </p:tgtEl>
                                        <p:attrNameLst>
                                          <p:attrName>ppt_c</p:attrName>
                                        </p:attrNameLst>
                                      </p:cBhvr>
                                      <p:to>
                                        <a:schemeClr val="tx1"/>
                                      </p:to>
                                    </p:animClr>
                                  </p:subTnLst>
                                </p:cTn>
                              </p:par>
                              <p:par>
                                <p:cTn id="37" presetID="21" presetClass="emph" presetSubtype="0" fill="hold" nodeType="withEffect">
                                  <p:stCondLst>
                                    <p:cond delay="0"/>
                                  </p:stCondLst>
                                  <p:childTnLst>
                                    <p:animClr clrSpc="hsl" dir="cw">
                                      <p:cBhvr override="childStyle">
                                        <p:cTn id="38" dur="500" fill="hold"/>
                                        <p:tgtEl>
                                          <p:spTgt spid="21"/>
                                        </p:tgtEl>
                                        <p:attrNameLst>
                                          <p:attrName>style.color</p:attrName>
                                        </p:attrNameLst>
                                      </p:cBhvr>
                                      <p:by>
                                        <p:hsl h="7200000" s="0" l="0"/>
                                      </p:by>
                                    </p:animClr>
                                    <p:animClr clrSpc="hsl" dir="cw">
                                      <p:cBhvr>
                                        <p:cTn id="39" dur="500" fill="hold"/>
                                        <p:tgtEl>
                                          <p:spTgt spid="21"/>
                                        </p:tgtEl>
                                        <p:attrNameLst>
                                          <p:attrName>fillcolor</p:attrName>
                                        </p:attrNameLst>
                                      </p:cBhvr>
                                      <p:by>
                                        <p:hsl h="7200000" s="0" l="0"/>
                                      </p:by>
                                    </p:animClr>
                                    <p:animClr clrSpc="hsl" dir="cw">
                                      <p:cBhvr>
                                        <p:cTn id="40" dur="500" fill="hold"/>
                                        <p:tgtEl>
                                          <p:spTgt spid="21"/>
                                        </p:tgtEl>
                                        <p:attrNameLst>
                                          <p:attrName>stroke.color</p:attrName>
                                        </p:attrNameLst>
                                      </p:cBhvr>
                                      <p:by>
                                        <p:hsl h="7200000" s="0" l="0"/>
                                      </p:by>
                                    </p:animClr>
                                    <p:set>
                                      <p:cBhvr>
                                        <p:cTn id="41" dur="500" fill="hold"/>
                                        <p:tgtEl>
                                          <p:spTgt spid="21"/>
                                        </p:tgtEl>
                                        <p:attrNameLst>
                                          <p:attrName>fill.type</p:attrName>
                                        </p:attrNameLst>
                                      </p:cBhvr>
                                      <p:to>
                                        <p:strVal val="solid"/>
                                      </p:to>
                                    </p:set>
                                  </p:childTnLst>
                                  <p:subTnLst>
                                    <p:animClr clrSpc="rgb" dir="cw">
                                      <p:cBhvr override="childStyle">
                                        <p:cTn dur="1" fill="hold" display="0" masterRel="nextClick" afterEffect="1"/>
                                        <p:tgtEl>
                                          <p:spTgt spid="21"/>
                                        </p:tgtEl>
                                        <p:attrNameLst>
                                          <p:attrName>ppt_c</p:attrName>
                                        </p:attrNameLst>
                                      </p:cBhvr>
                                      <p:to>
                                        <a:schemeClr val="tx1"/>
                                      </p:to>
                                    </p:animClr>
                                  </p:subTnLst>
                                </p:cTn>
                              </p:par>
                              <p:par>
                                <p:cTn id="42" presetID="21" presetClass="emph" presetSubtype="0" fill="hold" nodeType="withEffect">
                                  <p:stCondLst>
                                    <p:cond delay="0"/>
                                  </p:stCondLst>
                                  <p:childTnLst>
                                    <p:animClr clrSpc="hsl" dir="cw">
                                      <p:cBhvr override="childStyle">
                                        <p:cTn id="43" dur="500" fill="hold"/>
                                        <p:tgtEl>
                                          <p:spTgt spid="15"/>
                                        </p:tgtEl>
                                        <p:attrNameLst>
                                          <p:attrName>style.color</p:attrName>
                                        </p:attrNameLst>
                                      </p:cBhvr>
                                      <p:by>
                                        <p:hsl h="7200000" s="0" l="0"/>
                                      </p:by>
                                    </p:animClr>
                                    <p:animClr clrSpc="hsl" dir="cw">
                                      <p:cBhvr>
                                        <p:cTn id="44" dur="500" fill="hold"/>
                                        <p:tgtEl>
                                          <p:spTgt spid="15"/>
                                        </p:tgtEl>
                                        <p:attrNameLst>
                                          <p:attrName>fillcolor</p:attrName>
                                        </p:attrNameLst>
                                      </p:cBhvr>
                                      <p:by>
                                        <p:hsl h="7200000" s="0" l="0"/>
                                      </p:by>
                                    </p:animClr>
                                    <p:animClr clrSpc="hsl" dir="cw">
                                      <p:cBhvr>
                                        <p:cTn id="45" dur="500" fill="hold"/>
                                        <p:tgtEl>
                                          <p:spTgt spid="15"/>
                                        </p:tgtEl>
                                        <p:attrNameLst>
                                          <p:attrName>stroke.color</p:attrName>
                                        </p:attrNameLst>
                                      </p:cBhvr>
                                      <p:by>
                                        <p:hsl h="7200000" s="0" l="0"/>
                                      </p:by>
                                    </p:animClr>
                                    <p:set>
                                      <p:cBhvr>
                                        <p:cTn id="46" dur="500" fill="hold"/>
                                        <p:tgtEl>
                                          <p:spTgt spid="15"/>
                                        </p:tgtEl>
                                        <p:attrNameLst>
                                          <p:attrName>fill.type</p:attrName>
                                        </p:attrNameLst>
                                      </p:cBhvr>
                                      <p:to>
                                        <p:strVal val="solid"/>
                                      </p:to>
                                    </p:set>
                                  </p:childTnLst>
                                  <p:subTnLst>
                                    <p:animClr clrSpc="rgb" dir="cw">
                                      <p:cBhvr override="childStyle">
                                        <p:cTn dur="1" fill="hold" display="0" masterRel="nextClick" afterEffect="1"/>
                                        <p:tgtEl>
                                          <p:spTgt spid="15"/>
                                        </p:tgtEl>
                                        <p:attrNameLst>
                                          <p:attrName>ppt_c</p:attrName>
                                        </p:attrNameLst>
                                      </p:cBhvr>
                                      <p:to>
                                        <a:schemeClr val="tx1"/>
                                      </p:to>
                                    </p:animClr>
                                  </p:subTnLst>
                                </p:cTn>
                              </p:par>
                              <p:par>
                                <p:cTn id="47" presetID="21" presetClass="emph" presetSubtype="0" fill="hold" grpId="1" nodeType="withEffect">
                                  <p:stCondLst>
                                    <p:cond delay="0"/>
                                  </p:stCondLst>
                                  <p:childTnLst>
                                    <p:animClr clrSpc="hsl" dir="cw">
                                      <p:cBhvr override="childStyle">
                                        <p:cTn id="48" dur="500" fill="hold"/>
                                        <p:tgtEl>
                                          <p:spTgt spid="35"/>
                                        </p:tgtEl>
                                        <p:attrNameLst>
                                          <p:attrName>style.color</p:attrName>
                                        </p:attrNameLst>
                                      </p:cBhvr>
                                      <p:by>
                                        <p:hsl h="7200000" s="0" l="0"/>
                                      </p:by>
                                    </p:animClr>
                                    <p:animClr clrSpc="hsl" dir="cw">
                                      <p:cBhvr>
                                        <p:cTn id="49" dur="500" fill="hold"/>
                                        <p:tgtEl>
                                          <p:spTgt spid="35"/>
                                        </p:tgtEl>
                                        <p:attrNameLst>
                                          <p:attrName>fillcolor</p:attrName>
                                        </p:attrNameLst>
                                      </p:cBhvr>
                                      <p:by>
                                        <p:hsl h="7200000" s="0" l="0"/>
                                      </p:by>
                                    </p:animClr>
                                    <p:animClr clrSpc="hsl" dir="cw">
                                      <p:cBhvr>
                                        <p:cTn id="50" dur="500" fill="hold"/>
                                        <p:tgtEl>
                                          <p:spTgt spid="35"/>
                                        </p:tgtEl>
                                        <p:attrNameLst>
                                          <p:attrName>stroke.color</p:attrName>
                                        </p:attrNameLst>
                                      </p:cBhvr>
                                      <p:by>
                                        <p:hsl h="7200000" s="0" l="0"/>
                                      </p:by>
                                    </p:animClr>
                                    <p:set>
                                      <p:cBhvr>
                                        <p:cTn id="51"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tx1"/>
                                      </p:to>
                                    </p:animClr>
                                  </p:subTnLst>
                                </p:cTn>
                              </p:par>
                              <p:par>
                                <p:cTn id="52" presetID="21" presetClass="emph" presetSubtype="0" fill="hold" grpId="1" nodeType="withEffect">
                                  <p:stCondLst>
                                    <p:cond delay="0"/>
                                  </p:stCondLst>
                                  <p:childTnLst>
                                    <p:animClr clrSpc="hsl" dir="cw">
                                      <p:cBhvr override="childStyle">
                                        <p:cTn id="53" dur="500" fill="hold"/>
                                        <p:tgtEl>
                                          <p:spTgt spid="32"/>
                                        </p:tgtEl>
                                        <p:attrNameLst>
                                          <p:attrName>style.color</p:attrName>
                                        </p:attrNameLst>
                                      </p:cBhvr>
                                      <p:by>
                                        <p:hsl h="7200000" s="0" l="0"/>
                                      </p:by>
                                    </p:animClr>
                                    <p:animClr clrSpc="hsl" dir="cw">
                                      <p:cBhvr>
                                        <p:cTn id="54" dur="500" fill="hold"/>
                                        <p:tgtEl>
                                          <p:spTgt spid="32"/>
                                        </p:tgtEl>
                                        <p:attrNameLst>
                                          <p:attrName>fillcolor</p:attrName>
                                        </p:attrNameLst>
                                      </p:cBhvr>
                                      <p:by>
                                        <p:hsl h="7200000" s="0" l="0"/>
                                      </p:by>
                                    </p:animClr>
                                    <p:animClr clrSpc="hsl" dir="cw">
                                      <p:cBhvr>
                                        <p:cTn id="55" dur="500" fill="hold"/>
                                        <p:tgtEl>
                                          <p:spTgt spid="32"/>
                                        </p:tgtEl>
                                        <p:attrNameLst>
                                          <p:attrName>stroke.color</p:attrName>
                                        </p:attrNameLst>
                                      </p:cBhvr>
                                      <p:by>
                                        <p:hsl h="7200000" s="0" l="0"/>
                                      </p:by>
                                    </p:animClr>
                                    <p:set>
                                      <p:cBhvr>
                                        <p:cTn id="56" dur="500" fill="hold"/>
                                        <p:tgtEl>
                                          <p:spTgt spid="32"/>
                                        </p:tgtEl>
                                        <p:attrNameLst>
                                          <p:attrName>fill.type</p:attrName>
                                        </p:attrNameLst>
                                      </p:cBhvr>
                                      <p:to>
                                        <p:strVal val="solid"/>
                                      </p:to>
                                    </p:set>
                                  </p:childTnLst>
                                  <p:subTnLst>
                                    <p:animClr clrSpc="rgb" dir="cw">
                                      <p:cBhvr override="childStyle">
                                        <p:cTn dur="1" fill="hold" display="0" masterRel="nextClick" afterEffect="1"/>
                                        <p:tgtEl>
                                          <p:spTgt spid="32"/>
                                        </p:tgtEl>
                                        <p:attrNameLst>
                                          <p:attrName>ppt_c</p:attrName>
                                        </p:attrNameLst>
                                      </p:cBhvr>
                                      <p:to>
                                        <a:schemeClr val="tx1"/>
                                      </p:to>
                                    </p:animClr>
                                  </p:subTnLst>
                                </p:cTn>
                              </p:par>
                            </p:childTnLst>
                          </p:cTn>
                        </p:par>
                      </p:childTnLst>
                    </p:cTn>
                  </p:par>
                  <p:par>
                    <p:cTn id="57" fill="hold">
                      <p:stCondLst>
                        <p:cond delay="indefinite"/>
                      </p:stCondLst>
                      <p:childTnLst>
                        <p:par>
                          <p:cTn id="58" fill="hold">
                            <p:stCondLst>
                              <p:cond delay="0"/>
                            </p:stCondLst>
                            <p:childTnLst>
                              <p:par>
                                <p:cTn id="59" presetID="21" presetClass="emph" presetSubtype="0" fill="hold" nodeType="clickEffect">
                                  <p:stCondLst>
                                    <p:cond delay="0"/>
                                  </p:stCondLst>
                                  <p:childTnLst>
                                    <p:animClr clrSpc="hsl" dir="cw">
                                      <p:cBhvr override="childStyle">
                                        <p:cTn id="60" dur="500" fill="hold"/>
                                        <p:tgtEl>
                                          <p:spTgt spid="21"/>
                                        </p:tgtEl>
                                        <p:attrNameLst>
                                          <p:attrName>style.color</p:attrName>
                                        </p:attrNameLst>
                                      </p:cBhvr>
                                      <p:by>
                                        <p:hsl h="7200000" s="0" l="0"/>
                                      </p:by>
                                    </p:animClr>
                                    <p:animClr clrSpc="hsl" dir="cw">
                                      <p:cBhvr>
                                        <p:cTn id="61" dur="500" fill="hold"/>
                                        <p:tgtEl>
                                          <p:spTgt spid="21"/>
                                        </p:tgtEl>
                                        <p:attrNameLst>
                                          <p:attrName>fillcolor</p:attrName>
                                        </p:attrNameLst>
                                      </p:cBhvr>
                                      <p:by>
                                        <p:hsl h="7200000" s="0" l="0"/>
                                      </p:by>
                                    </p:animClr>
                                    <p:animClr clrSpc="hsl" dir="cw">
                                      <p:cBhvr>
                                        <p:cTn id="62" dur="500" fill="hold"/>
                                        <p:tgtEl>
                                          <p:spTgt spid="21"/>
                                        </p:tgtEl>
                                        <p:attrNameLst>
                                          <p:attrName>stroke.color</p:attrName>
                                        </p:attrNameLst>
                                      </p:cBhvr>
                                      <p:by>
                                        <p:hsl h="7200000" s="0" l="0"/>
                                      </p:by>
                                    </p:animClr>
                                    <p:set>
                                      <p:cBhvr>
                                        <p:cTn id="63" dur="500" fill="hold"/>
                                        <p:tgtEl>
                                          <p:spTgt spid="21"/>
                                        </p:tgtEl>
                                        <p:attrNameLst>
                                          <p:attrName>fill.type</p:attrName>
                                        </p:attrNameLst>
                                      </p:cBhvr>
                                      <p:to>
                                        <p:strVal val="solid"/>
                                      </p:to>
                                    </p:set>
                                  </p:childTnLst>
                                  <p:subTnLst>
                                    <p:animClr clrSpc="rgb" dir="cw">
                                      <p:cBhvr override="childStyle">
                                        <p:cTn dur="1" fill="hold" display="0" masterRel="nextClick" afterEffect="1"/>
                                        <p:tgtEl>
                                          <p:spTgt spid="21"/>
                                        </p:tgtEl>
                                        <p:attrNameLst>
                                          <p:attrName>ppt_c</p:attrName>
                                        </p:attrNameLst>
                                      </p:cBhvr>
                                      <p:to>
                                        <a:srgbClr val="FF3300"/>
                                      </p:to>
                                    </p:animClr>
                                  </p:subTnLst>
                                </p:cTn>
                              </p:par>
                              <p:par>
                                <p:cTn id="64" presetID="21" presetClass="emph" presetSubtype="0" fill="hold" grpId="2" nodeType="withEffect">
                                  <p:stCondLst>
                                    <p:cond delay="0"/>
                                  </p:stCondLst>
                                  <p:childTnLst>
                                    <p:animClr clrSpc="hsl" dir="cw">
                                      <p:cBhvr override="childStyle">
                                        <p:cTn id="65" dur="500" fill="hold"/>
                                        <p:tgtEl>
                                          <p:spTgt spid="32"/>
                                        </p:tgtEl>
                                        <p:attrNameLst>
                                          <p:attrName>style.color</p:attrName>
                                        </p:attrNameLst>
                                      </p:cBhvr>
                                      <p:by>
                                        <p:hsl h="7200000" s="0" l="0"/>
                                      </p:by>
                                    </p:animClr>
                                    <p:animClr clrSpc="hsl" dir="cw">
                                      <p:cBhvr>
                                        <p:cTn id="66" dur="500" fill="hold"/>
                                        <p:tgtEl>
                                          <p:spTgt spid="32"/>
                                        </p:tgtEl>
                                        <p:attrNameLst>
                                          <p:attrName>fillcolor</p:attrName>
                                        </p:attrNameLst>
                                      </p:cBhvr>
                                      <p:by>
                                        <p:hsl h="7200000" s="0" l="0"/>
                                      </p:by>
                                    </p:animClr>
                                    <p:animClr clrSpc="hsl" dir="cw">
                                      <p:cBhvr>
                                        <p:cTn id="67" dur="500" fill="hold"/>
                                        <p:tgtEl>
                                          <p:spTgt spid="32"/>
                                        </p:tgtEl>
                                        <p:attrNameLst>
                                          <p:attrName>stroke.color</p:attrName>
                                        </p:attrNameLst>
                                      </p:cBhvr>
                                      <p:by>
                                        <p:hsl h="7200000" s="0" l="0"/>
                                      </p:by>
                                    </p:animClr>
                                    <p:set>
                                      <p:cBhvr>
                                        <p:cTn id="68" dur="500" fill="hold"/>
                                        <p:tgtEl>
                                          <p:spTgt spid="32"/>
                                        </p:tgtEl>
                                        <p:attrNameLst>
                                          <p:attrName>fill.type</p:attrName>
                                        </p:attrNameLst>
                                      </p:cBhvr>
                                      <p:to>
                                        <p:strVal val="solid"/>
                                      </p:to>
                                    </p:set>
                                  </p:childTnLst>
                                  <p:subTnLst>
                                    <p:animClr clrSpc="rgb" dir="cw">
                                      <p:cBhvr override="childStyle">
                                        <p:cTn dur="1" fill="hold" display="0" masterRel="nextClick" afterEffect="1"/>
                                        <p:tgtEl>
                                          <p:spTgt spid="32"/>
                                        </p:tgtEl>
                                        <p:attrNameLst>
                                          <p:attrName>ppt_c</p:attrName>
                                        </p:attrNameLst>
                                      </p:cBhvr>
                                      <p:to>
                                        <a:srgbClr val="FF3300"/>
                                      </p:to>
                                    </p:animClr>
                                  </p:subTnLst>
                                </p:cTn>
                              </p:par>
                              <p:par>
                                <p:cTn id="69" presetID="21" presetClass="emph" presetSubtype="0" fill="hold" nodeType="withEffect">
                                  <p:stCondLst>
                                    <p:cond delay="0"/>
                                  </p:stCondLst>
                                  <p:childTnLst>
                                    <p:animClr clrSpc="hsl" dir="cw">
                                      <p:cBhvr override="childStyle">
                                        <p:cTn id="70" dur="500" fill="hold"/>
                                        <p:tgtEl>
                                          <p:spTgt spid="24"/>
                                        </p:tgtEl>
                                        <p:attrNameLst>
                                          <p:attrName>style.color</p:attrName>
                                        </p:attrNameLst>
                                      </p:cBhvr>
                                      <p:by>
                                        <p:hsl h="7200000" s="0" l="0"/>
                                      </p:by>
                                    </p:animClr>
                                    <p:animClr clrSpc="hsl" dir="cw">
                                      <p:cBhvr>
                                        <p:cTn id="71" dur="500" fill="hold"/>
                                        <p:tgtEl>
                                          <p:spTgt spid="24"/>
                                        </p:tgtEl>
                                        <p:attrNameLst>
                                          <p:attrName>fillcolor</p:attrName>
                                        </p:attrNameLst>
                                      </p:cBhvr>
                                      <p:by>
                                        <p:hsl h="7200000" s="0" l="0"/>
                                      </p:by>
                                    </p:animClr>
                                    <p:animClr clrSpc="hsl" dir="cw">
                                      <p:cBhvr>
                                        <p:cTn id="72" dur="500" fill="hold"/>
                                        <p:tgtEl>
                                          <p:spTgt spid="24"/>
                                        </p:tgtEl>
                                        <p:attrNameLst>
                                          <p:attrName>stroke.color</p:attrName>
                                        </p:attrNameLst>
                                      </p:cBhvr>
                                      <p:by>
                                        <p:hsl h="7200000" s="0" l="0"/>
                                      </p:by>
                                    </p:animClr>
                                    <p:set>
                                      <p:cBhvr>
                                        <p:cTn id="73" dur="500" fill="hold"/>
                                        <p:tgtEl>
                                          <p:spTgt spid="24"/>
                                        </p:tgtEl>
                                        <p:attrNameLst>
                                          <p:attrName>fill.type</p:attrName>
                                        </p:attrNameLst>
                                      </p:cBhvr>
                                      <p:to>
                                        <p:strVal val="solid"/>
                                      </p:to>
                                    </p:set>
                                  </p:childTnLst>
                                  <p:subTnLst>
                                    <p:animClr clrSpc="rgb" dir="cw">
                                      <p:cBhvr override="childStyle">
                                        <p:cTn dur="1" fill="hold" display="0" masterRel="nextClick" afterEffect="1"/>
                                        <p:tgtEl>
                                          <p:spTgt spid="24"/>
                                        </p:tgtEl>
                                        <p:attrNameLst>
                                          <p:attrName>ppt_c</p:attrName>
                                        </p:attrNameLst>
                                      </p:cBhvr>
                                      <p:to>
                                        <a:srgbClr val="FF3300"/>
                                      </p:to>
                                    </p:animClr>
                                  </p:subTnLst>
                                </p:cTn>
                              </p:par>
                              <p:par>
                                <p:cTn id="74" presetID="21" presetClass="emph" presetSubtype="0" fill="hold" grpId="0" nodeType="withEffect">
                                  <p:stCondLst>
                                    <p:cond delay="0"/>
                                  </p:stCondLst>
                                  <p:childTnLst>
                                    <p:animClr clrSpc="hsl" dir="cw">
                                      <p:cBhvr override="childStyle">
                                        <p:cTn id="75" dur="500" fill="hold"/>
                                        <p:tgtEl>
                                          <p:spTgt spid="44"/>
                                        </p:tgtEl>
                                        <p:attrNameLst>
                                          <p:attrName>style.color</p:attrName>
                                        </p:attrNameLst>
                                      </p:cBhvr>
                                      <p:by>
                                        <p:hsl h="7200000" s="0" l="0"/>
                                      </p:by>
                                    </p:animClr>
                                    <p:animClr clrSpc="hsl" dir="cw">
                                      <p:cBhvr>
                                        <p:cTn id="76" dur="500" fill="hold"/>
                                        <p:tgtEl>
                                          <p:spTgt spid="44"/>
                                        </p:tgtEl>
                                        <p:attrNameLst>
                                          <p:attrName>fillcolor</p:attrName>
                                        </p:attrNameLst>
                                      </p:cBhvr>
                                      <p:by>
                                        <p:hsl h="7200000" s="0" l="0"/>
                                      </p:by>
                                    </p:animClr>
                                    <p:animClr clrSpc="hsl" dir="cw">
                                      <p:cBhvr>
                                        <p:cTn id="77" dur="500" fill="hold"/>
                                        <p:tgtEl>
                                          <p:spTgt spid="44"/>
                                        </p:tgtEl>
                                        <p:attrNameLst>
                                          <p:attrName>stroke.color</p:attrName>
                                        </p:attrNameLst>
                                      </p:cBhvr>
                                      <p:by>
                                        <p:hsl h="7200000" s="0" l="0"/>
                                      </p:by>
                                    </p:animClr>
                                    <p:set>
                                      <p:cBhvr>
                                        <p:cTn id="78" dur="500" fill="hold"/>
                                        <p:tgtEl>
                                          <p:spTgt spid="44"/>
                                        </p:tgtEl>
                                        <p:attrNameLst>
                                          <p:attrName>fill.type</p:attrName>
                                        </p:attrNameLst>
                                      </p:cBhvr>
                                      <p:to>
                                        <p:strVal val="solid"/>
                                      </p:to>
                                    </p:set>
                                  </p:childTnLst>
                                  <p:subTnLst>
                                    <p:animClr clrSpc="rgb" dir="cw">
                                      <p:cBhvr override="childStyle">
                                        <p:cTn dur="1" fill="hold" display="0" masterRel="nextClick" afterEffect="1"/>
                                        <p:tgtEl>
                                          <p:spTgt spid="44"/>
                                        </p:tgtEl>
                                        <p:attrNameLst>
                                          <p:attrName>ppt_c</p:attrName>
                                        </p:attrNameLst>
                                      </p:cBhvr>
                                      <p:to>
                                        <a:srgbClr val="FF3300"/>
                                      </p:to>
                                    </p:animClr>
                                  </p:subTnLst>
                                </p:cTn>
                              </p:par>
                              <p:par>
                                <p:cTn id="79" presetID="21" presetClass="emph" presetSubtype="0" fill="hold" grpId="0" nodeType="withEffect">
                                  <p:stCondLst>
                                    <p:cond delay="0"/>
                                  </p:stCondLst>
                                  <p:childTnLst>
                                    <p:animClr clrSpc="hsl" dir="cw">
                                      <p:cBhvr override="childStyle">
                                        <p:cTn id="80" dur="500" fill="hold"/>
                                        <p:tgtEl>
                                          <p:spTgt spid="40"/>
                                        </p:tgtEl>
                                        <p:attrNameLst>
                                          <p:attrName>style.color</p:attrName>
                                        </p:attrNameLst>
                                      </p:cBhvr>
                                      <p:by>
                                        <p:hsl h="7200000" s="0" l="0"/>
                                      </p:by>
                                    </p:animClr>
                                    <p:animClr clrSpc="hsl" dir="cw">
                                      <p:cBhvr>
                                        <p:cTn id="81" dur="500" fill="hold"/>
                                        <p:tgtEl>
                                          <p:spTgt spid="40"/>
                                        </p:tgtEl>
                                        <p:attrNameLst>
                                          <p:attrName>fillcolor</p:attrName>
                                        </p:attrNameLst>
                                      </p:cBhvr>
                                      <p:by>
                                        <p:hsl h="7200000" s="0" l="0"/>
                                      </p:by>
                                    </p:animClr>
                                    <p:animClr clrSpc="hsl" dir="cw">
                                      <p:cBhvr>
                                        <p:cTn id="82" dur="500" fill="hold"/>
                                        <p:tgtEl>
                                          <p:spTgt spid="40"/>
                                        </p:tgtEl>
                                        <p:attrNameLst>
                                          <p:attrName>stroke.color</p:attrName>
                                        </p:attrNameLst>
                                      </p:cBhvr>
                                      <p:by>
                                        <p:hsl h="7200000" s="0" l="0"/>
                                      </p:by>
                                    </p:animClr>
                                    <p:set>
                                      <p:cBhvr>
                                        <p:cTn id="83" dur="500" fill="hold"/>
                                        <p:tgtEl>
                                          <p:spTgt spid="40"/>
                                        </p:tgtEl>
                                        <p:attrNameLst>
                                          <p:attrName>fill.type</p:attrName>
                                        </p:attrNameLst>
                                      </p:cBhvr>
                                      <p:to>
                                        <p:strVal val="solid"/>
                                      </p:to>
                                    </p:set>
                                  </p:childTnLst>
                                  <p:subTnLst>
                                    <p:animClr clrSpc="rgb" dir="cw">
                                      <p:cBhvr override="childStyle">
                                        <p:cTn dur="1" fill="hold" display="0" masterRel="nextClick" afterEffect="1"/>
                                        <p:tgtEl>
                                          <p:spTgt spid="40"/>
                                        </p:tgtEl>
                                        <p:attrNameLst>
                                          <p:attrName>ppt_c</p:attrName>
                                        </p:attrNameLst>
                                      </p:cBhvr>
                                      <p:to>
                                        <a:srgbClr val="FF3300"/>
                                      </p:to>
                                    </p:animClr>
                                  </p:subTnLst>
                                </p:cTn>
                              </p:par>
                              <p:par>
                                <p:cTn id="84" presetID="21" presetClass="emph" presetSubtype="0" fill="hold" nodeType="withEffect">
                                  <p:stCondLst>
                                    <p:cond delay="0"/>
                                  </p:stCondLst>
                                  <p:childTnLst>
                                    <p:animClr clrSpc="hsl" dir="cw">
                                      <p:cBhvr override="childStyle">
                                        <p:cTn id="85" dur="500" fill="hold"/>
                                        <p:tgtEl>
                                          <p:spTgt spid="38"/>
                                        </p:tgtEl>
                                        <p:attrNameLst>
                                          <p:attrName>style.color</p:attrName>
                                        </p:attrNameLst>
                                      </p:cBhvr>
                                      <p:by>
                                        <p:hsl h="7200000" s="0" l="0"/>
                                      </p:by>
                                    </p:animClr>
                                    <p:animClr clrSpc="hsl" dir="cw">
                                      <p:cBhvr>
                                        <p:cTn id="86" dur="500" fill="hold"/>
                                        <p:tgtEl>
                                          <p:spTgt spid="38"/>
                                        </p:tgtEl>
                                        <p:attrNameLst>
                                          <p:attrName>fillcolor</p:attrName>
                                        </p:attrNameLst>
                                      </p:cBhvr>
                                      <p:by>
                                        <p:hsl h="7200000" s="0" l="0"/>
                                      </p:by>
                                    </p:animClr>
                                    <p:animClr clrSpc="hsl" dir="cw">
                                      <p:cBhvr>
                                        <p:cTn id="87" dur="500" fill="hold"/>
                                        <p:tgtEl>
                                          <p:spTgt spid="38"/>
                                        </p:tgtEl>
                                        <p:attrNameLst>
                                          <p:attrName>stroke.color</p:attrName>
                                        </p:attrNameLst>
                                      </p:cBhvr>
                                      <p:by>
                                        <p:hsl h="7200000" s="0" l="0"/>
                                      </p:by>
                                    </p:animClr>
                                    <p:set>
                                      <p:cBhvr>
                                        <p:cTn id="88" dur="500" fill="hold"/>
                                        <p:tgtEl>
                                          <p:spTgt spid="38"/>
                                        </p:tgtEl>
                                        <p:attrNameLst>
                                          <p:attrName>fill.type</p:attrName>
                                        </p:attrNameLst>
                                      </p:cBhvr>
                                      <p:to>
                                        <p:strVal val="solid"/>
                                      </p:to>
                                    </p:set>
                                  </p:childTnLst>
                                  <p:subTnLst>
                                    <p:animClr clrSpc="rgb" dir="cw">
                                      <p:cBhvr override="childStyle">
                                        <p:cTn dur="1" fill="hold" display="0" masterRel="nextClick" afterEffect="1"/>
                                        <p:tgtEl>
                                          <p:spTgt spid="38"/>
                                        </p:tgtEl>
                                        <p:attrNameLst>
                                          <p:attrName>ppt_c</p:attrName>
                                        </p:attrNameLst>
                                      </p:cBhvr>
                                      <p:to>
                                        <a:srgbClr val="FF3300"/>
                                      </p:to>
                                    </p:animClr>
                                  </p:subTnLst>
                                </p:cTn>
                              </p:par>
                              <p:par>
                                <p:cTn id="89" presetID="21" presetClass="emph" presetSubtype="0" fill="hold" nodeType="withEffect">
                                  <p:stCondLst>
                                    <p:cond delay="0"/>
                                  </p:stCondLst>
                                  <p:childTnLst>
                                    <p:animClr clrSpc="hsl" dir="cw">
                                      <p:cBhvr override="childStyle">
                                        <p:cTn id="90" dur="500" fill="hold"/>
                                        <p:tgtEl>
                                          <p:spTgt spid="39"/>
                                        </p:tgtEl>
                                        <p:attrNameLst>
                                          <p:attrName>style.color</p:attrName>
                                        </p:attrNameLst>
                                      </p:cBhvr>
                                      <p:by>
                                        <p:hsl h="7200000" s="0" l="0"/>
                                      </p:by>
                                    </p:animClr>
                                    <p:animClr clrSpc="hsl" dir="cw">
                                      <p:cBhvr>
                                        <p:cTn id="91" dur="500" fill="hold"/>
                                        <p:tgtEl>
                                          <p:spTgt spid="39"/>
                                        </p:tgtEl>
                                        <p:attrNameLst>
                                          <p:attrName>fillcolor</p:attrName>
                                        </p:attrNameLst>
                                      </p:cBhvr>
                                      <p:by>
                                        <p:hsl h="7200000" s="0" l="0"/>
                                      </p:by>
                                    </p:animClr>
                                    <p:animClr clrSpc="hsl" dir="cw">
                                      <p:cBhvr>
                                        <p:cTn id="92" dur="500" fill="hold"/>
                                        <p:tgtEl>
                                          <p:spTgt spid="39"/>
                                        </p:tgtEl>
                                        <p:attrNameLst>
                                          <p:attrName>stroke.color</p:attrName>
                                        </p:attrNameLst>
                                      </p:cBhvr>
                                      <p:by>
                                        <p:hsl h="7200000" s="0" l="0"/>
                                      </p:by>
                                    </p:animClr>
                                    <p:set>
                                      <p:cBhvr>
                                        <p:cTn id="93" dur="500" fill="hold"/>
                                        <p:tgtEl>
                                          <p:spTgt spid="39"/>
                                        </p:tgtEl>
                                        <p:attrNameLst>
                                          <p:attrName>fill.type</p:attrName>
                                        </p:attrNameLst>
                                      </p:cBhvr>
                                      <p:to>
                                        <p:strVal val="solid"/>
                                      </p:to>
                                    </p:set>
                                  </p:childTnLst>
                                  <p:subTnLst>
                                    <p:animClr clrSpc="rgb" dir="cw">
                                      <p:cBhvr override="childStyle">
                                        <p:cTn dur="1" fill="hold" display="0" masterRel="nextClick" afterEffect="1"/>
                                        <p:tgtEl>
                                          <p:spTgt spid="39"/>
                                        </p:tgtEl>
                                        <p:attrNameLst>
                                          <p:attrName>ppt_c</p:attrName>
                                        </p:attrNameLst>
                                      </p:cBhvr>
                                      <p:to>
                                        <a:srgbClr val="FF3300"/>
                                      </p:to>
                                    </p:animClr>
                                  </p:subTnLst>
                                </p:cTn>
                              </p:par>
                            </p:childTnLst>
                          </p:cTn>
                        </p:par>
                      </p:childTnLst>
                    </p:cTn>
                  </p:par>
                  <p:par>
                    <p:cTn id="94" fill="hold">
                      <p:stCondLst>
                        <p:cond delay="indefinite"/>
                      </p:stCondLst>
                      <p:childTnLst>
                        <p:par>
                          <p:cTn id="95" fill="hold">
                            <p:stCondLst>
                              <p:cond delay="0"/>
                            </p:stCondLst>
                            <p:childTnLst>
                              <p:par>
                                <p:cTn id="96" presetID="21" presetClass="emph" presetSubtype="0" fill="hold" nodeType="clickEffect">
                                  <p:stCondLst>
                                    <p:cond delay="0"/>
                                  </p:stCondLst>
                                  <p:childTnLst>
                                    <p:animClr clrSpc="hsl" dir="cw">
                                      <p:cBhvr override="childStyle">
                                        <p:cTn id="97" dur="500" fill="hold"/>
                                        <p:tgtEl>
                                          <p:spTgt spid="21"/>
                                        </p:tgtEl>
                                        <p:attrNameLst>
                                          <p:attrName>style.color</p:attrName>
                                        </p:attrNameLst>
                                      </p:cBhvr>
                                      <p:by>
                                        <p:hsl h="7200000" s="0" l="0"/>
                                      </p:by>
                                    </p:animClr>
                                    <p:animClr clrSpc="hsl" dir="cw">
                                      <p:cBhvr>
                                        <p:cTn id="98" dur="500" fill="hold"/>
                                        <p:tgtEl>
                                          <p:spTgt spid="21"/>
                                        </p:tgtEl>
                                        <p:attrNameLst>
                                          <p:attrName>fillcolor</p:attrName>
                                        </p:attrNameLst>
                                      </p:cBhvr>
                                      <p:by>
                                        <p:hsl h="7200000" s="0" l="0"/>
                                      </p:by>
                                    </p:animClr>
                                    <p:animClr clrSpc="hsl" dir="cw">
                                      <p:cBhvr>
                                        <p:cTn id="99" dur="500" fill="hold"/>
                                        <p:tgtEl>
                                          <p:spTgt spid="21"/>
                                        </p:tgtEl>
                                        <p:attrNameLst>
                                          <p:attrName>stroke.color</p:attrName>
                                        </p:attrNameLst>
                                      </p:cBhvr>
                                      <p:by>
                                        <p:hsl h="7200000" s="0" l="0"/>
                                      </p:by>
                                    </p:animClr>
                                    <p:set>
                                      <p:cBhvr>
                                        <p:cTn id="100" dur="500" fill="hold"/>
                                        <p:tgtEl>
                                          <p:spTgt spid="21"/>
                                        </p:tgtEl>
                                        <p:attrNameLst>
                                          <p:attrName>fill.type</p:attrName>
                                        </p:attrNameLst>
                                      </p:cBhvr>
                                      <p:to>
                                        <p:strVal val="solid"/>
                                      </p:to>
                                    </p:set>
                                  </p:childTnLst>
                                  <p:subTnLst>
                                    <p:animClr clrSpc="rgb" dir="cw">
                                      <p:cBhvr override="childStyle">
                                        <p:cTn dur="1" fill="hold" display="0" masterRel="nextClick" afterEffect="1"/>
                                        <p:tgtEl>
                                          <p:spTgt spid="21"/>
                                        </p:tgtEl>
                                        <p:attrNameLst>
                                          <p:attrName>ppt_c</p:attrName>
                                        </p:attrNameLst>
                                      </p:cBhvr>
                                      <p:to>
                                        <a:schemeClr val="tx1"/>
                                      </p:to>
                                    </p:animClr>
                                  </p:subTnLst>
                                </p:cTn>
                              </p:par>
                              <p:par>
                                <p:cTn id="101" presetID="21" presetClass="emph" presetSubtype="0" fill="hold" grpId="3" nodeType="withEffect">
                                  <p:stCondLst>
                                    <p:cond delay="0"/>
                                  </p:stCondLst>
                                  <p:childTnLst>
                                    <p:animClr clrSpc="hsl" dir="cw">
                                      <p:cBhvr override="childStyle">
                                        <p:cTn id="102" dur="500" fill="hold"/>
                                        <p:tgtEl>
                                          <p:spTgt spid="32"/>
                                        </p:tgtEl>
                                        <p:attrNameLst>
                                          <p:attrName>style.color</p:attrName>
                                        </p:attrNameLst>
                                      </p:cBhvr>
                                      <p:by>
                                        <p:hsl h="7200000" s="0" l="0"/>
                                      </p:by>
                                    </p:animClr>
                                    <p:animClr clrSpc="hsl" dir="cw">
                                      <p:cBhvr>
                                        <p:cTn id="103" dur="500" fill="hold"/>
                                        <p:tgtEl>
                                          <p:spTgt spid="32"/>
                                        </p:tgtEl>
                                        <p:attrNameLst>
                                          <p:attrName>fillcolor</p:attrName>
                                        </p:attrNameLst>
                                      </p:cBhvr>
                                      <p:by>
                                        <p:hsl h="7200000" s="0" l="0"/>
                                      </p:by>
                                    </p:animClr>
                                    <p:animClr clrSpc="hsl" dir="cw">
                                      <p:cBhvr>
                                        <p:cTn id="104" dur="500" fill="hold"/>
                                        <p:tgtEl>
                                          <p:spTgt spid="32"/>
                                        </p:tgtEl>
                                        <p:attrNameLst>
                                          <p:attrName>stroke.color</p:attrName>
                                        </p:attrNameLst>
                                      </p:cBhvr>
                                      <p:by>
                                        <p:hsl h="7200000" s="0" l="0"/>
                                      </p:by>
                                    </p:animClr>
                                    <p:set>
                                      <p:cBhvr>
                                        <p:cTn id="105" dur="500" fill="hold"/>
                                        <p:tgtEl>
                                          <p:spTgt spid="32"/>
                                        </p:tgtEl>
                                        <p:attrNameLst>
                                          <p:attrName>fill.type</p:attrName>
                                        </p:attrNameLst>
                                      </p:cBhvr>
                                      <p:to>
                                        <p:strVal val="solid"/>
                                      </p:to>
                                    </p:set>
                                  </p:childTnLst>
                                  <p:subTnLst>
                                    <p:animClr clrSpc="rgb" dir="cw">
                                      <p:cBhvr override="childStyle">
                                        <p:cTn dur="1" fill="hold" display="0" masterRel="nextClick" afterEffect="1"/>
                                        <p:tgtEl>
                                          <p:spTgt spid="32"/>
                                        </p:tgtEl>
                                        <p:attrNameLst>
                                          <p:attrName>ppt_c</p:attrName>
                                        </p:attrNameLst>
                                      </p:cBhvr>
                                      <p:to>
                                        <a:schemeClr val="tx1"/>
                                      </p:to>
                                    </p:animClr>
                                  </p:subTnLst>
                                </p:cTn>
                              </p:par>
                              <p:par>
                                <p:cTn id="106" presetID="21" presetClass="emph" presetSubtype="0" fill="hold" nodeType="withEffect">
                                  <p:stCondLst>
                                    <p:cond delay="0"/>
                                  </p:stCondLst>
                                  <p:childTnLst>
                                    <p:animClr clrSpc="hsl" dir="cw">
                                      <p:cBhvr override="childStyle">
                                        <p:cTn id="107" dur="500" fill="hold"/>
                                        <p:tgtEl>
                                          <p:spTgt spid="24"/>
                                        </p:tgtEl>
                                        <p:attrNameLst>
                                          <p:attrName>style.color</p:attrName>
                                        </p:attrNameLst>
                                      </p:cBhvr>
                                      <p:by>
                                        <p:hsl h="7200000" s="0" l="0"/>
                                      </p:by>
                                    </p:animClr>
                                    <p:animClr clrSpc="hsl" dir="cw">
                                      <p:cBhvr>
                                        <p:cTn id="108" dur="500" fill="hold"/>
                                        <p:tgtEl>
                                          <p:spTgt spid="24"/>
                                        </p:tgtEl>
                                        <p:attrNameLst>
                                          <p:attrName>fillcolor</p:attrName>
                                        </p:attrNameLst>
                                      </p:cBhvr>
                                      <p:by>
                                        <p:hsl h="7200000" s="0" l="0"/>
                                      </p:by>
                                    </p:animClr>
                                    <p:animClr clrSpc="hsl" dir="cw">
                                      <p:cBhvr>
                                        <p:cTn id="109" dur="500" fill="hold"/>
                                        <p:tgtEl>
                                          <p:spTgt spid="24"/>
                                        </p:tgtEl>
                                        <p:attrNameLst>
                                          <p:attrName>stroke.color</p:attrName>
                                        </p:attrNameLst>
                                      </p:cBhvr>
                                      <p:by>
                                        <p:hsl h="7200000" s="0" l="0"/>
                                      </p:by>
                                    </p:animClr>
                                    <p:set>
                                      <p:cBhvr>
                                        <p:cTn id="110" dur="500" fill="hold"/>
                                        <p:tgtEl>
                                          <p:spTgt spid="24"/>
                                        </p:tgtEl>
                                        <p:attrNameLst>
                                          <p:attrName>fill.type</p:attrName>
                                        </p:attrNameLst>
                                      </p:cBhvr>
                                      <p:to>
                                        <p:strVal val="solid"/>
                                      </p:to>
                                    </p:set>
                                  </p:childTnLst>
                                  <p:subTnLst>
                                    <p:animClr clrSpc="rgb" dir="cw">
                                      <p:cBhvr override="childStyle">
                                        <p:cTn dur="1" fill="hold" display="0" masterRel="nextClick" afterEffect="1"/>
                                        <p:tgtEl>
                                          <p:spTgt spid="24"/>
                                        </p:tgtEl>
                                        <p:attrNameLst>
                                          <p:attrName>ppt_c</p:attrName>
                                        </p:attrNameLst>
                                      </p:cBhvr>
                                      <p:to>
                                        <a:schemeClr val="tx1"/>
                                      </p:to>
                                    </p:animClr>
                                  </p:subTnLst>
                                </p:cTn>
                              </p:par>
                              <p:par>
                                <p:cTn id="111" presetID="21" presetClass="emph" presetSubtype="0" fill="hold" grpId="1" nodeType="withEffect">
                                  <p:stCondLst>
                                    <p:cond delay="0"/>
                                  </p:stCondLst>
                                  <p:childTnLst>
                                    <p:animClr clrSpc="hsl" dir="cw">
                                      <p:cBhvr override="childStyle">
                                        <p:cTn id="112" dur="500" fill="hold"/>
                                        <p:tgtEl>
                                          <p:spTgt spid="44"/>
                                        </p:tgtEl>
                                        <p:attrNameLst>
                                          <p:attrName>style.color</p:attrName>
                                        </p:attrNameLst>
                                      </p:cBhvr>
                                      <p:by>
                                        <p:hsl h="7200000" s="0" l="0"/>
                                      </p:by>
                                    </p:animClr>
                                    <p:animClr clrSpc="hsl" dir="cw">
                                      <p:cBhvr>
                                        <p:cTn id="113" dur="500" fill="hold"/>
                                        <p:tgtEl>
                                          <p:spTgt spid="44"/>
                                        </p:tgtEl>
                                        <p:attrNameLst>
                                          <p:attrName>fillcolor</p:attrName>
                                        </p:attrNameLst>
                                      </p:cBhvr>
                                      <p:by>
                                        <p:hsl h="7200000" s="0" l="0"/>
                                      </p:by>
                                    </p:animClr>
                                    <p:animClr clrSpc="hsl" dir="cw">
                                      <p:cBhvr>
                                        <p:cTn id="114" dur="500" fill="hold"/>
                                        <p:tgtEl>
                                          <p:spTgt spid="44"/>
                                        </p:tgtEl>
                                        <p:attrNameLst>
                                          <p:attrName>stroke.color</p:attrName>
                                        </p:attrNameLst>
                                      </p:cBhvr>
                                      <p:by>
                                        <p:hsl h="7200000" s="0" l="0"/>
                                      </p:by>
                                    </p:animClr>
                                    <p:set>
                                      <p:cBhvr>
                                        <p:cTn id="115" dur="500" fill="hold"/>
                                        <p:tgtEl>
                                          <p:spTgt spid="44"/>
                                        </p:tgtEl>
                                        <p:attrNameLst>
                                          <p:attrName>fill.type</p:attrName>
                                        </p:attrNameLst>
                                      </p:cBhvr>
                                      <p:to>
                                        <p:strVal val="solid"/>
                                      </p:to>
                                    </p:set>
                                  </p:childTnLst>
                                  <p:subTnLst>
                                    <p:animClr clrSpc="rgb" dir="cw">
                                      <p:cBhvr override="childStyle">
                                        <p:cTn dur="1" fill="hold" display="0" masterRel="nextClick" afterEffect="1"/>
                                        <p:tgtEl>
                                          <p:spTgt spid="44"/>
                                        </p:tgtEl>
                                        <p:attrNameLst>
                                          <p:attrName>ppt_c</p:attrName>
                                        </p:attrNameLst>
                                      </p:cBhvr>
                                      <p:to>
                                        <a:schemeClr val="tx1"/>
                                      </p:to>
                                    </p:animClr>
                                  </p:subTnLst>
                                </p:cTn>
                              </p:par>
                              <p:par>
                                <p:cTn id="116" presetID="21" presetClass="emph" presetSubtype="0" fill="hold" grpId="1" nodeType="withEffect">
                                  <p:stCondLst>
                                    <p:cond delay="0"/>
                                  </p:stCondLst>
                                  <p:childTnLst>
                                    <p:animClr clrSpc="hsl" dir="cw">
                                      <p:cBhvr override="childStyle">
                                        <p:cTn id="117" dur="500" fill="hold"/>
                                        <p:tgtEl>
                                          <p:spTgt spid="40"/>
                                        </p:tgtEl>
                                        <p:attrNameLst>
                                          <p:attrName>style.color</p:attrName>
                                        </p:attrNameLst>
                                      </p:cBhvr>
                                      <p:by>
                                        <p:hsl h="7200000" s="0" l="0"/>
                                      </p:by>
                                    </p:animClr>
                                    <p:animClr clrSpc="hsl" dir="cw">
                                      <p:cBhvr>
                                        <p:cTn id="118" dur="500" fill="hold"/>
                                        <p:tgtEl>
                                          <p:spTgt spid="40"/>
                                        </p:tgtEl>
                                        <p:attrNameLst>
                                          <p:attrName>fillcolor</p:attrName>
                                        </p:attrNameLst>
                                      </p:cBhvr>
                                      <p:by>
                                        <p:hsl h="7200000" s="0" l="0"/>
                                      </p:by>
                                    </p:animClr>
                                    <p:animClr clrSpc="hsl" dir="cw">
                                      <p:cBhvr>
                                        <p:cTn id="119" dur="500" fill="hold"/>
                                        <p:tgtEl>
                                          <p:spTgt spid="40"/>
                                        </p:tgtEl>
                                        <p:attrNameLst>
                                          <p:attrName>stroke.color</p:attrName>
                                        </p:attrNameLst>
                                      </p:cBhvr>
                                      <p:by>
                                        <p:hsl h="7200000" s="0" l="0"/>
                                      </p:by>
                                    </p:animClr>
                                    <p:set>
                                      <p:cBhvr>
                                        <p:cTn id="120" dur="500" fill="hold"/>
                                        <p:tgtEl>
                                          <p:spTgt spid="40"/>
                                        </p:tgtEl>
                                        <p:attrNameLst>
                                          <p:attrName>fill.type</p:attrName>
                                        </p:attrNameLst>
                                      </p:cBhvr>
                                      <p:to>
                                        <p:strVal val="solid"/>
                                      </p:to>
                                    </p:set>
                                  </p:childTnLst>
                                  <p:subTnLst>
                                    <p:animClr clrSpc="rgb" dir="cw">
                                      <p:cBhvr override="childStyle">
                                        <p:cTn dur="1" fill="hold" display="0" masterRel="nextClick" afterEffect="1"/>
                                        <p:tgtEl>
                                          <p:spTgt spid="40"/>
                                        </p:tgtEl>
                                        <p:attrNameLst>
                                          <p:attrName>ppt_c</p:attrName>
                                        </p:attrNameLst>
                                      </p:cBhvr>
                                      <p:to>
                                        <a:schemeClr val="tx1"/>
                                      </p:to>
                                    </p:animClr>
                                  </p:subTnLst>
                                </p:cTn>
                              </p:par>
                              <p:par>
                                <p:cTn id="121" presetID="21" presetClass="emph" presetSubtype="0" fill="hold" nodeType="withEffect">
                                  <p:stCondLst>
                                    <p:cond delay="0"/>
                                  </p:stCondLst>
                                  <p:childTnLst>
                                    <p:animClr clrSpc="hsl" dir="cw">
                                      <p:cBhvr override="childStyle">
                                        <p:cTn id="122" dur="500" fill="hold"/>
                                        <p:tgtEl>
                                          <p:spTgt spid="38"/>
                                        </p:tgtEl>
                                        <p:attrNameLst>
                                          <p:attrName>style.color</p:attrName>
                                        </p:attrNameLst>
                                      </p:cBhvr>
                                      <p:by>
                                        <p:hsl h="7200000" s="0" l="0"/>
                                      </p:by>
                                    </p:animClr>
                                    <p:animClr clrSpc="hsl" dir="cw">
                                      <p:cBhvr>
                                        <p:cTn id="123" dur="500" fill="hold"/>
                                        <p:tgtEl>
                                          <p:spTgt spid="38"/>
                                        </p:tgtEl>
                                        <p:attrNameLst>
                                          <p:attrName>fillcolor</p:attrName>
                                        </p:attrNameLst>
                                      </p:cBhvr>
                                      <p:by>
                                        <p:hsl h="7200000" s="0" l="0"/>
                                      </p:by>
                                    </p:animClr>
                                    <p:animClr clrSpc="hsl" dir="cw">
                                      <p:cBhvr>
                                        <p:cTn id="124" dur="500" fill="hold"/>
                                        <p:tgtEl>
                                          <p:spTgt spid="38"/>
                                        </p:tgtEl>
                                        <p:attrNameLst>
                                          <p:attrName>stroke.color</p:attrName>
                                        </p:attrNameLst>
                                      </p:cBhvr>
                                      <p:by>
                                        <p:hsl h="7200000" s="0" l="0"/>
                                      </p:by>
                                    </p:animClr>
                                    <p:set>
                                      <p:cBhvr>
                                        <p:cTn id="125" dur="500" fill="hold"/>
                                        <p:tgtEl>
                                          <p:spTgt spid="38"/>
                                        </p:tgtEl>
                                        <p:attrNameLst>
                                          <p:attrName>fill.type</p:attrName>
                                        </p:attrNameLst>
                                      </p:cBhvr>
                                      <p:to>
                                        <p:strVal val="solid"/>
                                      </p:to>
                                    </p:set>
                                  </p:childTnLst>
                                  <p:subTnLst>
                                    <p:animClr clrSpc="rgb" dir="cw">
                                      <p:cBhvr override="childStyle">
                                        <p:cTn dur="1" fill="hold" display="0" masterRel="nextClick" afterEffect="1"/>
                                        <p:tgtEl>
                                          <p:spTgt spid="38"/>
                                        </p:tgtEl>
                                        <p:attrNameLst>
                                          <p:attrName>ppt_c</p:attrName>
                                        </p:attrNameLst>
                                      </p:cBhvr>
                                      <p:to>
                                        <a:schemeClr val="tx1"/>
                                      </p:to>
                                    </p:animClr>
                                  </p:subTnLst>
                                </p:cTn>
                              </p:par>
                              <p:par>
                                <p:cTn id="126" presetID="21" presetClass="emph" presetSubtype="0" fill="hold" nodeType="withEffect">
                                  <p:stCondLst>
                                    <p:cond delay="0"/>
                                  </p:stCondLst>
                                  <p:childTnLst>
                                    <p:animClr clrSpc="hsl" dir="cw">
                                      <p:cBhvr override="childStyle">
                                        <p:cTn id="127" dur="500" fill="hold"/>
                                        <p:tgtEl>
                                          <p:spTgt spid="39"/>
                                        </p:tgtEl>
                                        <p:attrNameLst>
                                          <p:attrName>style.color</p:attrName>
                                        </p:attrNameLst>
                                      </p:cBhvr>
                                      <p:by>
                                        <p:hsl h="7200000" s="0" l="0"/>
                                      </p:by>
                                    </p:animClr>
                                    <p:animClr clrSpc="hsl" dir="cw">
                                      <p:cBhvr>
                                        <p:cTn id="128" dur="500" fill="hold"/>
                                        <p:tgtEl>
                                          <p:spTgt spid="39"/>
                                        </p:tgtEl>
                                        <p:attrNameLst>
                                          <p:attrName>fillcolor</p:attrName>
                                        </p:attrNameLst>
                                      </p:cBhvr>
                                      <p:by>
                                        <p:hsl h="7200000" s="0" l="0"/>
                                      </p:by>
                                    </p:animClr>
                                    <p:animClr clrSpc="hsl" dir="cw">
                                      <p:cBhvr>
                                        <p:cTn id="129" dur="500" fill="hold"/>
                                        <p:tgtEl>
                                          <p:spTgt spid="39"/>
                                        </p:tgtEl>
                                        <p:attrNameLst>
                                          <p:attrName>stroke.color</p:attrName>
                                        </p:attrNameLst>
                                      </p:cBhvr>
                                      <p:by>
                                        <p:hsl h="7200000" s="0" l="0"/>
                                      </p:by>
                                    </p:animClr>
                                    <p:set>
                                      <p:cBhvr>
                                        <p:cTn id="130" dur="500" fill="hold"/>
                                        <p:tgtEl>
                                          <p:spTgt spid="39"/>
                                        </p:tgtEl>
                                        <p:attrNameLst>
                                          <p:attrName>fill.type</p:attrName>
                                        </p:attrNameLst>
                                      </p:cBhvr>
                                      <p:to>
                                        <p:strVal val="solid"/>
                                      </p:to>
                                    </p:set>
                                  </p:childTnLst>
                                  <p:subTnLst>
                                    <p:animClr clrSpc="rgb" dir="cw">
                                      <p:cBhvr override="childStyle">
                                        <p:cTn dur="1" fill="hold" display="0" masterRel="nextClick" afterEffect="1"/>
                                        <p:tgtEl>
                                          <p:spTgt spid="39"/>
                                        </p:tgtEl>
                                        <p:attrNameLst>
                                          <p:attrName>ppt_c</p:attrName>
                                        </p:attrNameLst>
                                      </p:cBhvr>
                                      <p:to>
                                        <a:schemeClr val="tx1"/>
                                      </p:to>
                                    </p:animClr>
                                  </p:subTnLst>
                                </p:cTn>
                              </p:par>
                            </p:childTnLst>
                          </p:cTn>
                        </p:par>
                      </p:childTnLst>
                    </p:cTn>
                  </p:par>
                  <p:par>
                    <p:cTn id="131" fill="hold">
                      <p:stCondLst>
                        <p:cond delay="indefinite"/>
                      </p:stCondLst>
                      <p:childTnLst>
                        <p:par>
                          <p:cTn id="132" fill="hold">
                            <p:stCondLst>
                              <p:cond delay="0"/>
                            </p:stCondLst>
                            <p:childTnLst>
                              <p:par>
                                <p:cTn id="133" presetID="21" presetClass="emph" presetSubtype="0" fill="hold" grpId="0" nodeType="clickEffect">
                                  <p:stCondLst>
                                    <p:cond delay="0"/>
                                  </p:stCondLst>
                                  <p:childTnLst>
                                    <p:animClr clrSpc="hsl" dir="cw">
                                      <p:cBhvr override="childStyle">
                                        <p:cTn id="134" dur="500" fill="hold"/>
                                        <p:tgtEl>
                                          <p:spTgt spid="51"/>
                                        </p:tgtEl>
                                        <p:attrNameLst>
                                          <p:attrName>style.color</p:attrName>
                                        </p:attrNameLst>
                                      </p:cBhvr>
                                      <p:by>
                                        <p:hsl h="7200000" s="0" l="0"/>
                                      </p:by>
                                    </p:animClr>
                                    <p:animClr clrSpc="hsl" dir="cw">
                                      <p:cBhvr>
                                        <p:cTn id="135" dur="500" fill="hold"/>
                                        <p:tgtEl>
                                          <p:spTgt spid="51"/>
                                        </p:tgtEl>
                                        <p:attrNameLst>
                                          <p:attrName>fillcolor</p:attrName>
                                        </p:attrNameLst>
                                      </p:cBhvr>
                                      <p:by>
                                        <p:hsl h="7200000" s="0" l="0"/>
                                      </p:by>
                                    </p:animClr>
                                    <p:animClr clrSpc="hsl" dir="cw">
                                      <p:cBhvr>
                                        <p:cTn id="136" dur="500" fill="hold"/>
                                        <p:tgtEl>
                                          <p:spTgt spid="51"/>
                                        </p:tgtEl>
                                        <p:attrNameLst>
                                          <p:attrName>stroke.color</p:attrName>
                                        </p:attrNameLst>
                                      </p:cBhvr>
                                      <p:by>
                                        <p:hsl h="7200000" s="0" l="0"/>
                                      </p:by>
                                    </p:animClr>
                                    <p:set>
                                      <p:cBhvr>
                                        <p:cTn id="137" dur="500" fill="hold"/>
                                        <p:tgtEl>
                                          <p:spTgt spid="51"/>
                                        </p:tgtEl>
                                        <p:attrNameLst>
                                          <p:attrName>fill.type</p:attrName>
                                        </p:attrNameLst>
                                      </p:cBhvr>
                                      <p:to>
                                        <p:strVal val="solid"/>
                                      </p:to>
                                    </p:set>
                                  </p:childTnLst>
                                  <p:subTnLst>
                                    <p:animClr clrSpc="rgb" dir="cw">
                                      <p:cBhvr override="childStyle">
                                        <p:cTn dur="1" fill="hold" display="0" masterRel="nextClick" afterEffect="1"/>
                                        <p:tgtEl>
                                          <p:spTgt spid="51"/>
                                        </p:tgtEl>
                                        <p:attrNameLst>
                                          <p:attrName>ppt_c</p:attrName>
                                        </p:attrNameLst>
                                      </p:cBhvr>
                                      <p:to>
                                        <a:srgbClr val="FF3300"/>
                                      </p:to>
                                    </p:animClr>
                                  </p:subTnLst>
                                </p:cTn>
                              </p:par>
                              <p:par>
                                <p:cTn id="138" presetID="21" presetClass="emph" presetSubtype="0" fill="hold" nodeType="withEffect">
                                  <p:stCondLst>
                                    <p:cond delay="0"/>
                                  </p:stCondLst>
                                  <p:childTnLst>
                                    <p:animClr clrSpc="hsl" dir="cw">
                                      <p:cBhvr override="childStyle">
                                        <p:cTn id="139" dur="500" fill="hold"/>
                                        <p:tgtEl>
                                          <p:spTgt spid="25"/>
                                        </p:tgtEl>
                                        <p:attrNameLst>
                                          <p:attrName>style.color</p:attrName>
                                        </p:attrNameLst>
                                      </p:cBhvr>
                                      <p:by>
                                        <p:hsl h="7200000" s="0" l="0"/>
                                      </p:by>
                                    </p:animClr>
                                    <p:animClr clrSpc="hsl" dir="cw">
                                      <p:cBhvr>
                                        <p:cTn id="140" dur="500" fill="hold"/>
                                        <p:tgtEl>
                                          <p:spTgt spid="25"/>
                                        </p:tgtEl>
                                        <p:attrNameLst>
                                          <p:attrName>fillcolor</p:attrName>
                                        </p:attrNameLst>
                                      </p:cBhvr>
                                      <p:by>
                                        <p:hsl h="7200000" s="0" l="0"/>
                                      </p:by>
                                    </p:animClr>
                                    <p:animClr clrSpc="hsl" dir="cw">
                                      <p:cBhvr>
                                        <p:cTn id="141" dur="500" fill="hold"/>
                                        <p:tgtEl>
                                          <p:spTgt spid="25"/>
                                        </p:tgtEl>
                                        <p:attrNameLst>
                                          <p:attrName>stroke.color</p:attrName>
                                        </p:attrNameLst>
                                      </p:cBhvr>
                                      <p:by>
                                        <p:hsl h="7200000" s="0" l="0"/>
                                      </p:by>
                                    </p:animClr>
                                    <p:set>
                                      <p:cBhvr>
                                        <p:cTn id="142" dur="500" fill="hold"/>
                                        <p:tgtEl>
                                          <p:spTgt spid="25"/>
                                        </p:tgtEl>
                                        <p:attrNameLst>
                                          <p:attrName>fill.type</p:attrName>
                                        </p:attrNameLst>
                                      </p:cBhvr>
                                      <p:to>
                                        <p:strVal val="solid"/>
                                      </p:to>
                                    </p:set>
                                  </p:childTnLst>
                                  <p:subTnLst>
                                    <p:animClr clrSpc="rgb" dir="cw">
                                      <p:cBhvr override="childStyle">
                                        <p:cTn dur="1" fill="hold" display="0" masterRel="nextClick" afterEffect="1"/>
                                        <p:tgtEl>
                                          <p:spTgt spid="25"/>
                                        </p:tgtEl>
                                        <p:attrNameLst>
                                          <p:attrName>ppt_c</p:attrName>
                                        </p:attrNameLst>
                                      </p:cBhvr>
                                      <p:to>
                                        <a:srgbClr val="FF3300"/>
                                      </p:to>
                                    </p:animClr>
                                  </p:subTnLst>
                                </p:cTn>
                              </p:par>
                              <p:par>
                                <p:cTn id="143" presetID="21" presetClass="emph" presetSubtype="0" fill="hold" nodeType="withEffect">
                                  <p:stCondLst>
                                    <p:cond delay="0"/>
                                  </p:stCondLst>
                                  <p:childTnLst>
                                    <p:animClr clrSpc="hsl" dir="cw">
                                      <p:cBhvr override="childStyle">
                                        <p:cTn id="144" dur="500" fill="hold"/>
                                        <p:tgtEl>
                                          <p:spTgt spid="23"/>
                                        </p:tgtEl>
                                        <p:attrNameLst>
                                          <p:attrName>style.color</p:attrName>
                                        </p:attrNameLst>
                                      </p:cBhvr>
                                      <p:by>
                                        <p:hsl h="7200000" s="0" l="0"/>
                                      </p:by>
                                    </p:animClr>
                                    <p:animClr clrSpc="hsl" dir="cw">
                                      <p:cBhvr>
                                        <p:cTn id="145" dur="500" fill="hold"/>
                                        <p:tgtEl>
                                          <p:spTgt spid="23"/>
                                        </p:tgtEl>
                                        <p:attrNameLst>
                                          <p:attrName>fillcolor</p:attrName>
                                        </p:attrNameLst>
                                      </p:cBhvr>
                                      <p:by>
                                        <p:hsl h="7200000" s="0" l="0"/>
                                      </p:by>
                                    </p:animClr>
                                    <p:animClr clrSpc="hsl" dir="cw">
                                      <p:cBhvr>
                                        <p:cTn id="146" dur="500" fill="hold"/>
                                        <p:tgtEl>
                                          <p:spTgt spid="23"/>
                                        </p:tgtEl>
                                        <p:attrNameLst>
                                          <p:attrName>stroke.color</p:attrName>
                                        </p:attrNameLst>
                                      </p:cBhvr>
                                      <p:by>
                                        <p:hsl h="7200000" s="0" l="0"/>
                                      </p:by>
                                    </p:animClr>
                                    <p:set>
                                      <p:cBhvr>
                                        <p:cTn id="147" dur="500" fill="hold"/>
                                        <p:tgtEl>
                                          <p:spTgt spid="23"/>
                                        </p:tgtEl>
                                        <p:attrNameLst>
                                          <p:attrName>fill.type</p:attrName>
                                        </p:attrNameLst>
                                      </p:cBhvr>
                                      <p:to>
                                        <p:strVal val="solid"/>
                                      </p:to>
                                    </p:set>
                                  </p:childTnLst>
                                  <p:subTnLst>
                                    <p:animClr clrSpc="rgb" dir="cw">
                                      <p:cBhvr override="childStyle">
                                        <p:cTn dur="1" fill="hold" display="0" masterRel="nextClick" afterEffect="1"/>
                                        <p:tgtEl>
                                          <p:spTgt spid="23"/>
                                        </p:tgtEl>
                                        <p:attrNameLst>
                                          <p:attrName>ppt_c</p:attrName>
                                        </p:attrNameLst>
                                      </p:cBhvr>
                                      <p:to>
                                        <a:srgbClr val="FF3300"/>
                                      </p:to>
                                    </p:animClr>
                                  </p:subTnLst>
                                </p:cTn>
                              </p:par>
                              <p:par>
                                <p:cTn id="148" presetID="21" presetClass="emph" presetSubtype="0" fill="hold" grpId="0" nodeType="withEffect">
                                  <p:stCondLst>
                                    <p:cond delay="0"/>
                                  </p:stCondLst>
                                  <p:childTnLst>
                                    <p:animClr clrSpc="hsl" dir="cw">
                                      <p:cBhvr override="childStyle">
                                        <p:cTn id="149" dur="500" fill="hold"/>
                                        <p:tgtEl>
                                          <p:spTgt spid="28"/>
                                        </p:tgtEl>
                                        <p:attrNameLst>
                                          <p:attrName>style.color</p:attrName>
                                        </p:attrNameLst>
                                      </p:cBhvr>
                                      <p:by>
                                        <p:hsl h="7200000" s="0" l="0"/>
                                      </p:by>
                                    </p:animClr>
                                    <p:animClr clrSpc="hsl" dir="cw">
                                      <p:cBhvr>
                                        <p:cTn id="150" dur="500" fill="hold"/>
                                        <p:tgtEl>
                                          <p:spTgt spid="28"/>
                                        </p:tgtEl>
                                        <p:attrNameLst>
                                          <p:attrName>fillcolor</p:attrName>
                                        </p:attrNameLst>
                                      </p:cBhvr>
                                      <p:by>
                                        <p:hsl h="7200000" s="0" l="0"/>
                                      </p:by>
                                    </p:animClr>
                                    <p:animClr clrSpc="hsl" dir="cw">
                                      <p:cBhvr>
                                        <p:cTn id="151" dur="500" fill="hold"/>
                                        <p:tgtEl>
                                          <p:spTgt spid="28"/>
                                        </p:tgtEl>
                                        <p:attrNameLst>
                                          <p:attrName>stroke.color</p:attrName>
                                        </p:attrNameLst>
                                      </p:cBhvr>
                                      <p:by>
                                        <p:hsl h="7200000" s="0" l="0"/>
                                      </p:by>
                                    </p:animClr>
                                    <p:set>
                                      <p:cBhvr>
                                        <p:cTn id="152" dur="500" fill="hold"/>
                                        <p:tgtEl>
                                          <p:spTgt spid="28"/>
                                        </p:tgtEl>
                                        <p:attrNameLst>
                                          <p:attrName>fill.type</p:attrName>
                                        </p:attrNameLst>
                                      </p:cBhvr>
                                      <p:to>
                                        <p:strVal val="solid"/>
                                      </p:to>
                                    </p:set>
                                  </p:childTnLst>
                                  <p:subTnLst>
                                    <p:animClr clrSpc="rgb" dir="cw">
                                      <p:cBhvr override="childStyle">
                                        <p:cTn dur="1" fill="hold" display="0" masterRel="nextClick" afterEffect="1"/>
                                        <p:tgtEl>
                                          <p:spTgt spid="28"/>
                                        </p:tgtEl>
                                        <p:attrNameLst>
                                          <p:attrName>ppt_c</p:attrName>
                                        </p:attrNameLst>
                                      </p:cBhvr>
                                      <p:to>
                                        <a:srgbClr val="FF3300"/>
                                      </p:to>
                                    </p:animClr>
                                  </p:subTnLst>
                                </p:cTn>
                              </p:par>
                              <p:par>
                                <p:cTn id="153" presetID="21" presetClass="emph" presetSubtype="0" fill="hold" nodeType="withEffect">
                                  <p:stCondLst>
                                    <p:cond delay="0"/>
                                  </p:stCondLst>
                                  <p:childTnLst>
                                    <p:animClr clrSpc="hsl" dir="cw">
                                      <p:cBhvr override="childStyle">
                                        <p:cTn id="154" dur="500" fill="hold"/>
                                        <p:tgtEl>
                                          <p:spTgt spid="30"/>
                                        </p:tgtEl>
                                        <p:attrNameLst>
                                          <p:attrName>style.color</p:attrName>
                                        </p:attrNameLst>
                                      </p:cBhvr>
                                      <p:by>
                                        <p:hsl h="7200000" s="0" l="0"/>
                                      </p:by>
                                    </p:animClr>
                                    <p:animClr clrSpc="hsl" dir="cw">
                                      <p:cBhvr>
                                        <p:cTn id="155" dur="500" fill="hold"/>
                                        <p:tgtEl>
                                          <p:spTgt spid="30"/>
                                        </p:tgtEl>
                                        <p:attrNameLst>
                                          <p:attrName>fillcolor</p:attrName>
                                        </p:attrNameLst>
                                      </p:cBhvr>
                                      <p:by>
                                        <p:hsl h="7200000" s="0" l="0"/>
                                      </p:by>
                                    </p:animClr>
                                    <p:animClr clrSpc="hsl" dir="cw">
                                      <p:cBhvr>
                                        <p:cTn id="156" dur="500" fill="hold"/>
                                        <p:tgtEl>
                                          <p:spTgt spid="30"/>
                                        </p:tgtEl>
                                        <p:attrNameLst>
                                          <p:attrName>stroke.color</p:attrName>
                                        </p:attrNameLst>
                                      </p:cBhvr>
                                      <p:by>
                                        <p:hsl h="7200000" s="0" l="0"/>
                                      </p:by>
                                    </p:animClr>
                                    <p:set>
                                      <p:cBhvr>
                                        <p:cTn id="157"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rgbClr val="FF3300"/>
                                      </p:to>
                                    </p:animClr>
                                  </p:subTnLst>
                                </p:cTn>
                              </p:par>
                              <p:par>
                                <p:cTn id="158" presetID="21" presetClass="emph" presetSubtype="0" fill="hold" nodeType="withEffect">
                                  <p:stCondLst>
                                    <p:cond delay="0"/>
                                  </p:stCondLst>
                                  <p:childTnLst>
                                    <p:animClr clrSpc="hsl" dir="cw">
                                      <p:cBhvr override="childStyle">
                                        <p:cTn id="159" dur="500" fill="hold"/>
                                        <p:tgtEl>
                                          <p:spTgt spid="29"/>
                                        </p:tgtEl>
                                        <p:attrNameLst>
                                          <p:attrName>style.color</p:attrName>
                                        </p:attrNameLst>
                                      </p:cBhvr>
                                      <p:by>
                                        <p:hsl h="7200000" s="0" l="0"/>
                                      </p:by>
                                    </p:animClr>
                                    <p:animClr clrSpc="hsl" dir="cw">
                                      <p:cBhvr>
                                        <p:cTn id="160" dur="500" fill="hold"/>
                                        <p:tgtEl>
                                          <p:spTgt spid="29"/>
                                        </p:tgtEl>
                                        <p:attrNameLst>
                                          <p:attrName>fillcolor</p:attrName>
                                        </p:attrNameLst>
                                      </p:cBhvr>
                                      <p:by>
                                        <p:hsl h="7200000" s="0" l="0"/>
                                      </p:by>
                                    </p:animClr>
                                    <p:animClr clrSpc="hsl" dir="cw">
                                      <p:cBhvr>
                                        <p:cTn id="161" dur="500" fill="hold"/>
                                        <p:tgtEl>
                                          <p:spTgt spid="29"/>
                                        </p:tgtEl>
                                        <p:attrNameLst>
                                          <p:attrName>stroke.color</p:attrName>
                                        </p:attrNameLst>
                                      </p:cBhvr>
                                      <p:by>
                                        <p:hsl h="7200000" s="0" l="0"/>
                                      </p:by>
                                    </p:animClr>
                                    <p:set>
                                      <p:cBhvr>
                                        <p:cTn id="162" dur="500" fill="hold"/>
                                        <p:tgtEl>
                                          <p:spTgt spid="29"/>
                                        </p:tgtEl>
                                        <p:attrNameLst>
                                          <p:attrName>fill.type</p:attrName>
                                        </p:attrNameLst>
                                      </p:cBhvr>
                                      <p:to>
                                        <p:strVal val="solid"/>
                                      </p:to>
                                    </p:set>
                                  </p:childTnLst>
                                  <p:subTnLst>
                                    <p:animClr clrSpc="rgb" dir="cw">
                                      <p:cBhvr override="childStyle">
                                        <p:cTn dur="1" fill="hold" display="0" masterRel="nextClick" afterEffect="1"/>
                                        <p:tgtEl>
                                          <p:spTgt spid="29"/>
                                        </p:tgtEl>
                                        <p:attrNameLst>
                                          <p:attrName>ppt_c</p:attrName>
                                        </p:attrNameLst>
                                      </p:cBhvr>
                                      <p:to>
                                        <a:srgbClr val="FF3300"/>
                                      </p:to>
                                    </p:animClr>
                                  </p:subTnLst>
                                </p:cTn>
                              </p:par>
                              <p:par>
                                <p:cTn id="163" presetID="21" presetClass="emph" presetSubtype="0" fill="hold" grpId="0" nodeType="withEffect">
                                  <p:stCondLst>
                                    <p:cond delay="0"/>
                                  </p:stCondLst>
                                  <p:childTnLst>
                                    <p:animClr clrSpc="hsl" dir="cw">
                                      <p:cBhvr override="childStyle">
                                        <p:cTn id="164" dur="500" fill="hold"/>
                                        <p:tgtEl>
                                          <p:spTgt spid="43"/>
                                        </p:tgtEl>
                                        <p:attrNameLst>
                                          <p:attrName>style.color</p:attrName>
                                        </p:attrNameLst>
                                      </p:cBhvr>
                                      <p:by>
                                        <p:hsl h="7200000" s="0" l="0"/>
                                      </p:by>
                                    </p:animClr>
                                    <p:animClr clrSpc="hsl" dir="cw">
                                      <p:cBhvr>
                                        <p:cTn id="165" dur="500" fill="hold"/>
                                        <p:tgtEl>
                                          <p:spTgt spid="43"/>
                                        </p:tgtEl>
                                        <p:attrNameLst>
                                          <p:attrName>fillcolor</p:attrName>
                                        </p:attrNameLst>
                                      </p:cBhvr>
                                      <p:by>
                                        <p:hsl h="7200000" s="0" l="0"/>
                                      </p:by>
                                    </p:animClr>
                                    <p:animClr clrSpc="hsl" dir="cw">
                                      <p:cBhvr>
                                        <p:cTn id="166" dur="500" fill="hold"/>
                                        <p:tgtEl>
                                          <p:spTgt spid="43"/>
                                        </p:tgtEl>
                                        <p:attrNameLst>
                                          <p:attrName>stroke.color</p:attrName>
                                        </p:attrNameLst>
                                      </p:cBhvr>
                                      <p:by>
                                        <p:hsl h="7200000" s="0" l="0"/>
                                      </p:by>
                                    </p:animClr>
                                    <p:set>
                                      <p:cBhvr>
                                        <p:cTn id="167" dur="500" fill="hold"/>
                                        <p:tgtEl>
                                          <p:spTgt spid="43"/>
                                        </p:tgtEl>
                                        <p:attrNameLst>
                                          <p:attrName>fill.type</p:attrName>
                                        </p:attrNameLst>
                                      </p:cBhvr>
                                      <p:to>
                                        <p:strVal val="solid"/>
                                      </p:to>
                                    </p:set>
                                  </p:childTnLst>
                                  <p:subTnLst>
                                    <p:animClr clrSpc="rgb" dir="cw">
                                      <p:cBhvr override="childStyle">
                                        <p:cTn dur="1" fill="hold" display="0" masterRel="nextClick" afterEffect="1"/>
                                        <p:tgtEl>
                                          <p:spTgt spid="43"/>
                                        </p:tgtEl>
                                        <p:attrNameLst>
                                          <p:attrName>ppt_c</p:attrName>
                                        </p:attrNameLst>
                                      </p:cBhvr>
                                      <p:to>
                                        <a:srgbClr val="FF3300"/>
                                      </p:to>
                                    </p:animClr>
                                  </p:subTnLst>
                                </p:cTn>
                              </p:par>
                            </p:childTnLst>
                          </p:cTn>
                        </p:par>
                      </p:childTnLst>
                    </p:cTn>
                  </p:par>
                  <p:par>
                    <p:cTn id="168" fill="hold">
                      <p:stCondLst>
                        <p:cond delay="indefinite"/>
                      </p:stCondLst>
                      <p:childTnLst>
                        <p:par>
                          <p:cTn id="169" fill="hold">
                            <p:stCondLst>
                              <p:cond delay="0"/>
                            </p:stCondLst>
                            <p:childTnLst>
                              <p:par>
                                <p:cTn id="170" presetID="21" presetClass="emph" presetSubtype="0" fill="hold" grpId="1" nodeType="clickEffect">
                                  <p:stCondLst>
                                    <p:cond delay="0"/>
                                  </p:stCondLst>
                                  <p:childTnLst>
                                    <p:animClr clrSpc="hsl" dir="cw">
                                      <p:cBhvr override="childStyle">
                                        <p:cTn id="171" dur="500" fill="hold"/>
                                        <p:tgtEl>
                                          <p:spTgt spid="51"/>
                                        </p:tgtEl>
                                        <p:attrNameLst>
                                          <p:attrName>style.color</p:attrName>
                                        </p:attrNameLst>
                                      </p:cBhvr>
                                      <p:by>
                                        <p:hsl h="7200000" s="0" l="0"/>
                                      </p:by>
                                    </p:animClr>
                                    <p:animClr clrSpc="hsl" dir="cw">
                                      <p:cBhvr>
                                        <p:cTn id="172" dur="500" fill="hold"/>
                                        <p:tgtEl>
                                          <p:spTgt spid="51"/>
                                        </p:tgtEl>
                                        <p:attrNameLst>
                                          <p:attrName>fillcolor</p:attrName>
                                        </p:attrNameLst>
                                      </p:cBhvr>
                                      <p:by>
                                        <p:hsl h="7200000" s="0" l="0"/>
                                      </p:by>
                                    </p:animClr>
                                    <p:animClr clrSpc="hsl" dir="cw">
                                      <p:cBhvr>
                                        <p:cTn id="173" dur="500" fill="hold"/>
                                        <p:tgtEl>
                                          <p:spTgt spid="51"/>
                                        </p:tgtEl>
                                        <p:attrNameLst>
                                          <p:attrName>stroke.color</p:attrName>
                                        </p:attrNameLst>
                                      </p:cBhvr>
                                      <p:by>
                                        <p:hsl h="7200000" s="0" l="0"/>
                                      </p:by>
                                    </p:animClr>
                                    <p:set>
                                      <p:cBhvr>
                                        <p:cTn id="174" dur="500" fill="hold"/>
                                        <p:tgtEl>
                                          <p:spTgt spid="51"/>
                                        </p:tgtEl>
                                        <p:attrNameLst>
                                          <p:attrName>fill.type</p:attrName>
                                        </p:attrNameLst>
                                      </p:cBhvr>
                                      <p:to>
                                        <p:strVal val="solid"/>
                                      </p:to>
                                    </p:set>
                                  </p:childTnLst>
                                  <p:subTnLst>
                                    <p:animClr clrSpc="rgb" dir="cw">
                                      <p:cBhvr override="childStyle">
                                        <p:cTn dur="1" fill="hold" display="0" masterRel="nextClick" afterEffect="1"/>
                                        <p:tgtEl>
                                          <p:spTgt spid="51"/>
                                        </p:tgtEl>
                                        <p:attrNameLst>
                                          <p:attrName>ppt_c</p:attrName>
                                        </p:attrNameLst>
                                      </p:cBhvr>
                                      <p:to>
                                        <a:schemeClr val="tx1"/>
                                      </p:to>
                                    </p:animClr>
                                  </p:subTnLst>
                                </p:cTn>
                              </p:par>
                              <p:par>
                                <p:cTn id="175" presetID="21" presetClass="emph" presetSubtype="0" fill="hold" nodeType="withEffect">
                                  <p:stCondLst>
                                    <p:cond delay="0"/>
                                  </p:stCondLst>
                                  <p:childTnLst>
                                    <p:animClr clrSpc="hsl" dir="cw">
                                      <p:cBhvr override="childStyle">
                                        <p:cTn id="176" dur="500" fill="hold"/>
                                        <p:tgtEl>
                                          <p:spTgt spid="25"/>
                                        </p:tgtEl>
                                        <p:attrNameLst>
                                          <p:attrName>style.color</p:attrName>
                                        </p:attrNameLst>
                                      </p:cBhvr>
                                      <p:by>
                                        <p:hsl h="7200000" s="0" l="0"/>
                                      </p:by>
                                    </p:animClr>
                                    <p:animClr clrSpc="hsl" dir="cw">
                                      <p:cBhvr>
                                        <p:cTn id="177" dur="500" fill="hold"/>
                                        <p:tgtEl>
                                          <p:spTgt spid="25"/>
                                        </p:tgtEl>
                                        <p:attrNameLst>
                                          <p:attrName>fillcolor</p:attrName>
                                        </p:attrNameLst>
                                      </p:cBhvr>
                                      <p:by>
                                        <p:hsl h="7200000" s="0" l="0"/>
                                      </p:by>
                                    </p:animClr>
                                    <p:animClr clrSpc="hsl" dir="cw">
                                      <p:cBhvr>
                                        <p:cTn id="178" dur="500" fill="hold"/>
                                        <p:tgtEl>
                                          <p:spTgt spid="25"/>
                                        </p:tgtEl>
                                        <p:attrNameLst>
                                          <p:attrName>stroke.color</p:attrName>
                                        </p:attrNameLst>
                                      </p:cBhvr>
                                      <p:by>
                                        <p:hsl h="7200000" s="0" l="0"/>
                                      </p:by>
                                    </p:animClr>
                                    <p:set>
                                      <p:cBhvr>
                                        <p:cTn id="179" dur="500" fill="hold"/>
                                        <p:tgtEl>
                                          <p:spTgt spid="25"/>
                                        </p:tgtEl>
                                        <p:attrNameLst>
                                          <p:attrName>fill.type</p:attrName>
                                        </p:attrNameLst>
                                      </p:cBhvr>
                                      <p:to>
                                        <p:strVal val="solid"/>
                                      </p:to>
                                    </p:set>
                                  </p:childTnLst>
                                  <p:subTnLst>
                                    <p:animClr clrSpc="rgb" dir="cw">
                                      <p:cBhvr override="childStyle">
                                        <p:cTn dur="1" fill="hold" display="0" masterRel="nextClick" afterEffect="1"/>
                                        <p:tgtEl>
                                          <p:spTgt spid="25"/>
                                        </p:tgtEl>
                                        <p:attrNameLst>
                                          <p:attrName>ppt_c</p:attrName>
                                        </p:attrNameLst>
                                      </p:cBhvr>
                                      <p:to>
                                        <a:schemeClr val="tx1"/>
                                      </p:to>
                                    </p:animClr>
                                  </p:subTnLst>
                                </p:cTn>
                              </p:par>
                              <p:par>
                                <p:cTn id="180" presetID="21" presetClass="emph" presetSubtype="0" fill="hold" nodeType="withEffect">
                                  <p:stCondLst>
                                    <p:cond delay="0"/>
                                  </p:stCondLst>
                                  <p:childTnLst>
                                    <p:animClr clrSpc="hsl" dir="cw">
                                      <p:cBhvr override="childStyle">
                                        <p:cTn id="181" dur="500" fill="hold"/>
                                        <p:tgtEl>
                                          <p:spTgt spid="23"/>
                                        </p:tgtEl>
                                        <p:attrNameLst>
                                          <p:attrName>style.color</p:attrName>
                                        </p:attrNameLst>
                                      </p:cBhvr>
                                      <p:by>
                                        <p:hsl h="7200000" s="0" l="0"/>
                                      </p:by>
                                    </p:animClr>
                                    <p:animClr clrSpc="hsl" dir="cw">
                                      <p:cBhvr>
                                        <p:cTn id="182" dur="500" fill="hold"/>
                                        <p:tgtEl>
                                          <p:spTgt spid="23"/>
                                        </p:tgtEl>
                                        <p:attrNameLst>
                                          <p:attrName>fillcolor</p:attrName>
                                        </p:attrNameLst>
                                      </p:cBhvr>
                                      <p:by>
                                        <p:hsl h="7200000" s="0" l="0"/>
                                      </p:by>
                                    </p:animClr>
                                    <p:animClr clrSpc="hsl" dir="cw">
                                      <p:cBhvr>
                                        <p:cTn id="183" dur="500" fill="hold"/>
                                        <p:tgtEl>
                                          <p:spTgt spid="23"/>
                                        </p:tgtEl>
                                        <p:attrNameLst>
                                          <p:attrName>stroke.color</p:attrName>
                                        </p:attrNameLst>
                                      </p:cBhvr>
                                      <p:by>
                                        <p:hsl h="7200000" s="0" l="0"/>
                                      </p:by>
                                    </p:animClr>
                                    <p:set>
                                      <p:cBhvr>
                                        <p:cTn id="184" dur="500" fill="hold"/>
                                        <p:tgtEl>
                                          <p:spTgt spid="23"/>
                                        </p:tgtEl>
                                        <p:attrNameLst>
                                          <p:attrName>fill.type</p:attrName>
                                        </p:attrNameLst>
                                      </p:cBhvr>
                                      <p:to>
                                        <p:strVal val="solid"/>
                                      </p:to>
                                    </p:set>
                                  </p:childTnLst>
                                  <p:subTnLst>
                                    <p:animClr clrSpc="rgb" dir="cw">
                                      <p:cBhvr override="childStyle">
                                        <p:cTn dur="1" fill="hold" display="0" masterRel="nextClick" afterEffect="1"/>
                                        <p:tgtEl>
                                          <p:spTgt spid="23"/>
                                        </p:tgtEl>
                                        <p:attrNameLst>
                                          <p:attrName>ppt_c</p:attrName>
                                        </p:attrNameLst>
                                      </p:cBhvr>
                                      <p:to>
                                        <a:schemeClr val="tx1"/>
                                      </p:to>
                                    </p:animClr>
                                  </p:subTnLst>
                                </p:cTn>
                              </p:par>
                              <p:par>
                                <p:cTn id="185" presetID="21" presetClass="emph" presetSubtype="0" fill="hold" grpId="1" nodeType="withEffect">
                                  <p:stCondLst>
                                    <p:cond delay="0"/>
                                  </p:stCondLst>
                                  <p:childTnLst>
                                    <p:animClr clrSpc="hsl" dir="cw">
                                      <p:cBhvr override="childStyle">
                                        <p:cTn id="186" dur="500" fill="hold"/>
                                        <p:tgtEl>
                                          <p:spTgt spid="28"/>
                                        </p:tgtEl>
                                        <p:attrNameLst>
                                          <p:attrName>style.color</p:attrName>
                                        </p:attrNameLst>
                                      </p:cBhvr>
                                      <p:by>
                                        <p:hsl h="7200000" s="0" l="0"/>
                                      </p:by>
                                    </p:animClr>
                                    <p:animClr clrSpc="hsl" dir="cw">
                                      <p:cBhvr>
                                        <p:cTn id="187" dur="500" fill="hold"/>
                                        <p:tgtEl>
                                          <p:spTgt spid="28"/>
                                        </p:tgtEl>
                                        <p:attrNameLst>
                                          <p:attrName>fillcolor</p:attrName>
                                        </p:attrNameLst>
                                      </p:cBhvr>
                                      <p:by>
                                        <p:hsl h="7200000" s="0" l="0"/>
                                      </p:by>
                                    </p:animClr>
                                    <p:animClr clrSpc="hsl" dir="cw">
                                      <p:cBhvr>
                                        <p:cTn id="188" dur="500" fill="hold"/>
                                        <p:tgtEl>
                                          <p:spTgt spid="28"/>
                                        </p:tgtEl>
                                        <p:attrNameLst>
                                          <p:attrName>stroke.color</p:attrName>
                                        </p:attrNameLst>
                                      </p:cBhvr>
                                      <p:by>
                                        <p:hsl h="7200000" s="0" l="0"/>
                                      </p:by>
                                    </p:animClr>
                                    <p:set>
                                      <p:cBhvr>
                                        <p:cTn id="189" dur="500" fill="hold"/>
                                        <p:tgtEl>
                                          <p:spTgt spid="28"/>
                                        </p:tgtEl>
                                        <p:attrNameLst>
                                          <p:attrName>fill.type</p:attrName>
                                        </p:attrNameLst>
                                      </p:cBhvr>
                                      <p:to>
                                        <p:strVal val="solid"/>
                                      </p:to>
                                    </p:set>
                                  </p:childTnLst>
                                  <p:subTnLst>
                                    <p:animClr clrSpc="rgb" dir="cw">
                                      <p:cBhvr override="childStyle">
                                        <p:cTn dur="1" fill="hold" display="0" masterRel="nextClick" afterEffect="1"/>
                                        <p:tgtEl>
                                          <p:spTgt spid="28"/>
                                        </p:tgtEl>
                                        <p:attrNameLst>
                                          <p:attrName>ppt_c</p:attrName>
                                        </p:attrNameLst>
                                      </p:cBhvr>
                                      <p:to>
                                        <a:schemeClr val="tx1"/>
                                      </p:to>
                                    </p:animClr>
                                  </p:subTnLst>
                                </p:cTn>
                              </p:par>
                              <p:par>
                                <p:cTn id="190" presetID="21" presetClass="emph" presetSubtype="0" fill="hold" nodeType="withEffect">
                                  <p:stCondLst>
                                    <p:cond delay="0"/>
                                  </p:stCondLst>
                                  <p:childTnLst>
                                    <p:animClr clrSpc="hsl" dir="cw">
                                      <p:cBhvr override="childStyle">
                                        <p:cTn id="191" dur="500" fill="hold"/>
                                        <p:tgtEl>
                                          <p:spTgt spid="30"/>
                                        </p:tgtEl>
                                        <p:attrNameLst>
                                          <p:attrName>style.color</p:attrName>
                                        </p:attrNameLst>
                                      </p:cBhvr>
                                      <p:by>
                                        <p:hsl h="7200000" s="0" l="0"/>
                                      </p:by>
                                    </p:animClr>
                                    <p:animClr clrSpc="hsl" dir="cw">
                                      <p:cBhvr>
                                        <p:cTn id="192" dur="500" fill="hold"/>
                                        <p:tgtEl>
                                          <p:spTgt spid="30"/>
                                        </p:tgtEl>
                                        <p:attrNameLst>
                                          <p:attrName>fillcolor</p:attrName>
                                        </p:attrNameLst>
                                      </p:cBhvr>
                                      <p:by>
                                        <p:hsl h="7200000" s="0" l="0"/>
                                      </p:by>
                                    </p:animClr>
                                    <p:animClr clrSpc="hsl" dir="cw">
                                      <p:cBhvr>
                                        <p:cTn id="193" dur="500" fill="hold"/>
                                        <p:tgtEl>
                                          <p:spTgt spid="30"/>
                                        </p:tgtEl>
                                        <p:attrNameLst>
                                          <p:attrName>stroke.color</p:attrName>
                                        </p:attrNameLst>
                                      </p:cBhvr>
                                      <p:by>
                                        <p:hsl h="7200000" s="0" l="0"/>
                                      </p:by>
                                    </p:animClr>
                                    <p:set>
                                      <p:cBhvr>
                                        <p:cTn id="194"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tx1"/>
                                      </p:to>
                                    </p:animClr>
                                  </p:subTnLst>
                                </p:cTn>
                              </p:par>
                              <p:par>
                                <p:cTn id="195" presetID="21" presetClass="emph" presetSubtype="0" fill="hold" nodeType="withEffect">
                                  <p:stCondLst>
                                    <p:cond delay="0"/>
                                  </p:stCondLst>
                                  <p:childTnLst>
                                    <p:animClr clrSpc="hsl" dir="cw">
                                      <p:cBhvr override="childStyle">
                                        <p:cTn id="196" dur="500" fill="hold"/>
                                        <p:tgtEl>
                                          <p:spTgt spid="29"/>
                                        </p:tgtEl>
                                        <p:attrNameLst>
                                          <p:attrName>style.color</p:attrName>
                                        </p:attrNameLst>
                                      </p:cBhvr>
                                      <p:by>
                                        <p:hsl h="7200000" s="0" l="0"/>
                                      </p:by>
                                    </p:animClr>
                                    <p:animClr clrSpc="hsl" dir="cw">
                                      <p:cBhvr>
                                        <p:cTn id="197" dur="500" fill="hold"/>
                                        <p:tgtEl>
                                          <p:spTgt spid="29"/>
                                        </p:tgtEl>
                                        <p:attrNameLst>
                                          <p:attrName>fillcolor</p:attrName>
                                        </p:attrNameLst>
                                      </p:cBhvr>
                                      <p:by>
                                        <p:hsl h="7200000" s="0" l="0"/>
                                      </p:by>
                                    </p:animClr>
                                    <p:animClr clrSpc="hsl" dir="cw">
                                      <p:cBhvr>
                                        <p:cTn id="198" dur="500" fill="hold"/>
                                        <p:tgtEl>
                                          <p:spTgt spid="29"/>
                                        </p:tgtEl>
                                        <p:attrNameLst>
                                          <p:attrName>stroke.color</p:attrName>
                                        </p:attrNameLst>
                                      </p:cBhvr>
                                      <p:by>
                                        <p:hsl h="7200000" s="0" l="0"/>
                                      </p:by>
                                    </p:animClr>
                                    <p:set>
                                      <p:cBhvr>
                                        <p:cTn id="199" dur="500" fill="hold"/>
                                        <p:tgtEl>
                                          <p:spTgt spid="29"/>
                                        </p:tgtEl>
                                        <p:attrNameLst>
                                          <p:attrName>fill.type</p:attrName>
                                        </p:attrNameLst>
                                      </p:cBhvr>
                                      <p:to>
                                        <p:strVal val="solid"/>
                                      </p:to>
                                    </p:set>
                                  </p:childTnLst>
                                  <p:subTnLst>
                                    <p:animClr clrSpc="rgb" dir="cw">
                                      <p:cBhvr override="childStyle">
                                        <p:cTn dur="1" fill="hold" display="0" masterRel="nextClick" afterEffect="1"/>
                                        <p:tgtEl>
                                          <p:spTgt spid="29"/>
                                        </p:tgtEl>
                                        <p:attrNameLst>
                                          <p:attrName>ppt_c</p:attrName>
                                        </p:attrNameLst>
                                      </p:cBhvr>
                                      <p:to>
                                        <a:schemeClr val="tx1"/>
                                      </p:to>
                                    </p:animClr>
                                  </p:subTnLst>
                                </p:cTn>
                              </p:par>
                              <p:par>
                                <p:cTn id="200" presetID="21" presetClass="emph" presetSubtype="0" fill="hold" grpId="1" nodeType="withEffect">
                                  <p:stCondLst>
                                    <p:cond delay="0"/>
                                  </p:stCondLst>
                                  <p:childTnLst>
                                    <p:animClr clrSpc="hsl" dir="cw">
                                      <p:cBhvr override="childStyle">
                                        <p:cTn id="201" dur="500" fill="hold"/>
                                        <p:tgtEl>
                                          <p:spTgt spid="43"/>
                                        </p:tgtEl>
                                        <p:attrNameLst>
                                          <p:attrName>style.color</p:attrName>
                                        </p:attrNameLst>
                                      </p:cBhvr>
                                      <p:by>
                                        <p:hsl h="7200000" s="0" l="0"/>
                                      </p:by>
                                    </p:animClr>
                                    <p:animClr clrSpc="hsl" dir="cw">
                                      <p:cBhvr>
                                        <p:cTn id="202" dur="500" fill="hold"/>
                                        <p:tgtEl>
                                          <p:spTgt spid="43"/>
                                        </p:tgtEl>
                                        <p:attrNameLst>
                                          <p:attrName>fillcolor</p:attrName>
                                        </p:attrNameLst>
                                      </p:cBhvr>
                                      <p:by>
                                        <p:hsl h="7200000" s="0" l="0"/>
                                      </p:by>
                                    </p:animClr>
                                    <p:animClr clrSpc="hsl" dir="cw">
                                      <p:cBhvr>
                                        <p:cTn id="203" dur="500" fill="hold"/>
                                        <p:tgtEl>
                                          <p:spTgt spid="43"/>
                                        </p:tgtEl>
                                        <p:attrNameLst>
                                          <p:attrName>stroke.color</p:attrName>
                                        </p:attrNameLst>
                                      </p:cBhvr>
                                      <p:by>
                                        <p:hsl h="7200000" s="0" l="0"/>
                                      </p:by>
                                    </p:animClr>
                                    <p:set>
                                      <p:cBhvr>
                                        <p:cTn id="204" dur="500" fill="hold"/>
                                        <p:tgtEl>
                                          <p:spTgt spid="43"/>
                                        </p:tgtEl>
                                        <p:attrNameLst>
                                          <p:attrName>fill.type</p:attrName>
                                        </p:attrNameLst>
                                      </p:cBhvr>
                                      <p:to>
                                        <p:strVal val="solid"/>
                                      </p:to>
                                    </p:set>
                                  </p:childTnLst>
                                  <p:subTnLst>
                                    <p:animClr clrSpc="rgb" dir="cw">
                                      <p:cBhvr override="childStyle">
                                        <p:cTn dur="1" fill="hold" display="0" masterRel="nextClick" afterEffect="1"/>
                                        <p:tgtEl>
                                          <p:spTgt spid="43"/>
                                        </p:tgtEl>
                                        <p:attrNameLst>
                                          <p:attrName>ppt_c</p:attrName>
                                        </p:attrNameLst>
                                      </p:cBhvr>
                                      <p:to>
                                        <a:schemeClr val="tx1"/>
                                      </p:to>
                                    </p:animClr>
                                  </p:subTnLst>
                                </p:cTn>
                              </p:par>
                            </p:childTnLst>
                          </p:cTn>
                        </p:par>
                      </p:childTnLst>
                    </p:cTn>
                  </p:par>
                  <p:par>
                    <p:cTn id="205" fill="hold">
                      <p:stCondLst>
                        <p:cond delay="indefinite"/>
                      </p:stCondLst>
                      <p:childTnLst>
                        <p:par>
                          <p:cTn id="206" fill="hold">
                            <p:stCondLst>
                              <p:cond delay="0"/>
                            </p:stCondLst>
                            <p:childTnLst>
                              <p:par>
                                <p:cTn id="207" presetID="21" presetClass="emph" presetSubtype="0" fill="hold" nodeType="clickEffect">
                                  <p:stCondLst>
                                    <p:cond delay="0"/>
                                  </p:stCondLst>
                                  <p:childTnLst>
                                    <p:animClr clrSpc="hsl" dir="cw">
                                      <p:cBhvr override="childStyle">
                                        <p:cTn id="208" dur="500" fill="hold"/>
                                        <p:tgtEl>
                                          <p:spTgt spid="26"/>
                                        </p:tgtEl>
                                        <p:attrNameLst>
                                          <p:attrName>style.color</p:attrName>
                                        </p:attrNameLst>
                                      </p:cBhvr>
                                      <p:by>
                                        <p:hsl h="7200000" s="0" l="0"/>
                                      </p:by>
                                    </p:animClr>
                                    <p:animClr clrSpc="hsl" dir="cw">
                                      <p:cBhvr>
                                        <p:cTn id="209" dur="500" fill="hold"/>
                                        <p:tgtEl>
                                          <p:spTgt spid="26"/>
                                        </p:tgtEl>
                                        <p:attrNameLst>
                                          <p:attrName>fillcolor</p:attrName>
                                        </p:attrNameLst>
                                      </p:cBhvr>
                                      <p:by>
                                        <p:hsl h="7200000" s="0" l="0"/>
                                      </p:by>
                                    </p:animClr>
                                    <p:animClr clrSpc="hsl" dir="cw">
                                      <p:cBhvr>
                                        <p:cTn id="210" dur="500" fill="hold"/>
                                        <p:tgtEl>
                                          <p:spTgt spid="26"/>
                                        </p:tgtEl>
                                        <p:attrNameLst>
                                          <p:attrName>stroke.color</p:attrName>
                                        </p:attrNameLst>
                                      </p:cBhvr>
                                      <p:by>
                                        <p:hsl h="7200000" s="0" l="0"/>
                                      </p:by>
                                    </p:animClr>
                                    <p:set>
                                      <p:cBhvr>
                                        <p:cTn id="211" dur="500" fill="hold"/>
                                        <p:tgtEl>
                                          <p:spTgt spid="26"/>
                                        </p:tgtEl>
                                        <p:attrNameLst>
                                          <p:attrName>fill.type</p:attrName>
                                        </p:attrNameLst>
                                      </p:cBhvr>
                                      <p:to>
                                        <p:strVal val="solid"/>
                                      </p:to>
                                    </p:set>
                                  </p:childTnLst>
                                  <p:subTnLst>
                                    <p:animClr clrSpc="rgb" dir="cw">
                                      <p:cBhvr override="childStyle">
                                        <p:cTn dur="1" fill="hold" display="0" masterRel="nextClick" afterEffect="1"/>
                                        <p:tgtEl>
                                          <p:spTgt spid="26"/>
                                        </p:tgtEl>
                                        <p:attrNameLst>
                                          <p:attrName>ppt_c</p:attrName>
                                        </p:attrNameLst>
                                      </p:cBhvr>
                                      <p:to>
                                        <a:srgbClr val="FF3300"/>
                                      </p:to>
                                    </p:animClr>
                                  </p:subTnLst>
                                </p:cTn>
                              </p:par>
                              <p:par>
                                <p:cTn id="212" presetID="21" presetClass="emph" presetSubtype="0" fill="hold" grpId="0" nodeType="withEffect">
                                  <p:stCondLst>
                                    <p:cond delay="0"/>
                                  </p:stCondLst>
                                  <p:childTnLst>
                                    <p:animClr clrSpc="hsl" dir="cw">
                                      <p:cBhvr override="childStyle">
                                        <p:cTn id="213" dur="500" fill="hold"/>
                                        <p:tgtEl>
                                          <p:spTgt spid="34"/>
                                        </p:tgtEl>
                                        <p:attrNameLst>
                                          <p:attrName>style.color</p:attrName>
                                        </p:attrNameLst>
                                      </p:cBhvr>
                                      <p:by>
                                        <p:hsl h="7200000" s="0" l="0"/>
                                      </p:by>
                                    </p:animClr>
                                    <p:animClr clrSpc="hsl" dir="cw">
                                      <p:cBhvr>
                                        <p:cTn id="214" dur="500" fill="hold"/>
                                        <p:tgtEl>
                                          <p:spTgt spid="34"/>
                                        </p:tgtEl>
                                        <p:attrNameLst>
                                          <p:attrName>fillcolor</p:attrName>
                                        </p:attrNameLst>
                                      </p:cBhvr>
                                      <p:by>
                                        <p:hsl h="7200000" s="0" l="0"/>
                                      </p:by>
                                    </p:animClr>
                                    <p:animClr clrSpc="hsl" dir="cw">
                                      <p:cBhvr>
                                        <p:cTn id="215" dur="500" fill="hold"/>
                                        <p:tgtEl>
                                          <p:spTgt spid="34"/>
                                        </p:tgtEl>
                                        <p:attrNameLst>
                                          <p:attrName>stroke.color</p:attrName>
                                        </p:attrNameLst>
                                      </p:cBhvr>
                                      <p:by>
                                        <p:hsl h="7200000" s="0" l="0"/>
                                      </p:by>
                                    </p:animClr>
                                    <p:set>
                                      <p:cBhvr>
                                        <p:cTn id="216" dur="500" fill="hold"/>
                                        <p:tgtEl>
                                          <p:spTgt spid="34"/>
                                        </p:tgtEl>
                                        <p:attrNameLst>
                                          <p:attrName>fill.type</p:attrName>
                                        </p:attrNameLst>
                                      </p:cBhvr>
                                      <p:to>
                                        <p:strVal val="solid"/>
                                      </p:to>
                                    </p:set>
                                  </p:childTnLst>
                                  <p:subTnLst>
                                    <p:animClr clrSpc="rgb" dir="cw">
                                      <p:cBhvr override="childStyle">
                                        <p:cTn dur="1" fill="hold" display="0" masterRel="nextClick" afterEffect="1"/>
                                        <p:tgtEl>
                                          <p:spTgt spid="34"/>
                                        </p:tgtEl>
                                        <p:attrNameLst>
                                          <p:attrName>ppt_c</p:attrName>
                                        </p:attrNameLst>
                                      </p:cBhvr>
                                      <p:to>
                                        <a:srgbClr val="FF3300"/>
                                      </p:to>
                                    </p:animClr>
                                  </p:subTnLst>
                                </p:cTn>
                              </p:par>
                              <p:par>
                                <p:cTn id="217" presetID="21" presetClass="emph" presetSubtype="0" fill="hold" nodeType="withEffect">
                                  <p:stCondLst>
                                    <p:cond delay="0"/>
                                  </p:stCondLst>
                                  <p:childTnLst>
                                    <p:animClr clrSpc="hsl" dir="cw">
                                      <p:cBhvr override="childStyle">
                                        <p:cTn id="218" dur="500" fill="hold"/>
                                        <p:tgtEl>
                                          <p:spTgt spid="19"/>
                                        </p:tgtEl>
                                        <p:attrNameLst>
                                          <p:attrName>style.color</p:attrName>
                                        </p:attrNameLst>
                                      </p:cBhvr>
                                      <p:by>
                                        <p:hsl h="7200000" s="0" l="0"/>
                                      </p:by>
                                    </p:animClr>
                                    <p:animClr clrSpc="hsl" dir="cw">
                                      <p:cBhvr>
                                        <p:cTn id="219" dur="500" fill="hold"/>
                                        <p:tgtEl>
                                          <p:spTgt spid="19"/>
                                        </p:tgtEl>
                                        <p:attrNameLst>
                                          <p:attrName>fillcolor</p:attrName>
                                        </p:attrNameLst>
                                      </p:cBhvr>
                                      <p:by>
                                        <p:hsl h="7200000" s="0" l="0"/>
                                      </p:by>
                                    </p:animClr>
                                    <p:animClr clrSpc="hsl" dir="cw">
                                      <p:cBhvr>
                                        <p:cTn id="220" dur="500" fill="hold"/>
                                        <p:tgtEl>
                                          <p:spTgt spid="19"/>
                                        </p:tgtEl>
                                        <p:attrNameLst>
                                          <p:attrName>stroke.color</p:attrName>
                                        </p:attrNameLst>
                                      </p:cBhvr>
                                      <p:by>
                                        <p:hsl h="7200000" s="0" l="0"/>
                                      </p:by>
                                    </p:animClr>
                                    <p:set>
                                      <p:cBhvr>
                                        <p:cTn id="221" dur="500" fill="hold"/>
                                        <p:tgtEl>
                                          <p:spTgt spid="19"/>
                                        </p:tgtEl>
                                        <p:attrNameLst>
                                          <p:attrName>fill.type</p:attrName>
                                        </p:attrNameLst>
                                      </p:cBhvr>
                                      <p:to>
                                        <p:strVal val="solid"/>
                                      </p:to>
                                    </p:set>
                                  </p:childTnLst>
                                  <p:subTnLst>
                                    <p:animClr clrSpc="rgb" dir="cw">
                                      <p:cBhvr override="childStyle">
                                        <p:cTn dur="1" fill="hold" display="0" masterRel="nextClick" afterEffect="1"/>
                                        <p:tgtEl>
                                          <p:spTgt spid="19"/>
                                        </p:tgtEl>
                                        <p:attrNameLst>
                                          <p:attrName>ppt_c</p:attrName>
                                        </p:attrNameLst>
                                      </p:cBhvr>
                                      <p:to>
                                        <a:srgbClr val="FF3300"/>
                                      </p:to>
                                    </p:animClr>
                                  </p:subTnLst>
                                </p:cTn>
                              </p:par>
                              <p:par>
                                <p:cTn id="222" presetID="21" presetClass="emph" presetSubtype="0" fill="hold" grpId="0" nodeType="withEffect">
                                  <p:stCondLst>
                                    <p:cond delay="0"/>
                                  </p:stCondLst>
                                  <p:childTnLst>
                                    <p:animClr clrSpc="hsl" dir="cw">
                                      <p:cBhvr override="childStyle">
                                        <p:cTn id="223" dur="500" fill="hold"/>
                                        <p:tgtEl>
                                          <p:spTgt spid="41"/>
                                        </p:tgtEl>
                                        <p:attrNameLst>
                                          <p:attrName>style.color</p:attrName>
                                        </p:attrNameLst>
                                      </p:cBhvr>
                                      <p:by>
                                        <p:hsl h="7200000" s="0" l="0"/>
                                      </p:by>
                                    </p:animClr>
                                    <p:animClr clrSpc="hsl" dir="cw">
                                      <p:cBhvr>
                                        <p:cTn id="224" dur="500" fill="hold"/>
                                        <p:tgtEl>
                                          <p:spTgt spid="41"/>
                                        </p:tgtEl>
                                        <p:attrNameLst>
                                          <p:attrName>fillcolor</p:attrName>
                                        </p:attrNameLst>
                                      </p:cBhvr>
                                      <p:by>
                                        <p:hsl h="7200000" s="0" l="0"/>
                                      </p:by>
                                    </p:animClr>
                                    <p:animClr clrSpc="hsl" dir="cw">
                                      <p:cBhvr>
                                        <p:cTn id="225" dur="500" fill="hold"/>
                                        <p:tgtEl>
                                          <p:spTgt spid="41"/>
                                        </p:tgtEl>
                                        <p:attrNameLst>
                                          <p:attrName>stroke.color</p:attrName>
                                        </p:attrNameLst>
                                      </p:cBhvr>
                                      <p:by>
                                        <p:hsl h="7200000" s="0" l="0"/>
                                      </p:by>
                                    </p:animClr>
                                    <p:set>
                                      <p:cBhvr>
                                        <p:cTn id="226" dur="500" fill="hold"/>
                                        <p:tgtEl>
                                          <p:spTgt spid="41"/>
                                        </p:tgtEl>
                                        <p:attrNameLst>
                                          <p:attrName>fill.type</p:attrName>
                                        </p:attrNameLst>
                                      </p:cBhvr>
                                      <p:to>
                                        <p:strVal val="solid"/>
                                      </p:to>
                                    </p:set>
                                  </p:childTnLst>
                                  <p:subTnLst>
                                    <p:animClr clrSpc="rgb" dir="cw">
                                      <p:cBhvr override="childStyle">
                                        <p:cTn dur="1" fill="hold" display="0" masterRel="nextClick" afterEffect="1"/>
                                        <p:tgtEl>
                                          <p:spTgt spid="41"/>
                                        </p:tgtEl>
                                        <p:attrNameLst>
                                          <p:attrName>ppt_c</p:attrName>
                                        </p:attrNameLst>
                                      </p:cBhvr>
                                      <p:to>
                                        <a:srgbClr val="FF3300"/>
                                      </p:to>
                                    </p:animClr>
                                  </p:subTnLst>
                                </p:cTn>
                              </p:par>
                              <p:par>
                                <p:cTn id="227" presetID="21" presetClass="emph" presetSubtype="0" fill="hold" nodeType="withEffect">
                                  <p:stCondLst>
                                    <p:cond delay="0"/>
                                  </p:stCondLst>
                                  <p:childTnLst>
                                    <p:animClr clrSpc="hsl" dir="cw">
                                      <p:cBhvr override="childStyle">
                                        <p:cTn id="228" dur="500" fill="hold"/>
                                        <p:tgtEl>
                                          <p:spTgt spid="16"/>
                                        </p:tgtEl>
                                        <p:attrNameLst>
                                          <p:attrName>style.color</p:attrName>
                                        </p:attrNameLst>
                                      </p:cBhvr>
                                      <p:by>
                                        <p:hsl h="7200000" s="0" l="0"/>
                                      </p:by>
                                    </p:animClr>
                                    <p:animClr clrSpc="hsl" dir="cw">
                                      <p:cBhvr>
                                        <p:cTn id="229" dur="500" fill="hold"/>
                                        <p:tgtEl>
                                          <p:spTgt spid="16"/>
                                        </p:tgtEl>
                                        <p:attrNameLst>
                                          <p:attrName>fillcolor</p:attrName>
                                        </p:attrNameLst>
                                      </p:cBhvr>
                                      <p:by>
                                        <p:hsl h="7200000" s="0" l="0"/>
                                      </p:by>
                                    </p:animClr>
                                    <p:animClr clrSpc="hsl" dir="cw">
                                      <p:cBhvr>
                                        <p:cTn id="230" dur="500" fill="hold"/>
                                        <p:tgtEl>
                                          <p:spTgt spid="16"/>
                                        </p:tgtEl>
                                        <p:attrNameLst>
                                          <p:attrName>stroke.color</p:attrName>
                                        </p:attrNameLst>
                                      </p:cBhvr>
                                      <p:by>
                                        <p:hsl h="7200000" s="0" l="0"/>
                                      </p:by>
                                    </p:animClr>
                                    <p:set>
                                      <p:cBhvr>
                                        <p:cTn id="231" dur="500" fill="hold"/>
                                        <p:tgtEl>
                                          <p:spTgt spid="16"/>
                                        </p:tgtEl>
                                        <p:attrNameLst>
                                          <p:attrName>fill.type</p:attrName>
                                        </p:attrNameLst>
                                      </p:cBhvr>
                                      <p:to>
                                        <p:strVal val="solid"/>
                                      </p:to>
                                    </p:set>
                                  </p:childTnLst>
                                  <p:subTnLst>
                                    <p:animClr clrSpc="rgb" dir="cw">
                                      <p:cBhvr override="childStyle">
                                        <p:cTn dur="1" fill="hold" display="0" masterRel="nextClick" afterEffect="1"/>
                                        <p:tgtEl>
                                          <p:spTgt spid="16"/>
                                        </p:tgtEl>
                                        <p:attrNameLst>
                                          <p:attrName>ppt_c</p:attrName>
                                        </p:attrNameLst>
                                      </p:cBhvr>
                                      <p:to>
                                        <a:srgbClr val="FF3300"/>
                                      </p:to>
                                    </p:animClr>
                                  </p:subTnLst>
                                </p:cTn>
                              </p:par>
                            </p:childTnLst>
                          </p:cTn>
                        </p:par>
                      </p:childTnLst>
                    </p:cTn>
                  </p:par>
                  <p:par>
                    <p:cTn id="232" fill="hold">
                      <p:stCondLst>
                        <p:cond delay="indefinite"/>
                      </p:stCondLst>
                      <p:childTnLst>
                        <p:par>
                          <p:cTn id="233" fill="hold">
                            <p:stCondLst>
                              <p:cond delay="0"/>
                            </p:stCondLst>
                            <p:childTnLst>
                              <p:par>
                                <p:cTn id="234" presetID="21" presetClass="emph" presetSubtype="0" fill="hold" nodeType="clickEffect">
                                  <p:stCondLst>
                                    <p:cond delay="0"/>
                                  </p:stCondLst>
                                  <p:childTnLst>
                                    <p:animClr clrSpc="hsl" dir="cw">
                                      <p:cBhvr override="childStyle">
                                        <p:cTn id="235" dur="500" fill="hold"/>
                                        <p:tgtEl>
                                          <p:spTgt spid="26"/>
                                        </p:tgtEl>
                                        <p:attrNameLst>
                                          <p:attrName>style.color</p:attrName>
                                        </p:attrNameLst>
                                      </p:cBhvr>
                                      <p:by>
                                        <p:hsl h="7200000" s="0" l="0"/>
                                      </p:by>
                                    </p:animClr>
                                    <p:animClr clrSpc="hsl" dir="cw">
                                      <p:cBhvr>
                                        <p:cTn id="236" dur="500" fill="hold"/>
                                        <p:tgtEl>
                                          <p:spTgt spid="26"/>
                                        </p:tgtEl>
                                        <p:attrNameLst>
                                          <p:attrName>fillcolor</p:attrName>
                                        </p:attrNameLst>
                                      </p:cBhvr>
                                      <p:by>
                                        <p:hsl h="7200000" s="0" l="0"/>
                                      </p:by>
                                    </p:animClr>
                                    <p:animClr clrSpc="hsl" dir="cw">
                                      <p:cBhvr>
                                        <p:cTn id="237" dur="500" fill="hold"/>
                                        <p:tgtEl>
                                          <p:spTgt spid="26"/>
                                        </p:tgtEl>
                                        <p:attrNameLst>
                                          <p:attrName>stroke.color</p:attrName>
                                        </p:attrNameLst>
                                      </p:cBhvr>
                                      <p:by>
                                        <p:hsl h="7200000" s="0" l="0"/>
                                      </p:by>
                                    </p:animClr>
                                    <p:set>
                                      <p:cBhvr>
                                        <p:cTn id="238" dur="500" fill="hold"/>
                                        <p:tgtEl>
                                          <p:spTgt spid="26"/>
                                        </p:tgtEl>
                                        <p:attrNameLst>
                                          <p:attrName>fill.type</p:attrName>
                                        </p:attrNameLst>
                                      </p:cBhvr>
                                      <p:to>
                                        <p:strVal val="solid"/>
                                      </p:to>
                                    </p:set>
                                  </p:childTnLst>
                                  <p:subTnLst>
                                    <p:animClr clrSpc="rgb" dir="cw">
                                      <p:cBhvr override="childStyle">
                                        <p:cTn dur="1" fill="hold" display="0" masterRel="nextClick" afterEffect="1"/>
                                        <p:tgtEl>
                                          <p:spTgt spid="26"/>
                                        </p:tgtEl>
                                        <p:attrNameLst>
                                          <p:attrName>ppt_c</p:attrName>
                                        </p:attrNameLst>
                                      </p:cBhvr>
                                      <p:to>
                                        <a:schemeClr val="tx1"/>
                                      </p:to>
                                    </p:animClr>
                                  </p:subTnLst>
                                </p:cTn>
                              </p:par>
                              <p:par>
                                <p:cTn id="239" presetID="21" presetClass="emph" presetSubtype="0" fill="hold" grpId="1" nodeType="withEffect">
                                  <p:stCondLst>
                                    <p:cond delay="0"/>
                                  </p:stCondLst>
                                  <p:childTnLst>
                                    <p:animClr clrSpc="hsl" dir="cw">
                                      <p:cBhvr override="childStyle">
                                        <p:cTn id="240" dur="500" fill="hold"/>
                                        <p:tgtEl>
                                          <p:spTgt spid="34"/>
                                        </p:tgtEl>
                                        <p:attrNameLst>
                                          <p:attrName>style.color</p:attrName>
                                        </p:attrNameLst>
                                      </p:cBhvr>
                                      <p:by>
                                        <p:hsl h="7200000" s="0" l="0"/>
                                      </p:by>
                                    </p:animClr>
                                    <p:animClr clrSpc="hsl" dir="cw">
                                      <p:cBhvr>
                                        <p:cTn id="241" dur="500" fill="hold"/>
                                        <p:tgtEl>
                                          <p:spTgt spid="34"/>
                                        </p:tgtEl>
                                        <p:attrNameLst>
                                          <p:attrName>fillcolor</p:attrName>
                                        </p:attrNameLst>
                                      </p:cBhvr>
                                      <p:by>
                                        <p:hsl h="7200000" s="0" l="0"/>
                                      </p:by>
                                    </p:animClr>
                                    <p:animClr clrSpc="hsl" dir="cw">
                                      <p:cBhvr>
                                        <p:cTn id="242" dur="500" fill="hold"/>
                                        <p:tgtEl>
                                          <p:spTgt spid="34"/>
                                        </p:tgtEl>
                                        <p:attrNameLst>
                                          <p:attrName>stroke.color</p:attrName>
                                        </p:attrNameLst>
                                      </p:cBhvr>
                                      <p:by>
                                        <p:hsl h="7200000" s="0" l="0"/>
                                      </p:by>
                                    </p:animClr>
                                    <p:set>
                                      <p:cBhvr>
                                        <p:cTn id="243" dur="500" fill="hold"/>
                                        <p:tgtEl>
                                          <p:spTgt spid="34"/>
                                        </p:tgtEl>
                                        <p:attrNameLst>
                                          <p:attrName>fill.type</p:attrName>
                                        </p:attrNameLst>
                                      </p:cBhvr>
                                      <p:to>
                                        <p:strVal val="solid"/>
                                      </p:to>
                                    </p:set>
                                  </p:childTnLst>
                                  <p:subTnLst>
                                    <p:animClr clrSpc="rgb" dir="cw">
                                      <p:cBhvr override="childStyle">
                                        <p:cTn dur="1" fill="hold" display="0" masterRel="nextClick" afterEffect="1"/>
                                        <p:tgtEl>
                                          <p:spTgt spid="34"/>
                                        </p:tgtEl>
                                        <p:attrNameLst>
                                          <p:attrName>ppt_c</p:attrName>
                                        </p:attrNameLst>
                                      </p:cBhvr>
                                      <p:to>
                                        <a:schemeClr val="tx1"/>
                                      </p:to>
                                    </p:animClr>
                                  </p:subTnLst>
                                </p:cTn>
                              </p:par>
                              <p:par>
                                <p:cTn id="244" presetID="21" presetClass="emph" presetSubtype="0" fill="hold" nodeType="withEffect">
                                  <p:stCondLst>
                                    <p:cond delay="0"/>
                                  </p:stCondLst>
                                  <p:childTnLst>
                                    <p:animClr clrSpc="hsl" dir="cw">
                                      <p:cBhvr override="childStyle">
                                        <p:cTn id="245" dur="500" fill="hold"/>
                                        <p:tgtEl>
                                          <p:spTgt spid="19"/>
                                        </p:tgtEl>
                                        <p:attrNameLst>
                                          <p:attrName>style.color</p:attrName>
                                        </p:attrNameLst>
                                      </p:cBhvr>
                                      <p:by>
                                        <p:hsl h="7200000" s="0" l="0"/>
                                      </p:by>
                                    </p:animClr>
                                    <p:animClr clrSpc="hsl" dir="cw">
                                      <p:cBhvr>
                                        <p:cTn id="246" dur="500" fill="hold"/>
                                        <p:tgtEl>
                                          <p:spTgt spid="19"/>
                                        </p:tgtEl>
                                        <p:attrNameLst>
                                          <p:attrName>fillcolor</p:attrName>
                                        </p:attrNameLst>
                                      </p:cBhvr>
                                      <p:by>
                                        <p:hsl h="7200000" s="0" l="0"/>
                                      </p:by>
                                    </p:animClr>
                                    <p:animClr clrSpc="hsl" dir="cw">
                                      <p:cBhvr>
                                        <p:cTn id="247" dur="500" fill="hold"/>
                                        <p:tgtEl>
                                          <p:spTgt spid="19"/>
                                        </p:tgtEl>
                                        <p:attrNameLst>
                                          <p:attrName>stroke.color</p:attrName>
                                        </p:attrNameLst>
                                      </p:cBhvr>
                                      <p:by>
                                        <p:hsl h="7200000" s="0" l="0"/>
                                      </p:by>
                                    </p:animClr>
                                    <p:set>
                                      <p:cBhvr>
                                        <p:cTn id="248" dur="500" fill="hold"/>
                                        <p:tgtEl>
                                          <p:spTgt spid="19"/>
                                        </p:tgtEl>
                                        <p:attrNameLst>
                                          <p:attrName>fill.type</p:attrName>
                                        </p:attrNameLst>
                                      </p:cBhvr>
                                      <p:to>
                                        <p:strVal val="solid"/>
                                      </p:to>
                                    </p:set>
                                  </p:childTnLst>
                                  <p:subTnLst>
                                    <p:animClr clrSpc="rgb" dir="cw">
                                      <p:cBhvr override="childStyle">
                                        <p:cTn dur="1" fill="hold" display="0" masterRel="nextClick" afterEffect="1"/>
                                        <p:tgtEl>
                                          <p:spTgt spid="19"/>
                                        </p:tgtEl>
                                        <p:attrNameLst>
                                          <p:attrName>ppt_c</p:attrName>
                                        </p:attrNameLst>
                                      </p:cBhvr>
                                      <p:to>
                                        <a:schemeClr val="tx1"/>
                                      </p:to>
                                    </p:animClr>
                                  </p:subTnLst>
                                </p:cTn>
                              </p:par>
                              <p:par>
                                <p:cTn id="249" presetID="21" presetClass="emph" presetSubtype="0" fill="hold" grpId="1" nodeType="withEffect">
                                  <p:stCondLst>
                                    <p:cond delay="0"/>
                                  </p:stCondLst>
                                  <p:childTnLst>
                                    <p:animClr clrSpc="hsl" dir="cw">
                                      <p:cBhvr override="childStyle">
                                        <p:cTn id="250" dur="500" fill="hold"/>
                                        <p:tgtEl>
                                          <p:spTgt spid="41"/>
                                        </p:tgtEl>
                                        <p:attrNameLst>
                                          <p:attrName>style.color</p:attrName>
                                        </p:attrNameLst>
                                      </p:cBhvr>
                                      <p:by>
                                        <p:hsl h="7200000" s="0" l="0"/>
                                      </p:by>
                                    </p:animClr>
                                    <p:animClr clrSpc="hsl" dir="cw">
                                      <p:cBhvr>
                                        <p:cTn id="251" dur="500" fill="hold"/>
                                        <p:tgtEl>
                                          <p:spTgt spid="41"/>
                                        </p:tgtEl>
                                        <p:attrNameLst>
                                          <p:attrName>fillcolor</p:attrName>
                                        </p:attrNameLst>
                                      </p:cBhvr>
                                      <p:by>
                                        <p:hsl h="7200000" s="0" l="0"/>
                                      </p:by>
                                    </p:animClr>
                                    <p:animClr clrSpc="hsl" dir="cw">
                                      <p:cBhvr>
                                        <p:cTn id="252" dur="500" fill="hold"/>
                                        <p:tgtEl>
                                          <p:spTgt spid="41"/>
                                        </p:tgtEl>
                                        <p:attrNameLst>
                                          <p:attrName>stroke.color</p:attrName>
                                        </p:attrNameLst>
                                      </p:cBhvr>
                                      <p:by>
                                        <p:hsl h="7200000" s="0" l="0"/>
                                      </p:by>
                                    </p:animClr>
                                    <p:set>
                                      <p:cBhvr>
                                        <p:cTn id="253" dur="500" fill="hold"/>
                                        <p:tgtEl>
                                          <p:spTgt spid="41"/>
                                        </p:tgtEl>
                                        <p:attrNameLst>
                                          <p:attrName>fill.type</p:attrName>
                                        </p:attrNameLst>
                                      </p:cBhvr>
                                      <p:to>
                                        <p:strVal val="solid"/>
                                      </p:to>
                                    </p:set>
                                  </p:childTnLst>
                                  <p:subTnLst>
                                    <p:animClr clrSpc="rgb" dir="cw">
                                      <p:cBhvr override="childStyle">
                                        <p:cTn dur="1" fill="hold" display="0" masterRel="nextClick" afterEffect="1"/>
                                        <p:tgtEl>
                                          <p:spTgt spid="41"/>
                                        </p:tgtEl>
                                        <p:attrNameLst>
                                          <p:attrName>ppt_c</p:attrName>
                                        </p:attrNameLst>
                                      </p:cBhvr>
                                      <p:to>
                                        <a:schemeClr val="tx1"/>
                                      </p:to>
                                    </p:animClr>
                                  </p:subTnLst>
                                </p:cTn>
                              </p:par>
                              <p:par>
                                <p:cTn id="254" presetID="21" presetClass="emph" presetSubtype="0" fill="hold" nodeType="withEffect">
                                  <p:stCondLst>
                                    <p:cond delay="0"/>
                                  </p:stCondLst>
                                  <p:childTnLst>
                                    <p:animClr clrSpc="hsl" dir="cw">
                                      <p:cBhvr override="childStyle">
                                        <p:cTn id="255" dur="500" fill="hold"/>
                                        <p:tgtEl>
                                          <p:spTgt spid="16"/>
                                        </p:tgtEl>
                                        <p:attrNameLst>
                                          <p:attrName>style.color</p:attrName>
                                        </p:attrNameLst>
                                      </p:cBhvr>
                                      <p:by>
                                        <p:hsl h="7200000" s="0" l="0"/>
                                      </p:by>
                                    </p:animClr>
                                    <p:animClr clrSpc="hsl" dir="cw">
                                      <p:cBhvr>
                                        <p:cTn id="256" dur="500" fill="hold"/>
                                        <p:tgtEl>
                                          <p:spTgt spid="16"/>
                                        </p:tgtEl>
                                        <p:attrNameLst>
                                          <p:attrName>fillcolor</p:attrName>
                                        </p:attrNameLst>
                                      </p:cBhvr>
                                      <p:by>
                                        <p:hsl h="7200000" s="0" l="0"/>
                                      </p:by>
                                    </p:animClr>
                                    <p:animClr clrSpc="hsl" dir="cw">
                                      <p:cBhvr>
                                        <p:cTn id="257" dur="500" fill="hold"/>
                                        <p:tgtEl>
                                          <p:spTgt spid="16"/>
                                        </p:tgtEl>
                                        <p:attrNameLst>
                                          <p:attrName>stroke.color</p:attrName>
                                        </p:attrNameLst>
                                      </p:cBhvr>
                                      <p:by>
                                        <p:hsl h="7200000" s="0" l="0"/>
                                      </p:by>
                                    </p:animClr>
                                    <p:set>
                                      <p:cBhvr>
                                        <p:cTn id="258" dur="500" fill="hold"/>
                                        <p:tgtEl>
                                          <p:spTgt spid="16"/>
                                        </p:tgtEl>
                                        <p:attrNameLst>
                                          <p:attrName>fill.type</p:attrName>
                                        </p:attrNameLst>
                                      </p:cBhvr>
                                      <p:to>
                                        <p:strVal val="solid"/>
                                      </p:to>
                                    </p:set>
                                  </p:childTnLst>
                                  <p:subTnLst>
                                    <p:animClr clrSpc="rgb" dir="cw">
                                      <p:cBhvr override="childStyle">
                                        <p:cTn dur="1" fill="hold" display="0" masterRel="nextClick" afterEffect="1"/>
                                        <p:tgtEl>
                                          <p:spTgt spid="16"/>
                                        </p:tgtEl>
                                        <p:attrNameLst>
                                          <p:attrName>ppt_c</p:attrName>
                                        </p:attrNameLst>
                                      </p:cBhvr>
                                      <p:to>
                                        <a:schemeClr val="tx1"/>
                                      </p:to>
                                    </p:animClr>
                                  </p:subTnLst>
                                </p:cTn>
                              </p:par>
                            </p:childTnLst>
                          </p:cTn>
                        </p:par>
                      </p:childTnLst>
                    </p:cTn>
                  </p:par>
                  <p:par>
                    <p:cTn id="259" fill="hold">
                      <p:stCondLst>
                        <p:cond delay="indefinite"/>
                      </p:stCondLst>
                      <p:childTnLst>
                        <p:par>
                          <p:cTn id="260" fill="hold">
                            <p:stCondLst>
                              <p:cond delay="0"/>
                            </p:stCondLst>
                            <p:childTnLst>
                              <p:par>
                                <p:cTn id="261" presetID="21" presetClass="emph" presetSubtype="0" fill="hold" nodeType="clickEffect">
                                  <p:stCondLst>
                                    <p:cond delay="0"/>
                                  </p:stCondLst>
                                  <p:childTnLst>
                                    <p:animClr clrSpc="hsl" dir="cw">
                                      <p:cBhvr override="childStyle">
                                        <p:cTn id="262" dur="500" fill="hold"/>
                                        <p:tgtEl>
                                          <p:spTgt spid="22"/>
                                        </p:tgtEl>
                                        <p:attrNameLst>
                                          <p:attrName>style.color</p:attrName>
                                        </p:attrNameLst>
                                      </p:cBhvr>
                                      <p:by>
                                        <p:hsl h="7200000" s="0" l="0"/>
                                      </p:by>
                                    </p:animClr>
                                    <p:animClr clrSpc="hsl" dir="cw">
                                      <p:cBhvr>
                                        <p:cTn id="263" dur="500" fill="hold"/>
                                        <p:tgtEl>
                                          <p:spTgt spid="22"/>
                                        </p:tgtEl>
                                        <p:attrNameLst>
                                          <p:attrName>fillcolor</p:attrName>
                                        </p:attrNameLst>
                                      </p:cBhvr>
                                      <p:by>
                                        <p:hsl h="7200000" s="0" l="0"/>
                                      </p:by>
                                    </p:animClr>
                                    <p:animClr clrSpc="hsl" dir="cw">
                                      <p:cBhvr>
                                        <p:cTn id="264" dur="500" fill="hold"/>
                                        <p:tgtEl>
                                          <p:spTgt spid="22"/>
                                        </p:tgtEl>
                                        <p:attrNameLst>
                                          <p:attrName>stroke.color</p:attrName>
                                        </p:attrNameLst>
                                      </p:cBhvr>
                                      <p:by>
                                        <p:hsl h="7200000" s="0" l="0"/>
                                      </p:by>
                                    </p:animClr>
                                    <p:set>
                                      <p:cBhvr>
                                        <p:cTn id="265" dur="500" fill="hold"/>
                                        <p:tgtEl>
                                          <p:spTgt spid="22"/>
                                        </p:tgtEl>
                                        <p:attrNameLst>
                                          <p:attrName>fill.type</p:attrName>
                                        </p:attrNameLst>
                                      </p:cBhvr>
                                      <p:to>
                                        <p:strVal val="solid"/>
                                      </p:to>
                                    </p:set>
                                  </p:childTnLst>
                                  <p:subTnLst>
                                    <p:animClr clrSpc="rgb" dir="cw">
                                      <p:cBhvr override="childStyle">
                                        <p:cTn dur="1" fill="hold" display="0" masterRel="nextClick" afterEffect="1"/>
                                        <p:tgtEl>
                                          <p:spTgt spid="22"/>
                                        </p:tgtEl>
                                        <p:attrNameLst>
                                          <p:attrName>ppt_c</p:attrName>
                                        </p:attrNameLst>
                                      </p:cBhvr>
                                      <p:to>
                                        <a:srgbClr val="FF3300"/>
                                      </p:to>
                                    </p:animClr>
                                  </p:subTnLst>
                                </p:cTn>
                              </p:par>
                              <p:par>
                                <p:cTn id="266" presetID="21" presetClass="emph" presetSubtype="0" fill="hold" grpId="0" nodeType="withEffect">
                                  <p:stCondLst>
                                    <p:cond delay="0"/>
                                  </p:stCondLst>
                                  <p:childTnLst>
                                    <p:animClr clrSpc="hsl" dir="cw">
                                      <p:cBhvr override="childStyle">
                                        <p:cTn id="267" dur="500" fill="hold"/>
                                        <p:tgtEl>
                                          <p:spTgt spid="33"/>
                                        </p:tgtEl>
                                        <p:attrNameLst>
                                          <p:attrName>style.color</p:attrName>
                                        </p:attrNameLst>
                                      </p:cBhvr>
                                      <p:by>
                                        <p:hsl h="7200000" s="0" l="0"/>
                                      </p:by>
                                    </p:animClr>
                                    <p:animClr clrSpc="hsl" dir="cw">
                                      <p:cBhvr>
                                        <p:cTn id="268" dur="500" fill="hold"/>
                                        <p:tgtEl>
                                          <p:spTgt spid="33"/>
                                        </p:tgtEl>
                                        <p:attrNameLst>
                                          <p:attrName>fillcolor</p:attrName>
                                        </p:attrNameLst>
                                      </p:cBhvr>
                                      <p:by>
                                        <p:hsl h="7200000" s="0" l="0"/>
                                      </p:by>
                                    </p:animClr>
                                    <p:animClr clrSpc="hsl" dir="cw">
                                      <p:cBhvr>
                                        <p:cTn id="269" dur="500" fill="hold"/>
                                        <p:tgtEl>
                                          <p:spTgt spid="33"/>
                                        </p:tgtEl>
                                        <p:attrNameLst>
                                          <p:attrName>stroke.color</p:attrName>
                                        </p:attrNameLst>
                                      </p:cBhvr>
                                      <p:by>
                                        <p:hsl h="7200000" s="0" l="0"/>
                                      </p:by>
                                    </p:animClr>
                                    <p:set>
                                      <p:cBhvr>
                                        <p:cTn id="270" dur="500" fill="hold"/>
                                        <p:tgtEl>
                                          <p:spTgt spid="33"/>
                                        </p:tgtEl>
                                        <p:attrNameLst>
                                          <p:attrName>fill.type</p:attrName>
                                        </p:attrNameLst>
                                      </p:cBhvr>
                                      <p:to>
                                        <p:strVal val="solid"/>
                                      </p:to>
                                    </p:set>
                                  </p:childTnLst>
                                  <p:subTnLst>
                                    <p:animClr clrSpc="rgb" dir="cw">
                                      <p:cBhvr override="childStyle">
                                        <p:cTn dur="1" fill="hold" display="0" masterRel="nextClick" afterEffect="1"/>
                                        <p:tgtEl>
                                          <p:spTgt spid="33"/>
                                        </p:tgtEl>
                                        <p:attrNameLst>
                                          <p:attrName>ppt_c</p:attrName>
                                        </p:attrNameLst>
                                      </p:cBhvr>
                                      <p:to>
                                        <a:srgbClr val="FF3300"/>
                                      </p:to>
                                    </p:animClr>
                                  </p:subTnLst>
                                </p:cTn>
                              </p:par>
                              <p:par>
                                <p:cTn id="271" presetID="21" presetClass="emph" presetSubtype="0" fill="hold" nodeType="withEffect">
                                  <p:stCondLst>
                                    <p:cond delay="0"/>
                                  </p:stCondLst>
                                  <p:childTnLst>
                                    <p:animClr clrSpc="hsl" dir="cw">
                                      <p:cBhvr override="childStyle">
                                        <p:cTn id="272" dur="500" fill="hold"/>
                                        <p:tgtEl>
                                          <p:spTgt spid="46"/>
                                        </p:tgtEl>
                                        <p:attrNameLst>
                                          <p:attrName>style.color</p:attrName>
                                        </p:attrNameLst>
                                      </p:cBhvr>
                                      <p:by>
                                        <p:hsl h="7200000" s="0" l="0"/>
                                      </p:by>
                                    </p:animClr>
                                    <p:animClr clrSpc="hsl" dir="cw">
                                      <p:cBhvr>
                                        <p:cTn id="273" dur="500" fill="hold"/>
                                        <p:tgtEl>
                                          <p:spTgt spid="46"/>
                                        </p:tgtEl>
                                        <p:attrNameLst>
                                          <p:attrName>fillcolor</p:attrName>
                                        </p:attrNameLst>
                                      </p:cBhvr>
                                      <p:by>
                                        <p:hsl h="7200000" s="0" l="0"/>
                                      </p:by>
                                    </p:animClr>
                                    <p:animClr clrSpc="hsl" dir="cw">
                                      <p:cBhvr>
                                        <p:cTn id="274" dur="500" fill="hold"/>
                                        <p:tgtEl>
                                          <p:spTgt spid="46"/>
                                        </p:tgtEl>
                                        <p:attrNameLst>
                                          <p:attrName>stroke.color</p:attrName>
                                        </p:attrNameLst>
                                      </p:cBhvr>
                                      <p:by>
                                        <p:hsl h="7200000" s="0" l="0"/>
                                      </p:by>
                                    </p:animClr>
                                    <p:set>
                                      <p:cBhvr>
                                        <p:cTn id="275" dur="500" fill="hold"/>
                                        <p:tgtEl>
                                          <p:spTgt spid="46"/>
                                        </p:tgtEl>
                                        <p:attrNameLst>
                                          <p:attrName>fill.type</p:attrName>
                                        </p:attrNameLst>
                                      </p:cBhvr>
                                      <p:to>
                                        <p:strVal val="solid"/>
                                      </p:to>
                                    </p:set>
                                  </p:childTnLst>
                                  <p:subTnLst>
                                    <p:animClr clrSpc="rgb" dir="cw">
                                      <p:cBhvr override="childStyle">
                                        <p:cTn dur="1" fill="hold" display="0" masterRel="nextClick" afterEffect="1"/>
                                        <p:tgtEl>
                                          <p:spTgt spid="46"/>
                                        </p:tgtEl>
                                        <p:attrNameLst>
                                          <p:attrName>ppt_c</p:attrName>
                                        </p:attrNameLst>
                                      </p:cBhvr>
                                      <p:to>
                                        <a:srgbClr val="FF3300"/>
                                      </p:to>
                                    </p:animClr>
                                  </p:subTnLst>
                                </p:cTn>
                              </p:par>
                              <p:par>
                                <p:cTn id="276" presetID="21" presetClass="emph" presetSubtype="0" fill="hold" grpId="0" nodeType="withEffect">
                                  <p:stCondLst>
                                    <p:cond delay="0"/>
                                  </p:stCondLst>
                                  <p:childTnLst>
                                    <p:animClr clrSpc="hsl" dir="cw">
                                      <p:cBhvr override="childStyle">
                                        <p:cTn id="277" dur="500" fill="hold"/>
                                        <p:tgtEl>
                                          <p:spTgt spid="45"/>
                                        </p:tgtEl>
                                        <p:attrNameLst>
                                          <p:attrName>style.color</p:attrName>
                                        </p:attrNameLst>
                                      </p:cBhvr>
                                      <p:by>
                                        <p:hsl h="7200000" s="0" l="0"/>
                                      </p:by>
                                    </p:animClr>
                                    <p:animClr clrSpc="hsl" dir="cw">
                                      <p:cBhvr>
                                        <p:cTn id="278" dur="500" fill="hold"/>
                                        <p:tgtEl>
                                          <p:spTgt spid="45"/>
                                        </p:tgtEl>
                                        <p:attrNameLst>
                                          <p:attrName>fillcolor</p:attrName>
                                        </p:attrNameLst>
                                      </p:cBhvr>
                                      <p:by>
                                        <p:hsl h="7200000" s="0" l="0"/>
                                      </p:by>
                                    </p:animClr>
                                    <p:animClr clrSpc="hsl" dir="cw">
                                      <p:cBhvr>
                                        <p:cTn id="279" dur="500" fill="hold"/>
                                        <p:tgtEl>
                                          <p:spTgt spid="45"/>
                                        </p:tgtEl>
                                        <p:attrNameLst>
                                          <p:attrName>stroke.color</p:attrName>
                                        </p:attrNameLst>
                                      </p:cBhvr>
                                      <p:by>
                                        <p:hsl h="7200000" s="0" l="0"/>
                                      </p:by>
                                    </p:animClr>
                                    <p:set>
                                      <p:cBhvr>
                                        <p:cTn id="280" dur="500" fill="hold"/>
                                        <p:tgtEl>
                                          <p:spTgt spid="45"/>
                                        </p:tgtEl>
                                        <p:attrNameLst>
                                          <p:attrName>fill.type</p:attrName>
                                        </p:attrNameLst>
                                      </p:cBhvr>
                                      <p:to>
                                        <p:strVal val="solid"/>
                                      </p:to>
                                    </p:set>
                                  </p:childTnLst>
                                  <p:subTnLst>
                                    <p:animClr clrSpc="rgb" dir="cw">
                                      <p:cBhvr override="childStyle">
                                        <p:cTn dur="1" fill="hold" display="0" masterRel="nextClick" afterEffect="1"/>
                                        <p:tgtEl>
                                          <p:spTgt spid="45"/>
                                        </p:tgtEl>
                                        <p:attrNameLst>
                                          <p:attrName>ppt_c</p:attrName>
                                        </p:attrNameLst>
                                      </p:cBhvr>
                                      <p:to>
                                        <a:srgbClr val="FF3300"/>
                                      </p:to>
                                    </p:animClr>
                                  </p:subTnLst>
                                </p:cTn>
                              </p:par>
                              <p:par>
                                <p:cTn id="281" presetID="21" presetClass="emph" presetSubtype="0" fill="hold" nodeType="withEffect">
                                  <p:stCondLst>
                                    <p:cond delay="0"/>
                                  </p:stCondLst>
                                  <p:childTnLst>
                                    <p:animClr clrSpc="hsl" dir="cw">
                                      <p:cBhvr override="childStyle">
                                        <p:cTn id="282" dur="500" fill="hold"/>
                                        <p:tgtEl>
                                          <p:spTgt spid="42"/>
                                        </p:tgtEl>
                                        <p:attrNameLst>
                                          <p:attrName>style.color</p:attrName>
                                        </p:attrNameLst>
                                      </p:cBhvr>
                                      <p:by>
                                        <p:hsl h="7200000" s="0" l="0"/>
                                      </p:by>
                                    </p:animClr>
                                    <p:animClr clrSpc="hsl" dir="cw">
                                      <p:cBhvr>
                                        <p:cTn id="283" dur="500" fill="hold"/>
                                        <p:tgtEl>
                                          <p:spTgt spid="42"/>
                                        </p:tgtEl>
                                        <p:attrNameLst>
                                          <p:attrName>fillcolor</p:attrName>
                                        </p:attrNameLst>
                                      </p:cBhvr>
                                      <p:by>
                                        <p:hsl h="7200000" s="0" l="0"/>
                                      </p:by>
                                    </p:animClr>
                                    <p:animClr clrSpc="hsl" dir="cw">
                                      <p:cBhvr>
                                        <p:cTn id="284" dur="500" fill="hold"/>
                                        <p:tgtEl>
                                          <p:spTgt spid="42"/>
                                        </p:tgtEl>
                                        <p:attrNameLst>
                                          <p:attrName>stroke.color</p:attrName>
                                        </p:attrNameLst>
                                      </p:cBhvr>
                                      <p:by>
                                        <p:hsl h="7200000" s="0" l="0"/>
                                      </p:by>
                                    </p:animClr>
                                    <p:set>
                                      <p:cBhvr>
                                        <p:cTn id="285" dur="500" fill="hold"/>
                                        <p:tgtEl>
                                          <p:spTgt spid="42"/>
                                        </p:tgtEl>
                                        <p:attrNameLst>
                                          <p:attrName>fill.type</p:attrName>
                                        </p:attrNameLst>
                                      </p:cBhvr>
                                      <p:to>
                                        <p:strVal val="solid"/>
                                      </p:to>
                                    </p:set>
                                  </p:childTnLst>
                                  <p:subTnLst>
                                    <p:animClr clrSpc="rgb" dir="cw">
                                      <p:cBhvr override="childStyle">
                                        <p:cTn dur="1" fill="hold" display="0" masterRel="nextClick" afterEffect="1"/>
                                        <p:tgtEl>
                                          <p:spTgt spid="42"/>
                                        </p:tgtEl>
                                        <p:attrNameLst>
                                          <p:attrName>ppt_c</p:attrName>
                                        </p:attrNameLst>
                                      </p:cBhvr>
                                      <p:to>
                                        <a:srgbClr val="FF3300"/>
                                      </p:to>
                                    </p:animClr>
                                  </p:subTnLst>
                                </p:cTn>
                              </p:par>
                            </p:childTnLst>
                          </p:cTn>
                        </p:par>
                      </p:childTnLst>
                    </p:cTn>
                  </p:par>
                  <p:par>
                    <p:cTn id="286" fill="hold">
                      <p:stCondLst>
                        <p:cond delay="indefinite"/>
                      </p:stCondLst>
                      <p:childTnLst>
                        <p:par>
                          <p:cTn id="287" fill="hold">
                            <p:stCondLst>
                              <p:cond delay="0"/>
                            </p:stCondLst>
                            <p:childTnLst>
                              <p:par>
                                <p:cTn id="288" presetID="21" presetClass="emph" presetSubtype="0" fill="hold" nodeType="clickEffect">
                                  <p:stCondLst>
                                    <p:cond delay="0"/>
                                  </p:stCondLst>
                                  <p:childTnLst>
                                    <p:animClr clrSpc="hsl" dir="cw">
                                      <p:cBhvr override="childStyle">
                                        <p:cTn id="289" dur="500" fill="hold"/>
                                        <p:tgtEl>
                                          <p:spTgt spid="22"/>
                                        </p:tgtEl>
                                        <p:attrNameLst>
                                          <p:attrName>style.color</p:attrName>
                                        </p:attrNameLst>
                                      </p:cBhvr>
                                      <p:by>
                                        <p:hsl h="7200000" s="0" l="0"/>
                                      </p:by>
                                    </p:animClr>
                                    <p:animClr clrSpc="hsl" dir="cw">
                                      <p:cBhvr>
                                        <p:cTn id="290" dur="500" fill="hold"/>
                                        <p:tgtEl>
                                          <p:spTgt spid="22"/>
                                        </p:tgtEl>
                                        <p:attrNameLst>
                                          <p:attrName>fillcolor</p:attrName>
                                        </p:attrNameLst>
                                      </p:cBhvr>
                                      <p:by>
                                        <p:hsl h="7200000" s="0" l="0"/>
                                      </p:by>
                                    </p:animClr>
                                    <p:animClr clrSpc="hsl" dir="cw">
                                      <p:cBhvr>
                                        <p:cTn id="291" dur="500" fill="hold"/>
                                        <p:tgtEl>
                                          <p:spTgt spid="22"/>
                                        </p:tgtEl>
                                        <p:attrNameLst>
                                          <p:attrName>stroke.color</p:attrName>
                                        </p:attrNameLst>
                                      </p:cBhvr>
                                      <p:by>
                                        <p:hsl h="7200000" s="0" l="0"/>
                                      </p:by>
                                    </p:animClr>
                                    <p:set>
                                      <p:cBhvr>
                                        <p:cTn id="292" dur="500" fill="hold"/>
                                        <p:tgtEl>
                                          <p:spTgt spid="22"/>
                                        </p:tgtEl>
                                        <p:attrNameLst>
                                          <p:attrName>fill.type</p:attrName>
                                        </p:attrNameLst>
                                      </p:cBhvr>
                                      <p:to>
                                        <p:strVal val="solid"/>
                                      </p:to>
                                    </p:set>
                                  </p:childTnLst>
                                  <p:subTnLst>
                                    <p:animClr clrSpc="rgb" dir="cw">
                                      <p:cBhvr override="childStyle">
                                        <p:cTn dur="1" fill="hold" display="0" masterRel="nextClick" afterEffect="1"/>
                                        <p:tgtEl>
                                          <p:spTgt spid="22"/>
                                        </p:tgtEl>
                                        <p:attrNameLst>
                                          <p:attrName>ppt_c</p:attrName>
                                        </p:attrNameLst>
                                      </p:cBhvr>
                                      <p:to>
                                        <a:schemeClr val="tx1"/>
                                      </p:to>
                                    </p:animClr>
                                  </p:subTnLst>
                                </p:cTn>
                              </p:par>
                              <p:par>
                                <p:cTn id="293" presetID="21" presetClass="emph" presetSubtype="0" fill="hold" grpId="1" nodeType="withEffect">
                                  <p:stCondLst>
                                    <p:cond delay="0"/>
                                  </p:stCondLst>
                                  <p:childTnLst>
                                    <p:animClr clrSpc="hsl" dir="cw">
                                      <p:cBhvr override="childStyle">
                                        <p:cTn id="294" dur="500" fill="hold"/>
                                        <p:tgtEl>
                                          <p:spTgt spid="33"/>
                                        </p:tgtEl>
                                        <p:attrNameLst>
                                          <p:attrName>style.color</p:attrName>
                                        </p:attrNameLst>
                                      </p:cBhvr>
                                      <p:by>
                                        <p:hsl h="7200000" s="0" l="0"/>
                                      </p:by>
                                    </p:animClr>
                                    <p:animClr clrSpc="hsl" dir="cw">
                                      <p:cBhvr>
                                        <p:cTn id="295" dur="500" fill="hold"/>
                                        <p:tgtEl>
                                          <p:spTgt spid="33"/>
                                        </p:tgtEl>
                                        <p:attrNameLst>
                                          <p:attrName>fillcolor</p:attrName>
                                        </p:attrNameLst>
                                      </p:cBhvr>
                                      <p:by>
                                        <p:hsl h="7200000" s="0" l="0"/>
                                      </p:by>
                                    </p:animClr>
                                    <p:animClr clrSpc="hsl" dir="cw">
                                      <p:cBhvr>
                                        <p:cTn id="296" dur="500" fill="hold"/>
                                        <p:tgtEl>
                                          <p:spTgt spid="33"/>
                                        </p:tgtEl>
                                        <p:attrNameLst>
                                          <p:attrName>stroke.color</p:attrName>
                                        </p:attrNameLst>
                                      </p:cBhvr>
                                      <p:by>
                                        <p:hsl h="7200000" s="0" l="0"/>
                                      </p:by>
                                    </p:animClr>
                                    <p:set>
                                      <p:cBhvr>
                                        <p:cTn id="297" dur="500" fill="hold"/>
                                        <p:tgtEl>
                                          <p:spTgt spid="33"/>
                                        </p:tgtEl>
                                        <p:attrNameLst>
                                          <p:attrName>fill.type</p:attrName>
                                        </p:attrNameLst>
                                      </p:cBhvr>
                                      <p:to>
                                        <p:strVal val="solid"/>
                                      </p:to>
                                    </p:set>
                                  </p:childTnLst>
                                  <p:subTnLst>
                                    <p:animClr clrSpc="rgb" dir="cw">
                                      <p:cBhvr override="childStyle">
                                        <p:cTn dur="1" fill="hold" display="0" masterRel="nextClick" afterEffect="1"/>
                                        <p:tgtEl>
                                          <p:spTgt spid="33"/>
                                        </p:tgtEl>
                                        <p:attrNameLst>
                                          <p:attrName>ppt_c</p:attrName>
                                        </p:attrNameLst>
                                      </p:cBhvr>
                                      <p:to>
                                        <a:schemeClr val="tx1"/>
                                      </p:to>
                                    </p:animClr>
                                  </p:subTnLst>
                                </p:cTn>
                              </p:par>
                              <p:par>
                                <p:cTn id="298" presetID="21" presetClass="emph" presetSubtype="0" fill="hold" nodeType="withEffect">
                                  <p:stCondLst>
                                    <p:cond delay="0"/>
                                  </p:stCondLst>
                                  <p:childTnLst>
                                    <p:animClr clrSpc="hsl" dir="cw">
                                      <p:cBhvr override="childStyle">
                                        <p:cTn id="299" dur="500" fill="hold"/>
                                        <p:tgtEl>
                                          <p:spTgt spid="46"/>
                                        </p:tgtEl>
                                        <p:attrNameLst>
                                          <p:attrName>style.color</p:attrName>
                                        </p:attrNameLst>
                                      </p:cBhvr>
                                      <p:by>
                                        <p:hsl h="7200000" s="0" l="0"/>
                                      </p:by>
                                    </p:animClr>
                                    <p:animClr clrSpc="hsl" dir="cw">
                                      <p:cBhvr>
                                        <p:cTn id="300" dur="500" fill="hold"/>
                                        <p:tgtEl>
                                          <p:spTgt spid="46"/>
                                        </p:tgtEl>
                                        <p:attrNameLst>
                                          <p:attrName>fillcolor</p:attrName>
                                        </p:attrNameLst>
                                      </p:cBhvr>
                                      <p:by>
                                        <p:hsl h="7200000" s="0" l="0"/>
                                      </p:by>
                                    </p:animClr>
                                    <p:animClr clrSpc="hsl" dir="cw">
                                      <p:cBhvr>
                                        <p:cTn id="301" dur="500" fill="hold"/>
                                        <p:tgtEl>
                                          <p:spTgt spid="46"/>
                                        </p:tgtEl>
                                        <p:attrNameLst>
                                          <p:attrName>stroke.color</p:attrName>
                                        </p:attrNameLst>
                                      </p:cBhvr>
                                      <p:by>
                                        <p:hsl h="7200000" s="0" l="0"/>
                                      </p:by>
                                    </p:animClr>
                                    <p:set>
                                      <p:cBhvr>
                                        <p:cTn id="302" dur="500" fill="hold"/>
                                        <p:tgtEl>
                                          <p:spTgt spid="46"/>
                                        </p:tgtEl>
                                        <p:attrNameLst>
                                          <p:attrName>fill.type</p:attrName>
                                        </p:attrNameLst>
                                      </p:cBhvr>
                                      <p:to>
                                        <p:strVal val="solid"/>
                                      </p:to>
                                    </p:set>
                                  </p:childTnLst>
                                  <p:subTnLst>
                                    <p:animClr clrSpc="rgb" dir="cw">
                                      <p:cBhvr override="childStyle">
                                        <p:cTn dur="1" fill="hold" display="0" masterRel="nextClick" afterEffect="1"/>
                                        <p:tgtEl>
                                          <p:spTgt spid="46"/>
                                        </p:tgtEl>
                                        <p:attrNameLst>
                                          <p:attrName>ppt_c</p:attrName>
                                        </p:attrNameLst>
                                      </p:cBhvr>
                                      <p:to>
                                        <a:schemeClr val="tx1"/>
                                      </p:to>
                                    </p:animClr>
                                  </p:subTnLst>
                                </p:cTn>
                              </p:par>
                              <p:par>
                                <p:cTn id="303" presetID="21" presetClass="emph" presetSubtype="0" fill="hold" grpId="1" nodeType="withEffect">
                                  <p:stCondLst>
                                    <p:cond delay="0"/>
                                  </p:stCondLst>
                                  <p:childTnLst>
                                    <p:animClr clrSpc="hsl" dir="cw">
                                      <p:cBhvr override="childStyle">
                                        <p:cTn id="304" dur="500" fill="hold"/>
                                        <p:tgtEl>
                                          <p:spTgt spid="45"/>
                                        </p:tgtEl>
                                        <p:attrNameLst>
                                          <p:attrName>style.color</p:attrName>
                                        </p:attrNameLst>
                                      </p:cBhvr>
                                      <p:by>
                                        <p:hsl h="7200000" s="0" l="0"/>
                                      </p:by>
                                    </p:animClr>
                                    <p:animClr clrSpc="hsl" dir="cw">
                                      <p:cBhvr>
                                        <p:cTn id="305" dur="500" fill="hold"/>
                                        <p:tgtEl>
                                          <p:spTgt spid="45"/>
                                        </p:tgtEl>
                                        <p:attrNameLst>
                                          <p:attrName>fillcolor</p:attrName>
                                        </p:attrNameLst>
                                      </p:cBhvr>
                                      <p:by>
                                        <p:hsl h="7200000" s="0" l="0"/>
                                      </p:by>
                                    </p:animClr>
                                    <p:animClr clrSpc="hsl" dir="cw">
                                      <p:cBhvr>
                                        <p:cTn id="306" dur="500" fill="hold"/>
                                        <p:tgtEl>
                                          <p:spTgt spid="45"/>
                                        </p:tgtEl>
                                        <p:attrNameLst>
                                          <p:attrName>stroke.color</p:attrName>
                                        </p:attrNameLst>
                                      </p:cBhvr>
                                      <p:by>
                                        <p:hsl h="7200000" s="0" l="0"/>
                                      </p:by>
                                    </p:animClr>
                                    <p:set>
                                      <p:cBhvr>
                                        <p:cTn id="307" dur="500" fill="hold"/>
                                        <p:tgtEl>
                                          <p:spTgt spid="45"/>
                                        </p:tgtEl>
                                        <p:attrNameLst>
                                          <p:attrName>fill.type</p:attrName>
                                        </p:attrNameLst>
                                      </p:cBhvr>
                                      <p:to>
                                        <p:strVal val="solid"/>
                                      </p:to>
                                    </p:set>
                                  </p:childTnLst>
                                  <p:subTnLst>
                                    <p:animClr clrSpc="rgb" dir="cw">
                                      <p:cBhvr override="childStyle">
                                        <p:cTn dur="1" fill="hold" display="0" masterRel="nextClick" afterEffect="1"/>
                                        <p:tgtEl>
                                          <p:spTgt spid="45"/>
                                        </p:tgtEl>
                                        <p:attrNameLst>
                                          <p:attrName>ppt_c</p:attrName>
                                        </p:attrNameLst>
                                      </p:cBhvr>
                                      <p:to>
                                        <a:schemeClr val="tx1"/>
                                      </p:to>
                                    </p:animClr>
                                  </p:subTnLst>
                                </p:cTn>
                              </p:par>
                              <p:par>
                                <p:cTn id="308" presetID="21" presetClass="emph" presetSubtype="0" fill="hold" nodeType="withEffect">
                                  <p:stCondLst>
                                    <p:cond delay="0"/>
                                  </p:stCondLst>
                                  <p:childTnLst>
                                    <p:animClr clrSpc="hsl" dir="cw">
                                      <p:cBhvr override="childStyle">
                                        <p:cTn id="309" dur="500" fill="hold"/>
                                        <p:tgtEl>
                                          <p:spTgt spid="42"/>
                                        </p:tgtEl>
                                        <p:attrNameLst>
                                          <p:attrName>style.color</p:attrName>
                                        </p:attrNameLst>
                                      </p:cBhvr>
                                      <p:by>
                                        <p:hsl h="7200000" s="0" l="0"/>
                                      </p:by>
                                    </p:animClr>
                                    <p:animClr clrSpc="hsl" dir="cw">
                                      <p:cBhvr>
                                        <p:cTn id="310" dur="500" fill="hold"/>
                                        <p:tgtEl>
                                          <p:spTgt spid="42"/>
                                        </p:tgtEl>
                                        <p:attrNameLst>
                                          <p:attrName>fillcolor</p:attrName>
                                        </p:attrNameLst>
                                      </p:cBhvr>
                                      <p:by>
                                        <p:hsl h="7200000" s="0" l="0"/>
                                      </p:by>
                                    </p:animClr>
                                    <p:animClr clrSpc="hsl" dir="cw">
                                      <p:cBhvr>
                                        <p:cTn id="311" dur="500" fill="hold"/>
                                        <p:tgtEl>
                                          <p:spTgt spid="42"/>
                                        </p:tgtEl>
                                        <p:attrNameLst>
                                          <p:attrName>stroke.color</p:attrName>
                                        </p:attrNameLst>
                                      </p:cBhvr>
                                      <p:by>
                                        <p:hsl h="7200000" s="0" l="0"/>
                                      </p:by>
                                    </p:animClr>
                                    <p:set>
                                      <p:cBhvr>
                                        <p:cTn id="312" dur="500" fill="hold"/>
                                        <p:tgtEl>
                                          <p:spTgt spid="42"/>
                                        </p:tgtEl>
                                        <p:attrNameLst>
                                          <p:attrName>fill.type</p:attrName>
                                        </p:attrNameLst>
                                      </p:cBhvr>
                                      <p:to>
                                        <p:strVal val="solid"/>
                                      </p:to>
                                    </p:set>
                                  </p:childTnLst>
                                  <p:subTnLst>
                                    <p:animClr clrSpc="rgb" dir="cw">
                                      <p:cBhvr override="childStyle">
                                        <p:cTn dur="1" fill="hold" display="0" masterRel="nextClick" afterEffect="1"/>
                                        <p:tgtEl>
                                          <p:spTgt spid="42"/>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32" grpId="0"/>
      <p:bldP spid="32" grpId="1"/>
      <p:bldP spid="32" grpId="2"/>
      <p:bldP spid="32" grpId="3"/>
      <p:bldP spid="33" grpId="0"/>
      <p:bldP spid="33" grpId="1"/>
      <p:bldP spid="34" grpId="0"/>
      <p:bldP spid="34" grpId="1"/>
      <p:bldP spid="35" grpId="0"/>
      <p:bldP spid="35" grpId="1"/>
      <p:bldP spid="40" grpId="0"/>
      <p:bldP spid="40" grpId="1"/>
      <p:bldP spid="41" grpId="0"/>
      <p:bldP spid="41" grpId="1"/>
      <p:bldP spid="43" grpId="0"/>
      <p:bldP spid="43" grpId="1"/>
      <p:bldP spid="44" grpId="0"/>
      <p:bldP spid="44" grpId="1"/>
      <p:bldP spid="45" grpId="0"/>
      <p:bldP spid="45" grpId="1"/>
      <p:bldP spid="51" grpId="0"/>
      <p:bldP spid="51"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48856" y="1133475"/>
            <a:ext cx="8995144" cy="5354638"/>
          </a:xfrm>
        </p:spPr>
        <p:txBody>
          <a:bodyPr/>
          <a:lstStyle/>
          <a:p>
            <a:r>
              <a:rPr lang="en-US" altLang="ja-JP" dirty="0" smtClean="0"/>
              <a:t>After the launch, the main calibration method should be selected (or combined).</a:t>
            </a:r>
          </a:p>
          <a:p>
            <a:pPr lvl="1"/>
            <a:r>
              <a:rPr lang="en-US" altLang="ja-JP" dirty="0" smtClean="0"/>
              <a:t>ASTER</a:t>
            </a:r>
          </a:p>
          <a:p>
            <a:pPr lvl="2"/>
            <a:r>
              <a:rPr lang="en-US" altLang="ja-JP" dirty="0" smtClean="0"/>
              <a:t>On-board calibrator (before 2014.2)</a:t>
            </a:r>
          </a:p>
          <a:p>
            <a:pPr lvl="2"/>
            <a:r>
              <a:rPr lang="en-US" altLang="ja-JP" dirty="0" smtClean="0"/>
              <a:t>Vicarious, Cross calibration and On-board calibrator (after 2014.2)</a:t>
            </a:r>
          </a:p>
          <a:p>
            <a:pPr lvl="2"/>
            <a:r>
              <a:rPr lang="en-US" altLang="ja-JP" dirty="0" smtClean="0"/>
              <a:t>Future: Legacy and Auto-system vicarious calibration ?</a:t>
            </a:r>
            <a:br>
              <a:rPr lang="en-US" altLang="ja-JP" dirty="0" smtClean="0"/>
            </a:br>
            <a:r>
              <a:rPr lang="en-US" altLang="ja-JP" dirty="0" smtClean="0"/>
              <a:t>		+ Lunar calibration</a:t>
            </a:r>
          </a:p>
          <a:p>
            <a:pPr lvl="1"/>
            <a:r>
              <a:rPr lang="en-US" altLang="ja-JP" dirty="0" smtClean="0"/>
              <a:t>HISUI </a:t>
            </a:r>
            <a:r>
              <a:rPr lang="en-US" altLang="ja-JP" sz="2000" dirty="0" smtClean="0"/>
              <a:t>(will be launch in FY2018)</a:t>
            </a:r>
          </a:p>
          <a:p>
            <a:pPr lvl="2"/>
            <a:r>
              <a:rPr lang="en-US" altLang="ja-JP" dirty="0" smtClean="0"/>
              <a:t>Unfortunately, the Lunar calibration can not be planned due to the platform (ALOS3 to ISS) change</a:t>
            </a:r>
          </a:p>
          <a:p>
            <a:pPr lvl="2"/>
            <a:r>
              <a:rPr lang="en-US" altLang="ja-JP" dirty="0" smtClean="0"/>
              <a:t>On-board calibrator maybe main, </a:t>
            </a:r>
            <a:r>
              <a:rPr lang="en-US" altLang="ja-JP" dirty="0"/>
              <a:t>if </a:t>
            </a:r>
            <a:r>
              <a:rPr lang="en-US" altLang="ja-JP" dirty="0" smtClean="0"/>
              <a:t>the calibrator will be no problem.</a:t>
            </a:r>
          </a:p>
          <a:p>
            <a:pPr lvl="2"/>
            <a:r>
              <a:rPr lang="en-US" altLang="ja-JP" dirty="0" smtClean="0"/>
              <a:t>Cross calibration is also main, if </a:t>
            </a:r>
            <a:r>
              <a:rPr lang="en-US" altLang="ja-JP" dirty="0"/>
              <a:t>the CLARREO </a:t>
            </a:r>
            <a:r>
              <a:rPr lang="en-US" altLang="ja-JP" dirty="0" smtClean="0"/>
              <a:t>Pathfinder will be aboard the ISS.</a:t>
            </a:r>
          </a:p>
          <a:p>
            <a:pPr lvl="2"/>
            <a:r>
              <a:rPr lang="en-US" altLang="ja-JP" dirty="0" smtClean="0"/>
              <a:t>For the vicarious calibration, the Auto-system data will be major.</a:t>
            </a:r>
          </a:p>
        </p:txBody>
      </p:sp>
      <p:sp>
        <p:nvSpPr>
          <p:cNvPr id="5" name="タイトル 1"/>
          <p:cNvSpPr txBox="1">
            <a:spLocks/>
          </p:cNvSpPr>
          <p:nvPr/>
        </p:nvSpPr>
        <p:spPr bwMode="auto">
          <a:xfrm>
            <a:off x="228592" y="452608"/>
            <a:ext cx="8663888" cy="58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charset="0"/>
                <a:ea typeface="ＭＳ Ｐゴシック" pitchFamily="50" charset="-128"/>
              </a:defRPr>
            </a:lvl9pPr>
          </a:lstStyle>
          <a:p>
            <a:pPr algn="l"/>
            <a:r>
              <a:rPr lang="en-US" altLang="ja-JP" sz="3200" b="1" kern="0" dirty="0" smtClean="0"/>
              <a:t>Summary</a:t>
            </a:r>
            <a:endParaRPr lang="ja-JP" altLang="en-US" sz="3200" b="1" kern="0" dirty="0"/>
          </a:p>
        </p:txBody>
      </p:sp>
    </p:spTree>
    <p:extLst>
      <p:ext uri="{BB962C8B-B14F-4D97-AF65-F5344CB8AC3E}">
        <p14:creationId xmlns:p14="http://schemas.microsoft.com/office/powerpoint/2010/main" val="36913937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397933"/>
            <a:ext cx="9144000" cy="816840"/>
          </a:xfrm>
        </p:spPr>
        <p:txBody>
          <a:bodyPr/>
          <a:lstStyle/>
          <a:p>
            <a:r>
              <a:rPr lang="en-US" altLang="ja-JP" sz="3200" dirty="0"/>
              <a:t>AIST members for the Radiometric Calibration</a:t>
            </a:r>
            <a:endParaRPr kumimoji="1" lang="ja-JP" altLang="en-US" sz="3200" dirty="0"/>
          </a:p>
        </p:txBody>
      </p:sp>
      <p:sp>
        <p:nvSpPr>
          <p:cNvPr id="3" name="コンテンツ プレースホルダー 2"/>
          <p:cNvSpPr>
            <a:spLocks noGrp="1"/>
          </p:cNvSpPr>
          <p:nvPr>
            <p:ph idx="1"/>
          </p:nvPr>
        </p:nvSpPr>
        <p:spPr>
          <a:xfrm>
            <a:off x="0" y="1214773"/>
            <a:ext cx="9144000" cy="5194151"/>
          </a:xfrm>
        </p:spPr>
        <p:txBody>
          <a:bodyPr/>
          <a:lstStyle/>
          <a:p>
            <a:r>
              <a:rPr kumimoji="1" lang="en-US" altLang="ja-JP" dirty="0" smtClean="0"/>
              <a:t>National Metrology Institute of Japan</a:t>
            </a:r>
          </a:p>
          <a:p>
            <a:pPr lvl="1"/>
            <a:r>
              <a:rPr lang="en-US" altLang="ja-JP" dirty="0" smtClean="0"/>
              <a:t>Pre-launch </a:t>
            </a:r>
            <a:r>
              <a:rPr lang="en-US" altLang="ja-JP" dirty="0"/>
              <a:t>/ Onboard </a:t>
            </a:r>
            <a:r>
              <a:rPr lang="en-US" altLang="ja-JP" dirty="0" smtClean="0"/>
              <a:t>calibration</a:t>
            </a:r>
          </a:p>
          <a:p>
            <a:pPr lvl="2"/>
            <a:r>
              <a:rPr lang="en-US" altLang="ja-JP" dirty="0" err="1" smtClean="0"/>
              <a:t>Juntaro</a:t>
            </a:r>
            <a:r>
              <a:rPr lang="en-US" altLang="ja-JP" dirty="0" smtClean="0"/>
              <a:t> Ishii, </a:t>
            </a:r>
            <a:r>
              <a:rPr lang="en-US" altLang="ja-JP" dirty="0"/>
              <a:t>Yoshiro </a:t>
            </a:r>
            <a:r>
              <a:rPr lang="en-US" altLang="ja-JP" dirty="0" smtClean="0"/>
              <a:t>Yamada, </a:t>
            </a:r>
            <a:r>
              <a:rPr lang="en-US" altLang="ja-JP" dirty="0"/>
              <a:t>Yu </a:t>
            </a:r>
            <a:r>
              <a:rPr lang="en-US" altLang="ja-JP" dirty="0" smtClean="0"/>
              <a:t>Yamaguchi</a:t>
            </a:r>
            <a:br>
              <a:rPr lang="en-US" altLang="ja-JP" dirty="0" smtClean="0"/>
            </a:br>
            <a:r>
              <a:rPr lang="en-US" altLang="ja-JP" sz="1400" dirty="0" smtClean="0"/>
              <a:t>(Former researchers :A. Ono and F. Sakuma)</a:t>
            </a:r>
            <a:endParaRPr kumimoji="1" lang="en-US" altLang="ja-JP" dirty="0" smtClean="0"/>
          </a:p>
          <a:p>
            <a:endParaRPr lang="en-US" altLang="ja-JP" dirty="0" smtClean="0"/>
          </a:p>
          <a:p>
            <a:r>
              <a:rPr lang="en-US" altLang="ja-JP" dirty="0" smtClean="0"/>
              <a:t>Geological Survey of Japan</a:t>
            </a:r>
          </a:p>
          <a:p>
            <a:pPr lvl="1"/>
            <a:r>
              <a:rPr lang="en-US" altLang="ja-JP" dirty="0" smtClean="0"/>
              <a:t>Vicarious / Cross / Inter-band calibration for VNIR</a:t>
            </a:r>
            <a:br>
              <a:rPr lang="en-US" altLang="ja-JP" dirty="0" smtClean="0"/>
            </a:br>
            <a:r>
              <a:rPr lang="ja-JP" altLang="en-US" sz="1800" dirty="0" smtClean="0"/>
              <a:t>（ </a:t>
            </a:r>
            <a:r>
              <a:rPr lang="en-US" altLang="ja-JP" sz="1800" dirty="0" smtClean="0"/>
              <a:t>/</a:t>
            </a:r>
            <a:r>
              <a:rPr lang="ja-JP" altLang="en-US" sz="1800" dirty="0" smtClean="0"/>
              <a:t> </a:t>
            </a:r>
            <a:r>
              <a:rPr lang="en-US" altLang="ja-JP" sz="1800" dirty="0" smtClean="0"/>
              <a:t>Calibration Data Archive System</a:t>
            </a:r>
            <a:r>
              <a:rPr lang="ja-JP" altLang="en-US" sz="1800" dirty="0" smtClean="0"/>
              <a:t>）</a:t>
            </a:r>
            <a:endParaRPr lang="en-US" altLang="ja-JP" dirty="0" smtClean="0"/>
          </a:p>
          <a:p>
            <a:pPr lvl="2"/>
            <a:r>
              <a:rPr lang="en-US" altLang="ja-JP" dirty="0" smtClean="0"/>
              <a:t>Kenta Obata, Izumi </a:t>
            </a:r>
            <a:r>
              <a:rPr lang="en-US" altLang="ja-JP" dirty="0" err="1" smtClean="0"/>
              <a:t>Nagatani</a:t>
            </a:r>
            <a:r>
              <a:rPr lang="en-US" altLang="ja-JP" dirty="0" smtClean="0"/>
              <a:t>, </a:t>
            </a:r>
            <a:r>
              <a:rPr lang="en-US" altLang="ja-JP" dirty="0" err="1" smtClean="0"/>
              <a:t>Hirokazu</a:t>
            </a:r>
            <a:r>
              <a:rPr lang="en-US" altLang="ja-JP" dirty="0" smtClean="0"/>
              <a:t> Yamamoto, Satoshi </a:t>
            </a:r>
            <a:r>
              <a:rPr lang="en-US" altLang="ja-JP" dirty="0" err="1" smtClean="0"/>
              <a:t>Tsuchida</a:t>
            </a:r>
            <a:endParaRPr lang="en-US" altLang="ja-JP" dirty="0" smtClean="0"/>
          </a:p>
          <a:p>
            <a:endParaRPr lang="en-US" altLang="ja-JP" dirty="0" smtClean="0"/>
          </a:p>
          <a:p>
            <a:r>
              <a:rPr lang="en-US" altLang="ja-JP" dirty="0" smtClean="0"/>
              <a:t>Artificial </a:t>
            </a:r>
            <a:r>
              <a:rPr lang="en-US" altLang="ja-JP" dirty="0"/>
              <a:t>Intelligence Research Center </a:t>
            </a:r>
            <a:endParaRPr lang="en-US" altLang="ja-JP" dirty="0" smtClean="0"/>
          </a:p>
          <a:p>
            <a:pPr lvl="1"/>
            <a:r>
              <a:rPr lang="en-US" altLang="ja-JP" dirty="0" smtClean="0"/>
              <a:t>Lunar Calibration </a:t>
            </a:r>
            <a:r>
              <a:rPr lang="en-US" altLang="ja-JP" sz="2000" dirty="0" smtClean="0"/>
              <a:t>( / Vicarious calibration for TIR)</a:t>
            </a:r>
            <a:endParaRPr lang="en-US" altLang="ja-JP" dirty="0" smtClean="0"/>
          </a:p>
          <a:p>
            <a:pPr lvl="2"/>
            <a:r>
              <a:rPr lang="en-US" altLang="ja-JP" dirty="0" smtClean="0"/>
              <a:t>Toru Koyama, </a:t>
            </a:r>
            <a:r>
              <a:rPr lang="en-US" altLang="ja-JP" dirty="0" err="1" smtClean="0"/>
              <a:t>Soushi</a:t>
            </a:r>
            <a:r>
              <a:rPr lang="ja-JP" altLang="en-US" dirty="0" smtClean="0"/>
              <a:t> </a:t>
            </a:r>
            <a:r>
              <a:rPr lang="en-US" altLang="ja-JP" dirty="0" smtClean="0"/>
              <a:t>Kato</a:t>
            </a:r>
            <a:endParaRPr kumimoji="1" lang="ja-JP" altLang="en-US" dirty="0"/>
          </a:p>
        </p:txBody>
      </p:sp>
      <p:pic>
        <p:nvPicPr>
          <p:cNvPr id="5" name="図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38346" y="5047156"/>
            <a:ext cx="419122" cy="425472"/>
          </a:xfrm>
          <a:prstGeom prst="rect">
            <a:avLst/>
          </a:prstGeom>
        </p:spPr>
      </p:pic>
      <p:pic>
        <p:nvPicPr>
          <p:cNvPr id="6" name="図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419615" y="3222838"/>
            <a:ext cx="528379" cy="279730"/>
          </a:xfrm>
          <a:prstGeom prst="rect">
            <a:avLst/>
          </a:prstGeom>
        </p:spPr>
      </p:pic>
      <p:pic>
        <p:nvPicPr>
          <p:cNvPr id="7" name="図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638346" y="1214773"/>
            <a:ext cx="609631" cy="393720"/>
          </a:xfrm>
          <a:prstGeom prst="rect">
            <a:avLst/>
          </a:prstGeom>
        </p:spPr>
      </p:pic>
    </p:spTree>
    <p:extLst>
      <p:ext uri="{BB962C8B-B14F-4D97-AF65-F5344CB8AC3E}">
        <p14:creationId xmlns:p14="http://schemas.microsoft.com/office/powerpoint/2010/main" val="9471473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descr=":素材:8_TIA:p11_ＴＩＡ鳥瞰図.psd"/>
          <p:cNvPicPr>
            <a:picLocks noChangeAspect="1"/>
          </p:cNvPicPr>
          <p:nvPr/>
        </p:nvPicPr>
        <p:blipFill>
          <a:blip r:embed="rId3"/>
          <a:srcRect/>
          <a:stretch>
            <a:fillRect/>
          </a:stretch>
        </p:blipFill>
        <p:spPr bwMode="auto">
          <a:xfrm>
            <a:off x="8806" y="863883"/>
            <a:ext cx="6760690" cy="3250625"/>
          </a:xfrm>
          <a:prstGeom prst="rect">
            <a:avLst/>
          </a:prstGeom>
          <a:noFill/>
          <a:ln w="9525">
            <a:noFill/>
            <a:miter lim="800000"/>
            <a:headEnd/>
            <a:tailEnd/>
          </a:ln>
        </p:spPr>
      </p:pic>
      <p:pic>
        <p:nvPicPr>
          <p:cNvPr id="66" name="図 65"/>
          <p:cNvPicPr>
            <a:picLocks noChangeAspect="1"/>
          </p:cNvPicPr>
          <p:nvPr/>
        </p:nvPicPr>
        <p:blipFill>
          <a:blip r:embed="rId4" cstate="email">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878579" y="1593334"/>
            <a:ext cx="7273811" cy="5264500"/>
          </a:xfrm>
          <a:prstGeom prst="rect">
            <a:avLst/>
          </a:prstGeom>
          <a:scene3d>
            <a:camera prst="perspectiveRelaxedModerately">
              <a:rot lat="18555507" lon="21594000" rev="21594000"/>
            </a:camera>
            <a:lightRig rig="threePt" dir="t"/>
          </a:scene3d>
          <a:sp3d prstMaterial="matte"/>
        </p:spPr>
      </p:pic>
      <p:sp>
        <p:nvSpPr>
          <p:cNvPr id="51" name="正方形/長方形 50"/>
          <p:cNvSpPr/>
          <p:nvPr/>
        </p:nvSpPr>
        <p:spPr bwMode="gray">
          <a:xfrm>
            <a:off x="311677" y="6165192"/>
            <a:ext cx="5850846" cy="369332"/>
          </a:xfrm>
          <a:prstGeom prst="rect">
            <a:avLst/>
          </a:prstGeom>
        </p:spPr>
        <p:txBody>
          <a:bodyPr wrap="square">
            <a:spAutoFit/>
          </a:bodyPr>
          <a:lstStyle/>
          <a:p>
            <a:r>
              <a:rPr lang="en-US" altLang="ja-JP" b="1" kern="100" dirty="0" smtClean="0">
                <a:solidFill>
                  <a:srgbClr val="000000">
                    <a:lumMod val="85000"/>
                    <a:lumOff val="15000"/>
                  </a:srgbClr>
                </a:solidFill>
                <a:latin typeface="メイリオ" panose="020B0604030504040204" pitchFamily="50" charset="-128"/>
                <a:ea typeface="メイリオ" panose="020B0604030504040204" pitchFamily="50" charset="-128"/>
                <a:cs typeface="メイリオ" panose="020B0604030504040204" pitchFamily="50" charset="-128"/>
              </a:rPr>
              <a:t>AIST has 10 research bases around Japan</a:t>
            </a:r>
            <a:endParaRPr lang="ja-JP" altLang="ja-JP" b="1" kern="100" dirty="0">
              <a:solidFill>
                <a:srgbClr val="000000">
                  <a:lumMod val="85000"/>
                  <a:lumOff val="15000"/>
                </a:srgb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9" name="Text Box 11"/>
          <p:cNvSpPr txBox="1">
            <a:spLocks noChangeArrowheads="1"/>
          </p:cNvSpPr>
          <p:nvPr/>
        </p:nvSpPr>
        <p:spPr bwMode="gray">
          <a:xfrm>
            <a:off x="6162523" y="5901353"/>
            <a:ext cx="2055289" cy="350865"/>
          </a:xfrm>
          <a:prstGeom prst="rect">
            <a:avLst/>
          </a:prstGeom>
          <a:noFill/>
          <a:ln w="9525">
            <a:noFill/>
            <a:miter lim="800000"/>
            <a:headEnd/>
            <a:tailEnd/>
          </a:ln>
          <a:effectLst/>
        </p:spPr>
        <p:txBody>
          <a:bodyPr wrap="square">
            <a:spAutoFit/>
          </a:bodyPr>
          <a:lstStyle>
            <a:defPPr>
              <a:defRPr lang="ja-JP"/>
            </a:defPPr>
            <a:lvl1pPr>
              <a:lnSpc>
                <a:spcPct val="120000"/>
              </a:lnSpc>
              <a:spcBef>
                <a:spcPct val="50000"/>
              </a:spcBef>
              <a:defRPr sz="2000" b="1">
                <a:solidFill>
                  <a:schemeClr val="tx1">
                    <a:lumMod val="75000"/>
                    <a:lumOff val="25000"/>
                  </a:schemeClr>
                </a:solidFill>
                <a:effectLst>
                  <a:glow rad="114300">
                    <a:schemeClr val="bg1">
                      <a:alpha val="75000"/>
                    </a:schemeClr>
                  </a:glow>
                </a:effectLst>
                <a:latin typeface="メイリオ" panose="020B0604030504040204" pitchFamily="50" charset="-128"/>
                <a:ea typeface="メイリオ" panose="020B0604030504040204" pitchFamily="50" charset="-128"/>
              </a:defRPr>
            </a:lvl1pPr>
          </a:lstStyle>
          <a:p>
            <a:r>
              <a:rPr lang="en-US" altLang="ja-JP" sz="1400" dirty="0" smtClean="0">
                <a:solidFill>
                  <a:srgbClr val="007BAC"/>
                </a:solidFill>
                <a:effectLst>
                  <a:glow rad="114300">
                    <a:srgbClr val="FFFFFF">
                      <a:alpha val="75000"/>
                    </a:srgbClr>
                  </a:glow>
                </a:effectLst>
              </a:rPr>
              <a:t>Tokyo Waterfront</a:t>
            </a:r>
            <a:endParaRPr lang="en-US" altLang="ja-JP" sz="1400" dirty="0">
              <a:solidFill>
                <a:srgbClr val="007BAC"/>
              </a:solidFill>
              <a:effectLst>
                <a:glow rad="114300">
                  <a:srgbClr val="FFFFFF">
                    <a:alpha val="75000"/>
                  </a:srgbClr>
                </a:glow>
              </a:effectLst>
            </a:endParaRPr>
          </a:p>
        </p:txBody>
      </p:sp>
      <p:pic>
        <p:nvPicPr>
          <p:cNvPr id="86" name="図 85">
            <a:hlinkClick r:id="" action="ppaction://noaction"/>
          </p:cNvPr>
          <p:cNvPicPr>
            <a:picLocks noChangeAspect="1"/>
          </p:cNvPicPr>
          <p:nvPr/>
        </p:nvPicPr>
        <p:blipFill>
          <a:blip r:embed="rId6"/>
          <a:stretch>
            <a:fillRect/>
          </a:stretch>
        </p:blipFill>
        <p:spPr bwMode="gray">
          <a:xfrm>
            <a:off x="7180188" y="2995397"/>
            <a:ext cx="432854" cy="420660"/>
          </a:xfrm>
          <a:prstGeom prst="rect">
            <a:avLst/>
          </a:prstGeom>
        </p:spPr>
      </p:pic>
      <p:pic>
        <p:nvPicPr>
          <p:cNvPr id="88" name="図 87">
            <a:hlinkClick r:id="" action="ppaction://noaction"/>
          </p:cNvPr>
          <p:cNvPicPr>
            <a:picLocks noChangeAspect="1"/>
          </p:cNvPicPr>
          <p:nvPr/>
        </p:nvPicPr>
        <p:blipFill>
          <a:blip r:embed="rId7"/>
          <a:stretch>
            <a:fillRect/>
          </a:stretch>
        </p:blipFill>
        <p:spPr bwMode="gray">
          <a:xfrm>
            <a:off x="7053188" y="3938372"/>
            <a:ext cx="432854" cy="420660"/>
          </a:xfrm>
          <a:prstGeom prst="rect">
            <a:avLst/>
          </a:prstGeom>
        </p:spPr>
      </p:pic>
      <p:pic>
        <p:nvPicPr>
          <p:cNvPr id="90" name="図 89">
            <a:hlinkClick r:id="" action="ppaction://noaction"/>
          </p:cNvPr>
          <p:cNvPicPr>
            <a:picLocks noChangeAspect="1"/>
          </p:cNvPicPr>
          <p:nvPr/>
        </p:nvPicPr>
        <p:blipFill>
          <a:blip r:embed="rId8"/>
          <a:stretch>
            <a:fillRect/>
          </a:stretch>
        </p:blipFill>
        <p:spPr bwMode="gray">
          <a:xfrm>
            <a:off x="5926316" y="4890998"/>
            <a:ext cx="445047" cy="426757"/>
          </a:xfrm>
          <a:prstGeom prst="rect">
            <a:avLst/>
          </a:prstGeom>
        </p:spPr>
      </p:pic>
      <p:cxnSp>
        <p:nvCxnSpPr>
          <p:cNvPr id="91" name="直線コネクタ 90"/>
          <p:cNvCxnSpPr/>
          <p:nvPr/>
        </p:nvCxnSpPr>
        <p:spPr bwMode="gray">
          <a:xfrm>
            <a:off x="6146862" y="5150318"/>
            <a:ext cx="567237" cy="805019"/>
          </a:xfrm>
          <a:prstGeom prst="line">
            <a:avLst/>
          </a:prstGeom>
          <a:ln w="15875">
            <a:solidFill>
              <a:srgbClr val="007BAC"/>
            </a:solidFill>
          </a:ln>
        </p:spPr>
        <p:style>
          <a:lnRef idx="1">
            <a:schemeClr val="accent1"/>
          </a:lnRef>
          <a:fillRef idx="0">
            <a:schemeClr val="accent1"/>
          </a:fillRef>
          <a:effectRef idx="0">
            <a:schemeClr val="accent1"/>
          </a:effectRef>
          <a:fontRef idx="minor">
            <a:schemeClr val="tx1"/>
          </a:fontRef>
        </p:style>
      </p:cxnSp>
      <p:pic>
        <p:nvPicPr>
          <p:cNvPr id="93" name="図 92">
            <a:hlinkClick r:id="" action="ppaction://noaction"/>
          </p:cNvPr>
          <p:cNvPicPr>
            <a:picLocks noChangeAspect="1"/>
          </p:cNvPicPr>
          <p:nvPr/>
        </p:nvPicPr>
        <p:blipFill>
          <a:blip r:embed="rId9"/>
          <a:stretch>
            <a:fillRect/>
          </a:stretch>
        </p:blipFill>
        <p:spPr bwMode="gray">
          <a:xfrm>
            <a:off x="4787379" y="4887697"/>
            <a:ext cx="487722" cy="420660"/>
          </a:xfrm>
          <a:prstGeom prst="rect">
            <a:avLst/>
          </a:prstGeom>
        </p:spPr>
      </p:pic>
      <p:pic>
        <p:nvPicPr>
          <p:cNvPr id="95" name="図 94">
            <a:hlinkClick r:id="" action="ppaction://noaction"/>
          </p:cNvPr>
          <p:cNvPicPr>
            <a:picLocks noChangeAspect="1"/>
          </p:cNvPicPr>
          <p:nvPr/>
        </p:nvPicPr>
        <p:blipFill>
          <a:blip r:embed="rId10"/>
          <a:stretch>
            <a:fillRect/>
          </a:stretch>
        </p:blipFill>
        <p:spPr bwMode="gray">
          <a:xfrm>
            <a:off x="4149330" y="5062195"/>
            <a:ext cx="493819" cy="414564"/>
          </a:xfrm>
          <a:prstGeom prst="rect">
            <a:avLst/>
          </a:prstGeom>
        </p:spPr>
      </p:pic>
      <p:pic>
        <p:nvPicPr>
          <p:cNvPr id="98" name="図 97">
            <a:hlinkClick r:id="" action="ppaction://noaction"/>
          </p:cNvPr>
          <p:cNvPicPr>
            <a:picLocks noChangeAspect="1"/>
          </p:cNvPicPr>
          <p:nvPr/>
        </p:nvPicPr>
        <p:blipFill>
          <a:blip r:embed="rId11"/>
          <a:stretch>
            <a:fillRect/>
          </a:stretch>
        </p:blipFill>
        <p:spPr bwMode="gray">
          <a:xfrm>
            <a:off x="3333229" y="5122647"/>
            <a:ext cx="487722" cy="420660"/>
          </a:xfrm>
          <a:prstGeom prst="rect">
            <a:avLst/>
          </a:prstGeom>
        </p:spPr>
      </p:pic>
      <p:pic>
        <p:nvPicPr>
          <p:cNvPr id="100" name="図 99">
            <a:hlinkClick r:id="" action="ppaction://noaction"/>
          </p:cNvPr>
          <p:cNvPicPr>
            <a:picLocks noChangeAspect="1"/>
          </p:cNvPicPr>
          <p:nvPr/>
        </p:nvPicPr>
        <p:blipFill>
          <a:blip r:embed="rId12"/>
          <a:stretch>
            <a:fillRect/>
          </a:stretch>
        </p:blipFill>
        <p:spPr bwMode="gray">
          <a:xfrm>
            <a:off x="2901429" y="4805147"/>
            <a:ext cx="487722" cy="420660"/>
          </a:xfrm>
          <a:prstGeom prst="rect">
            <a:avLst/>
          </a:prstGeom>
        </p:spPr>
      </p:pic>
      <p:pic>
        <p:nvPicPr>
          <p:cNvPr id="103" name="図 102">
            <a:hlinkClick r:id="" action="ppaction://noaction"/>
          </p:cNvPr>
          <p:cNvPicPr>
            <a:picLocks noChangeAspect="1"/>
          </p:cNvPicPr>
          <p:nvPr/>
        </p:nvPicPr>
        <p:blipFill>
          <a:blip r:embed="rId13"/>
          <a:stretch>
            <a:fillRect/>
          </a:stretch>
        </p:blipFill>
        <p:spPr bwMode="gray">
          <a:xfrm>
            <a:off x="1685530" y="5211547"/>
            <a:ext cx="493819" cy="420660"/>
          </a:xfrm>
          <a:prstGeom prst="rect">
            <a:avLst/>
          </a:prstGeom>
        </p:spPr>
      </p:pic>
      <p:pic>
        <p:nvPicPr>
          <p:cNvPr id="118" name="図 117">
            <a:hlinkClick r:id="" action="ppaction://noaction"/>
          </p:cNvPr>
          <p:cNvPicPr>
            <a:picLocks noChangeAspect="1"/>
          </p:cNvPicPr>
          <p:nvPr/>
        </p:nvPicPr>
        <p:blipFill>
          <a:blip r:embed="rId7"/>
          <a:stretch>
            <a:fillRect/>
          </a:stretch>
        </p:blipFill>
        <p:spPr bwMode="gray">
          <a:xfrm>
            <a:off x="6667640" y="4346620"/>
            <a:ext cx="432854" cy="420660"/>
          </a:xfrm>
          <a:prstGeom prst="rect">
            <a:avLst/>
          </a:prstGeom>
        </p:spPr>
      </p:pic>
      <p:pic>
        <p:nvPicPr>
          <p:cNvPr id="126" name="図 125"/>
          <p:cNvPicPr>
            <a:picLocks noChangeAspect="1"/>
          </p:cNvPicPr>
          <p:nvPr/>
        </p:nvPicPr>
        <p:blipFill>
          <a:blip r:embed="rId8"/>
          <a:stretch>
            <a:fillRect/>
          </a:stretch>
        </p:blipFill>
        <p:spPr bwMode="gray">
          <a:xfrm>
            <a:off x="6277844" y="4890998"/>
            <a:ext cx="445047" cy="426757"/>
          </a:xfrm>
          <a:prstGeom prst="rect">
            <a:avLst/>
          </a:prstGeom>
        </p:spPr>
      </p:pic>
      <p:sp>
        <p:nvSpPr>
          <p:cNvPr id="128" name="Text Box 11"/>
          <p:cNvSpPr txBox="1">
            <a:spLocks noChangeArrowheads="1"/>
          </p:cNvSpPr>
          <p:nvPr/>
        </p:nvSpPr>
        <p:spPr bwMode="gray">
          <a:xfrm>
            <a:off x="7150701" y="5438131"/>
            <a:ext cx="1067112" cy="307777"/>
          </a:xfrm>
          <a:prstGeom prst="rect">
            <a:avLst/>
          </a:prstGeom>
          <a:noFill/>
          <a:ln w="9525">
            <a:noFill/>
            <a:miter lim="800000"/>
            <a:headEnd/>
            <a:tailEnd/>
          </a:ln>
          <a:effectLst/>
        </p:spPr>
        <p:txBody>
          <a:bodyPr wrap="square">
            <a:spAutoFit/>
          </a:bodyPr>
          <a:lstStyle/>
          <a:p>
            <a:pPr>
              <a:defRPr/>
            </a:pPr>
            <a:r>
              <a:rPr lang="en-US" altLang="ja-JP" sz="1400" b="1" dirty="0" smtClean="0">
                <a:solidFill>
                  <a:srgbClr val="007BAC"/>
                </a:solidFill>
                <a:effectLst>
                  <a:glow rad="114300">
                    <a:srgbClr val="FFFFFF">
                      <a:alpha val="75000"/>
                    </a:srgbClr>
                  </a:glow>
                </a:effectLst>
                <a:latin typeface="メイリオ" panose="020B0604030504040204" pitchFamily="50" charset="-128"/>
                <a:ea typeface="メイリオ" panose="020B0604030504040204" pitchFamily="50" charset="-128"/>
              </a:rPr>
              <a:t>Tsukuba</a:t>
            </a:r>
            <a:endParaRPr lang="en-US" altLang="ja-JP" sz="1400" b="1" dirty="0">
              <a:solidFill>
                <a:srgbClr val="007BAC"/>
              </a:solidFill>
              <a:effectLst>
                <a:glow rad="114300">
                  <a:srgbClr val="FFFFFF">
                    <a:alpha val="75000"/>
                  </a:srgbClr>
                </a:glow>
              </a:effectLst>
              <a:latin typeface="メイリオ" panose="020B0604030504040204" pitchFamily="50" charset="-128"/>
              <a:ea typeface="メイリオ" panose="020B0604030504040204" pitchFamily="50" charset="-128"/>
            </a:endParaRPr>
          </a:p>
        </p:txBody>
      </p:sp>
      <p:cxnSp>
        <p:nvCxnSpPr>
          <p:cNvPr id="127" name="直線コネクタ 126"/>
          <p:cNvCxnSpPr>
            <a:endCxn id="128" idx="1"/>
          </p:cNvCxnSpPr>
          <p:nvPr/>
        </p:nvCxnSpPr>
        <p:spPr bwMode="gray">
          <a:xfrm>
            <a:off x="6521573" y="5175842"/>
            <a:ext cx="629128" cy="416178"/>
          </a:xfrm>
          <a:prstGeom prst="line">
            <a:avLst/>
          </a:prstGeom>
          <a:ln w="15875">
            <a:solidFill>
              <a:srgbClr val="007BAC"/>
            </a:solidFill>
          </a:ln>
        </p:spPr>
        <p:style>
          <a:lnRef idx="1">
            <a:schemeClr val="accent1"/>
          </a:lnRef>
          <a:fillRef idx="0">
            <a:schemeClr val="accent1"/>
          </a:fillRef>
          <a:effectRef idx="0">
            <a:schemeClr val="accent1"/>
          </a:effectRef>
          <a:fontRef idx="minor">
            <a:schemeClr val="tx1"/>
          </a:fontRef>
        </p:style>
      </p:cxnSp>
      <p:sp>
        <p:nvSpPr>
          <p:cNvPr id="72" name="Text Box 11"/>
          <p:cNvSpPr txBox="1">
            <a:spLocks noChangeArrowheads="1"/>
          </p:cNvSpPr>
          <p:nvPr/>
        </p:nvSpPr>
        <p:spPr bwMode="gray">
          <a:xfrm>
            <a:off x="36420" y="853722"/>
            <a:ext cx="1528400" cy="369332"/>
          </a:xfrm>
          <a:prstGeom prst="rect">
            <a:avLst/>
          </a:prstGeom>
          <a:noFill/>
          <a:ln w="9525">
            <a:noFill/>
            <a:miter lim="800000"/>
            <a:headEnd/>
            <a:tailEnd/>
          </a:ln>
          <a:effectLst/>
        </p:spPr>
        <p:txBody>
          <a:bodyPr wrap="square">
            <a:spAutoFit/>
          </a:bodyPr>
          <a:lstStyle/>
          <a:p>
            <a:pPr>
              <a:defRPr/>
            </a:pPr>
            <a:r>
              <a:rPr lang="en-US" altLang="ja-JP" b="1" dirty="0" smtClean="0">
                <a:solidFill>
                  <a:srgbClr val="007BAC"/>
                </a:solidFill>
                <a:effectLst>
                  <a:glow rad="114300">
                    <a:srgbClr val="FFFFFF">
                      <a:alpha val="75000"/>
                    </a:srgbClr>
                  </a:glow>
                </a:effectLst>
                <a:latin typeface="メイリオ" panose="020B0604030504040204" pitchFamily="50" charset="-128"/>
                <a:ea typeface="メイリオ" panose="020B0604030504040204" pitchFamily="50" charset="-128"/>
              </a:rPr>
              <a:t>Tsukuba</a:t>
            </a:r>
            <a:endParaRPr lang="en-US" altLang="ja-JP" b="1" dirty="0">
              <a:solidFill>
                <a:srgbClr val="007BAC"/>
              </a:solidFill>
              <a:effectLst>
                <a:glow rad="114300">
                  <a:srgbClr val="FFFFFF">
                    <a:alpha val="75000"/>
                  </a:srgbClr>
                </a:glow>
              </a:effectLst>
              <a:latin typeface="メイリオ" panose="020B0604030504040204" pitchFamily="50" charset="-128"/>
              <a:ea typeface="メイリオ" panose="020B0604030504040204" pitchFamily="50" charset="-128"/>
            </a:endParaRPr>
          </a:p>
        </p:txBody>
      </p:sp>
      <p:sp>
        <p:nvSpPr>
          <p:cNvPr id="75" name="Text Box 11"/>
          <p:cNvSpPr txBox="1">
            <a:spLocks noChangeArrowheads="1"/>
          </p:cNvSpPr>
          <p:nvPr/>
        </p:nvSpPr>
        <p:spPr bwMode="gray">
          <a:xfrm>
            <a:off x="2041800" y="4351234"/>
            <a:ext cx="675733" cy="307777"/>
          </a:xfrm>
          <a:prstGeom prst="rect">
            <a:avLst/>
          </a:prstGeom>
          <a:solidFill>
            <a:schemeClr val="bg1">
              <a:alpha val="71000"/>
            </a:schemeClr>
          </a:solidFill>
          <a:ln w="9525">
            <a:noFill/>
            <a:miter lim="800000"/>
            <a:headEnd/>
            <a:tailEnd/>
          </a:ln>
          <a:effectLst/>
        </p:spPr>
        <p:txBody>
          <a:bodyPr wrap="square" anchor="ctr" anchorCtr="0">
            <a:spAutoFit/>
          </a:bodyPr>
          <a:lstStyle/>
          <a:p>
            <a:pPr>
              <a:defRPr/>
            </a:pPr>
            <a:r>
              <a:rPr lang="en-US" altLang="ja-JP" sz="1400" b="1" dirty="0" smtClean="0">
                <a:solidFill>
                  <a:srgbClr val="FF0000"/>
                </a:solidFill>
                <a:effectLst>
                  <a:glow rad="114300">
                    <a:srgbClr val="FFFFFF">
                      <a:alpha val="75000"/>
                    </a:srgbClr>
                  </a:glow>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AIST</a:t>
            </a:r>
            <a:endParaRPr lang="en-US" altLang="ja-JP" sz="1400" b="1" dirty="0">
              <a:solidFill>
                <a:srgbClr val="FF0000"/>
              </a:solidFill>
              <a:effectLst>
                <a:glow rad="114300">
                  <a:srgbClr val="FFFFFF">
                    <a:alpha val="75000"/>
                  </a:srgbClr>
                </a:glow>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76" name="図 75"/>
          <p:cNvPicPr>
            <a:picLocks noChangeAspect="1"/>
          </p:cNvPicPr>
          <p:nvPr/>
        </p:nvPicPr>
        <p:blipFill>
          <a:blip r:embed="rId14"/>
          <a:stretch>
            <a:fillRect/>
          </a:stretch>
        </p:blipFill>
        <p:spPr>
          <a:xfrm>
            <a:off x="6775665" y="1187618"/>
            <a:ext cx="2007928" cy="1527627"/>
          </a:xfrm>
          <a:prstGeom prst="rect">
            <a:avLst/>
          </a:prstGeom>
          <a:noFill/>
          <a:ln>
            <a:noFill/>
          </a:ln>
          <a:effectLst>
            <a:glow rad="177800">
              <a:schemeClr val="bg1">
                <a:alpha val="80000"/>
              </a:schemeClr>
            </a:glow>
          </a:effectLst>
        </p:spPr>
      </p:pic>
      <p:sp>
        <p:nvSpPr>
          <p:cNvPr id="87" name="Text Box 11"/>
          <p:cNvSpPr txBox="1">
            <a:spLocks noChangeArrowheads="1"/>
          </p:cNvSpPr>
          <p:nvPr/>
        </p:nvSpPr>
        <p:spPr bwMode="gray">
          <a:xfrm>
            <a:off x="6162523" y="830254"/>
            <a:ext cx="2414339" cy="424732"/>
          </a:xfrm>
          <a:prstGeom prst="rect">
            <a:avLst/>
          </a:prstGeom>
          <a:noFill/>
          <a:ln w="9525">
            <a:noFill/>
            <a:miter lim="800000"/>
            <a:headEnd/>
            <a:tailEnd/>
          </a:ln>
          <a:effectLst/>
        </p:spPr>
        <p:txBody>
          <a:bodyPr wrap="square">
            <a:spAutoFit/>
          </a:bodyPr>
          <a:lstStyle>
            <a:defPPr>
              <a:defRPr lang="ja-JP"/>
            </a:defPPr>
            <a:lvl1pPr>
              <a:lnSpc>
                <a:spcPct val="120000"/>
              </a:lnSpc>
              <a:spcBef>
                <a:spcPct val="50000"/>
              </a:spcBef>
              <a:defRPr sz="2000" b="1">
                <a:solidFill>
                  <a:schemeClr val="tx1">
                    <a:lumMod val="75000"/>
                    <a:lumOff val="25000"/>
                  </a:schemeClr>
                </a:solidFill>
                <a:effectLst>
                  <a:glow rad="114300">
                    <a:schemeClr val="bg1">
                      <a:alpha val="75000"/>
                    </a:schemeClr>
                  </a:glow>
                </a:effectLst>
                <a:latin typeface="メイリオ" panose="020B0604030504040204" pitchFamily="50" charset="-128"/>
                <a:ea typeface="メイリオ" panose="020B0604030504040204" pitchFamily="50" charset="-128"/>
              </a:defRPr>
            </a:lvl1pPr>
          </a:lstStyle>
          <a:p>
            <a:r>
              <a:rPr lang="en-US" altLang="ja-JP" sz="1800" dirty="0" smtClean="0">
                <a:solidFill>
                  <a:srgbClr val="007BAC"/>
                </a:solidFill>
                <a:effectLst>
                  <a:glow rad="114300">
                    <a:srgbClr val="FFFFFF">
                      <a:alpha val="75000"/>
                    </a:srgbClr>
                  </a:glow>
                </a:effectLst>
              </a:rPr>
              <a:t>Tokyo Waterfront</a:t>
            </a:r>
            <a:endParaRPr lang="en-US" altLang="ja-JP" sz="1800" dirty="0">
              <a:solidFill>
                <a:srgbClr val="007BAC"/>
              </a:solidFill>
              <a:effectLst>
                <a:glow rad="114300">
                  <a:srgbClr val="FFFFFF">
                    <a:alpha val="75000"/>
                  </a:srgbClr>
                </a:glow>
              </a:effectLst>
            </a:endParaRPr>
          </a:p>
        </p:txBody>
      </p:sp>
      <p:sp>
        <p:nvSpPr>
          <p:cNvPr id="92" name="Text Box 11"/>
          <p:cNvSpPr txBox="1">
            <a:spLocks noChangeArrowheads="1"/>
          </p:cNvSpPr>
          <p:nvPr/>
        </p:nvSpPr>
        <p:spPr bwMode="gray">
          <a:xfrm>
            <a:off x="642342" y="2032200"/>
            <a:ext cx="675733" cy="307777"/>
          </a:xfrm>
          <a:prstGeom prst="rect">
            <a:avLst/>
          </a:prstGeom>
          <a:solidFill>
            <a:schemeClr val="bg1">
              <a:alpha val="71000"/>
            </a:schemeClr>
          </a:solidFill>
          <a:ln w="9525">
            <a:noFill/>
            <a:miter lim="800000"/>
            <a:headEnd/>
            <a:tailEnd/>
          </a:ln>
          <a:effectLst/>
        </p:spPr>
        <p:txBody>
          <a:bodyPr wrap="square" anchor="ctr" anchorCtr="0">
            <a:spAutoFit/>
          </a:bodyPr>
          <a:lstStyle/>
          <a:p>
            <a:pPr>
              <a:defRPr/>
            </a:pPr>
            <a:r>
              <a:rPr lang="en-US" altLang="ja-JP" sz="1400" b="1" dirty="0" smtClean="0">
                <a:solidFill>
                  <a:srgbClr val="FF0000"/>
                </a:solidFill>
                <a:effectLst>
                  <a:glow rad="114300">
                    <a:srgbClr val="FFFFFF">
                      <a:alpha val="75000"/>
                    </a:srgbClr>
                  </a:glow>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JAXA</a:t>
            </a:r>
            <a:endParaRPr lang="en-US" altLang="ja-JP" sz="1400" b="1" dirty="0">
              <a:solidFill>
                <a:srgbClr val="FF0000"/>
              </a:solidFill>
              <a:effectLst>
                <a:glow rad="114300">
                  <a:srgbClr val="FFFFFF">
                    <a:alpha val="75000"/>
                  </a:srgbClr>
                </a:glow>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4" name="円/楕円 3"/>
          <p:cNvSpPr/>
          <p:nvPr/>
        </p:nvSpPr>
        <p:spPr bwMode="auto">
          <a:xfrm>
            <a:off x="605826" y="3065542"/>
            <a:ext cx="1169186" cy="207075"/>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1" charset="-128"/>
            </a:endParaRPr>
          </a:p>
        </p:txBody>
      </p:sp>
      <p:sp>
        <p:nvSpPr>
          <p:cNvPr id="97" name="円/楕円 96"/>
          <p:cNvSpPr/>
          <p:nvPr/>
        </p:nvSpPr>
        <p:spPr bwMode="auto">
          <a:xfrm>
            <a:off x="642342" y="3289133"/>
            <a:ext cx="1025258" cy="358416"/>
          </a:xfrm>
          <a:prstGeom prst="ellipse">
            <a:avLst/>
          </a:prstGeom>
          <a:noFill/>
          <a:ln w="254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1" charset="-128"/>
            </a:endParaRPr>
          </a:p>
        </p:txBody>
      </p:sp>
      <p:sp>
        <p:nvSpPr>
          <p:cNvPr id="101" name="Text Box 11"/>
          <p:cNvSpPr txBox="1">
            <a:spLocks noChangeArrowheads="1"/>
          </p:cNvSpPr>
          <p:nvPr/>
        </p:nvSpPr>
        <p:spPr bwMode="gray">
          <a:xfrm>
            <a:off x="809296" y="4249173"/>
            <a:ext cx="675733" cy="307777"/>
          </a:xfrm>
          <a:prstGeom prst="rect">
            <a:avLst/>
          </a:prstGeom>
          <a:solidFill>
            <a:schemeClr val="bg1">
              <a:alpha val="71000"/>
            </a:schemeClr>
          </a:solidFill>
          <a:ln w="9525">
            <a:noFill/>
            <a:miter lim="800000"/>
            <a:headEnd/>
            <a:tailEnd/>
          </a:ln>
          <a:effectLst/>
        </p:spPr>
        <p:txBody>
          <a:bodyPr wrap="square" anchor="ctr" anchorCtr="0">
            <a:spAutoFit/>
          </a:bodyPr>
          <a:lstStyle/>
          <a:p>
            <a:pPr>
              <a:defRPr/>
            </a:pPr>
            <a:r>
              <a:rPr lang="en-US" altLang="ja-JP" sz="1400" b="1" dirty="0" smtClean="0">
                <a:solidFill>
                  <a:srgbClr val="FF0000"/>
                </a:solidFill>
                <a:effectLst>
                  <a:glow rad="114300">
                    <a:srgbClr val="FFFFFF">
                      <a:alpha val="75000"/>
                    </a:srgbClr>
                  </a:glow>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NIES</a:t>
            </a:r>
            <a:endParaRPr lang="en-US" altLang="ja-JP" sz="1400" b="1" dirty="0">
              <a:solidFill>
                <a:srgbClr val="FF0000"/>
              </a:solidFill>
              <a:effectLst>
                <a:glow rad="114300">
                  <a:srgbClr val="FFFFFF">
                    <a:alpha val="75000"/>
                  </a:srgbClr>
                </a:glow>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5" name="図 4"/>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8477239" y="722304"/>
            <a:ext cx="419122" cy="425472"/>
          </a:xfrm>
          <a:prstGeom prst="rect">
            <a:avLst/>
          </a:prstGeom>
        </p:spPr>
      </p:pic>
      <p:sp>
        <p:nvSpPr>
          <p:cNvPr id="105" name="円/楕円 104"/>
          <p:cNvSpPr/>
          <p:nvPr/>
        </p:nvSpPr>
        <p:spPr bwMode="auto">
          <a:xfrm>
            <a:off x="3072413" y="2688854"/>
            <a:ext cx="2485705" cy="662667"/>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1" charset="-128"/>
            </a:endParaRPr>
          </a:p>
        </p:txBody>
      </p:sp>
      <p:sp>
        <p:nvSpPr>
          <p:cNvPr id="111" name="円/楕円 110"/>
          <p:cNvSpPr/>
          <p:nvPr/>
        </p:nvSpPr>
        <p:spPr bwMode="auto">
          <a:xfrm>
            <a:off x="1764544" y="2995396"/>
            <a:ext cx="1277179" cy="652153"/>
          </a:xfrm>
          <a:prstGeom prst="ellipse">
            <a:avLst/>
          </a:prstGeom>
          <a:noFill/>
          <a:ln w="254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1" charset="-128"/>
            </a:endParaRPr>
          </a:p>
        </p:txBody>
      </p:sp>
      <p:sp>
        <p:nvSpPr>
          <p:cNvPr id="113" name="円/楕円 112"/>
          <p:cNvSpPr/>
          <p:nvPr/>
        </p:nvSpPr>
        <p:spPr bwMode="auto">
          <a:xfrm>
            <a:off x="4519831" y="2456741"/>
            <a:ext cx="661769" cy="143385"/>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1" charset="-128"/>
            </a:endParaRPr>
          </a:p>
        </p:txBody>
      </p:sp>
      <p:sp>
        <p:nvSpPr>
          <p:cNvPr id="115" name="円/楕円 114"/>
          <p:cNvSpPr/>
          <p:nvPr/>
        </p:nvSpPr>
        <p:spPr bwMode="auto">
          <a:xfrm>
            <a:off x="2999587" y="2278865"/>
            <a:ext cx="1277179" cy="399032"/>
          </a:xfrm>
          <a:prstGeom prst="ellipse">
            <a:avLst/>
          </a:prstGeom>
          <a:noFill/>
          <a:ln w="254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1" charset="-128"/>
            </a:endParaRPr>
          </a:p>
        </p:txBody>
      </p:sp>
      <p:sp>
        <p:nvSpPr>
          <p:cNvPr id="120" name="Text Box 11"/>
          <p:cNvSpPr txBox="1">
            <a:spLocks noChangeArrowheads="1"/>
          </p:cNvSpPr>
          <p:nvPr/>
        </p:nvSpPr>
        <p:spPr bwMode="gray">
          <a:xfrm>
            <a:off x="329334" y="2448371"/>
            <a:ext cx="675733" cy="307777"/>
          </a:xfrm>
          <a:prstGeom prst="rect">
            <a:avLst/>
          </a:prstGeom>
          <a:solidFill>
            <a:schemeClr val="bg1">
              <a:alpha val="71000"/>
            </a:schemeClr>
          </a:solidFill>
          <a:ln w="9525">
            <a:noFill/>
            <a:miter lim="800000"/>
            <a:headEnd/>
            <a:tailEnd/>
          </a:ln>
          <a:effectLst/>
        </p:spPr>
        <p:txBody>
          <a:bodyPr wrap="square" anchor="ctr" anchorCtr="0">
            <a:spAutoFit/>
          </a:bodyPr>
          <a:lstStyle/>
          <a:p>
            <a:pPr>
              <a:defRPr/>
            </a:pPr>
            <a:r>
              <a:rPr lang="en-US" altLang="ja-JP" sz="1400" b="1" dirty="0" smtClean="0">
                <a:solidFill>
                  <a:srgbClr val="FF0000"/>
                </a:solidFill>
                <a:effectLst>
                  <a:glow rad="114300">
                    <a:srgbClr val="FFFFFF">
                      <a:alpha val="75000"/>
                    </a:srgbClr>
                  </a:glow>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MRI</a:t>
            </a:r>
          </a:p>
        </p:txBody>
      </p:sp>
      <p:cxnSp>
        <p:nvCxnSpPr>
          <p:cNvPr id="7" name="直線矢印コネクタ 6"/>
          <p:cNvCxnSpPr>
            <a:stCxn id="92" idx="3"/>
            <a:endCxn id="115" idx="2"/>
          </p:cNvCxnSpPr>
          <p:nvPr/>
        </p:nvCxnSpPr>
        <p:spPr bwMode="auto">
          <a:xfrm>
            <a:off x="1318075" y="2186089"/>
            <a:ext cx="1681512" cy="292292"/>
          </a:xfrm>
          <a:prstGeom prst="straightConnector1">
            <a:avLst/>
          </a:prstGeom>
          <a:noFill/>
          <a:ln w="3175" cap="flat" cmpd="sng" algn="ctr">
            <a:solidFill>
              <a:srgbClr val="FF0000"/>
            </a:solidFill>
            <a:prstDash val="solid"/>
            <a:round/>
            <a:headEnd type="none" w="med" len="med"/>
            <a:tailEnd type="triangle"/>
          </a:ln>
          <a:effectLst/>
        </p:spPr>
      </p:cxnSp>
      <p:cxnSp>
        <p:nvCxnSpPr>
          <p:cNvPr id="121" name="直線矢印コネクタ 120"/>
          <p:cNvCxnSpPr>
            <a:stCxn id="75" idx="0"/>
            <a:endCxn id="4" idx="5"/>
          </p:cNvCxnSpPr>
          <p:nvPr/>
        </p:nvCxnSpPr>
        <p:spPr bwMode="auto">
          <a:xfrm flipH="1" flipV="1">
            <a:off x="1603789" y="3242292"/>
            <a:ext cx="775878" cy="1108942"/>
          </a:xfrm>
          <a:prstGeom prst="straightConnector1">
            <a:avLst/>
          </a:prstGeom>
          <a:noFill/>
          <a:ln w="3175" cap="flat" cmpd="sng" algn="ctr">
            <a:solidFill>
              <a:srgbClr val="FF0000"/>
            </a:solidFill>
            <a:prstDash val="solid"/>
            <a:round/>
            <a:headEnd type="none" w="med" len="med"/>
            <a:tailEnd type="triangle"/>
          </a:ln>
          <a:effectLst/>
        </p:spPr>
      </p:cxnSp>
      <p:cxnSp>
        <p:nvCxnSpPr>
          <p:cNvPr id="123" name="直線矢印コネクタ 122"/>
          <p:cNvCxnSpPr>
            <a:stCxn id="75" idx="0"/>
            <a:endCxn id="105" idx="3"/>
          </p:cNvCxnSpPr>
          <p:nvPr/>
        </p:nvCxnSpPr>
        <p:spPr bwMode="auto">
          <a:xfrm flipV="1">
            <a:off x="2379667" y="3254476"/>
            <a:ext cx="1056769" cy="1096758"/>
          </a:xfrm>
          <a:prstGeom prst="straightConnector1">
            <a:avLst/>
          </a:prstGeom>
          <a:noFill/>
          <a:ln w="3175" cap="flat" cmpd="sng" algn="ctr">
            <a:solidFill>
              <a:srgbClr val="FF0000"/>
            </a:solidFill>
            <a:prstDash val="solid"/>
            <a:round/>
            <a:headEnd type="none" w="med" len="med"/>
            <a:tailEnd type="triangle"/>
          </a:ln>
          <a:effectLst/>
        </p:spPr>
      </p:cxnSp>
      <p:cxnSp>
        <p:nvCxnSpPr>
          <p:cNvPr id="124" name="直線矢印コネクタ 123"/>
          <p:cNvCxnSpPr>
            <a:stCxn id="75" idx="0"/>
            <a:endCxn id="113" idx="4"/>
          </p:cNvCxnSpPr>
          <p:nvPr/>
        </p:nvCxnSpPr>
        <p:spPr bwMode="auto">
          <a:xfrm flipV="1">
            <a:off x="2379667" y="2600126"/>
            <a:ext cx="2471049" cy="1751108"/>
          </a:xfrm>
          <a:prstGeom prst="straightConnector1">
            <a:avLst/>
          </a:prstGeom>
          <a:noFill/>
          <a:ln w="3175" cap="flat" cmpd="sng" algn="ctr">
            <a:solidFill>
              <a:srgbClr val="FF0000"/>
            </a:solidFill>
            <a:prstDash val="solid"/>
            <a:round/>
            <a:headEnd type="none" w="med" len="med"/>
            <a:tailEnd type="triangle"/>
          </a:ln>
          <a:effectLst/>
        </p:spPr>
      </p:cxnSp>
      <p:cxnSp>
        <p:nvCxnSpPr>
          <p:cNvPr id="125" name="直線矢印コネクタ 124"/>
          <p:cNvCxnSpPr>
            <a:stCxn id="120" idx="3"/>
          </p:cNvCxnSpPr>
          <p:nvPr/>
        </p:nvCxnSpPr>
        <p:spPr bwMode="auto">
          <a:xfrm>
            <a:off x="1005067" y="2602260"/>
            <a:ext cx="981011" cy="463282"/>
          </a:xfrm>
          <a:prstGeom prst="straightConnector1">
            <a:avLst/>
          </a:prstGeom>
          <a:noFill/>
          <a:ln w="3175" cap="flat" cmpd="sng" algn="ctr">
            <a:solidFill>
              <a:srgbClr val="FF0000"/>
            </a:solidFill>
            <a:prstDash val="solid"/>
            <a:round/>
            <a:headEnd type="none" w="med" len="med"/>
            <a:tailEnd type="triangle"/>
          </a:ln>
          <a:effectLst/>
        </p:spPr>
      </p:cxnSp>
      <p:cxnSp>
        <p:nvCxnSpPr>
          <p:cNvPr id="130" name="直線矢印コネクタ 129"/>
          <p:cNvCxnSpPr>
            <a:stCxn id="101" idx="0"/>
            <a:endCxn id="97" idx="4"/>
          </p:cNvCxnSpPr>
          <p:nvPr/>
        </p:nvCxnSpPr>
        <p:spPr bwMode="auto">
          <a:xfrm flipV="1">
            <a:off x="1147163" y="3647549"/>
            <a:ext cx="7808" cy="601624"/>
          </a:xfrm>
          <a:prstGeom prst="straightConnector1">
            <a:avLst/>
          </a:prstGeom>
          <a:noFill/>
          <a:ln w="3175" cap="flat" cmpd="sng" algn="ctr">
            <a:solidFill>
              <a:srgbClr val="FF0000"/>
            </a:solidFill>
            <a:prstDash val="solid"/>
            <a:round/>
            <a:headEnd type="none" w="med" len="med"/>
            <a:tailEnd type="triangle"/>
          </a:ln>
          <a:effectLst/>
        </p:spPr>
      </p:cxnSp>
      <p:sp>
        <p:nvSpPr>
          <p:cNvPr id="22" name="タイトル 21"/>
          <p:cNvSpPr>
            <a:spLocks noGrp="1"/>
          </p:cNvSpPr>
          <p:nvPr>
            <p:ph type="title" idx="4294967295"/>
          </p:nvPr>
        </p:nvSpPr>
        <p:spPr/>
        <p:txBody>
          <a:bodyPr/>
          <a:lstStyle/>
          <a:p>
            <a:r>
              <a:rPr kumimoji="1" lang="ja-JP" altLang="en-US" dirty="0" smtClean="0"/>
              <a:t>L</a:t>
            </a:r>
            <a:r>
              <a:rPr kumimoji="1" lang="en-US" altLang="ja-JP" dirty="0" err="1" smtClean="0"/>
              <a:t>ocation</a:t>
            </a:r>
            <a:endParaRPr kumimoji="1" lang="ja-JP" altLang="en-US" dirty="0"/>
          </a:p>
        </p:txBody>
      </p:sp>
      <p:pic>
        <p:nvPicPr>
          <p:cNvPr id="23" name="図 22"/>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1485029" y="891834"/>
            <a:ext cx="528379" cy="279730"/>
          </a:xfrm>
          <a:prstGeom prst="rect">
            <a:avLst/>
          </a:prstGeom>
        </p:spPr>
      </p:pic>
      <p:pic>
        <p:nvPicPr>
          <p:cNvPr id="24" name="図 23"/>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2098317" y="829334"/>
            <a:ext cx="609631" cy="393720"/>
          </a:xfrm>
          <a:prstGeom prst="rect">
            <a:avLst/>
          </a:prstGeom>
        </p:spPr>
      </p:pic>
    </p:spTree>
    <p:extLst>
      <p:ext uri="{BB962C8B-B14F-4D97-AF65-F5344CB8AC3E}">
        <p14:creationId xmlns:p14="http://schemas.microsoft.com/office/powerpoint/2010/main" val="377861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25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par>
                                <p:cTn id="11" presetID="10" presetClass="entr" presetSubtype="0" fill="hold" nodeType="withEffect">
                                  <p:stCondLst>
                                    <p:cond delay="0"/>
                                  </p:stCondLst>
                                  <p:childTnLst>
                                    <p:set>
                                      <p:cBhvr>
                                        <p:cTn id="12" dur="1" fill="hold">
                                          <p:stCondLst>
                                            <p:cond delay="0"/>
                                          </p:stCondLst>
                                        </p:cTn>
                                        <p:tgtEl>
                                          <p:spTgt spid="86"/>
                                        </p:tgtEl>
                                        <p:attrNameLst>
                                          <p:attrName>style.visibility</p:attrName>
                                        </p:attrNameLst>
                                      </p:cBhvr>
                                      <p:to>
                                        <p:strVal val="visible"/>
                                      </p:to>
                                    </p:set>
                                    <p:animEffect transition="in" filter="fade">
                                      <p:cBhvr>
                                        <p:cTn id="13" dur="500"/>
                                        <p:tgtEl>
                                          <p:spTgt spid="86"/>
                                        </p:tgtEl>
                                      </p:cBhvr>
                                    </p:animEffect>
                                  </p:childTnLst>
                                </p:cTn>
                              </p:par>
                              <p:par>
                                <p:cTn id="14" presetID="10" presetClass="entr" presetSubtype="0" fill="hold" nodeType="withEffect">
                                  <p:stCondLst>
                                    <p:cond delay="0"/>
                                  </p:stCondLst>
                                  <p:childTnLst>
                                    <p:set>
                                      <p:cBhvr>
                                        <p:cTn id="15" dur="1" fill="hold">
                                          <p:stCondLst>
                                            <p:cond delay="0"/>
                                          </p:stCondLst>
                                        </p:cTn>
                                        <p:tgtEl>
                                          <p:spTgt spid="88"/>
                                        </p:tgtEl>
                                        <p:attrNameLst>
                                          <p:attrName>style.visibility</p:attrName>
                                        </p:attrNameLst>
                                      </p:cBhvr>
                                      <p:to>
                                        <p:strVal val="visible"/>
                                      </p:to>
                                    </p:set>
                                    <p:animEffect transition="in" filter="fade">
                                      <p:cBhvr>
                                        <p:cTn id="16" dur="500"/>
                                        <p:tgtEl>
                                          <p:spTgt spid="88"/>
                                        </p:tgtEl>
                                      </p:cBhvr>
                                    </p:animEffect>
                                  </p:childTnLst>
                                </p:cTn>
                              </p:par>
                              <p:par>
                                <p:cTn id="17" presetID="10" presetClass="entr" presetSubtype="0" fill="hold" nodeType="with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fade">
                                      <p:cBhvr>
                                        <p:cTn id="19" dur="500"/>
                                        <p:tgtEl>
                                          <p:spTgt spid="90"/>
                                        </p:tgtEl>
                                      </p:cBhvr>
                                    </p:animEffect>
                                  </p:childTnLst>
                                </p:cTn>
                              </p:par>
                              <p:par>
                                <p:cTn id="20" presetID="10" presetClass="entr" presetSubtype="0" fill="hold" nodeType="withEffect">
                                  <p:stCondLst>
                                    <p:cond delay="0"/>
                                  </p:stCondLst>
                                  <p:childTnLst>
                                    <p:set>
                                      <p:cBhvr>
                                        <p:cTn id="21" dur="1" fill="hold">
                                          <p:stCondLst>
                                            <p:cond delay="0"/>
                                          </p:stCondLst>
                                        </p:cTn>
                                        <p:tgtEl>
                                          <p:spTgt spid="91"/>
                                        </p:tgtEl>
                                        <p:attrNameLst>
                                          <p:attrName>style.visibility</p:attrName>
                                        </p:attrNameLst>
                                      </p:cBhvr>
                                      <p:to>
                                        <p:strVal val="visible"/>
                                      </p:to>
                                    </p:set>
                                    <p:animEffect transition="in" filter="fade">
                                      <p:cBhvr>
                                        <p:cTn id="22" dur="500"/>
                                        <p:tgtEl>
                                          <p:spTgt spid="91"/>
                                        </p:tgtEl>
                                      </p:cBhvr>
                                    </p:animEffect>
                                  </p:childTnLst>
                                </p:cTn>
                              </p:par>
                              <p:par>
                                <p:cTn id="23" presetID="10" presetClass="entr" presetSubtype="0" fill="hold" nodeType="with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fade">
                                      <p:cBhvr>
                                        <p:cTn id="25" dur="500"/>
                                        <p:tgtEl>
                                          <p:spTgt spid="93"/>
                                        </p:tgtEl>
                                      </p:cBhvr>
                                    </p:animEffect>
                                  </p:childTnLst>
                                </p:cTn>
                              </p:par>
                              <p:par>
                                <p:cTn id="26" presetID="10" presetClass="entr" presetSubtype="0" fill="hold" nodeType="withEffect">
                                  <p:stCondLst>
                                    <p:cond delay="0"/>
                                  </p:stCondLst>
                                  <p:childTnLst>
                                    <p:set>
                                      <p:cBhvr>
                                        <p:cTn id="27" dur="1" fill="hold">
                                          <p:stCondLst>
                                            <p:cond delay="0"/>
                                          </p:stCondLst>
                                        </p:cTn>
                                        <p:tgtEl>
                                          <p:spTgt spid="95"/>
                                        </p:tgtEl>
                                        <p:attrNameLst>
                                          <p:attrName>style.visibility</p:attrName>
                                        </p:attrNameLst>
                                      </p:cBhvr>
                                      <p:to>
                                        <p:strVal val="visible"/>
                                      </p:to>
                                    </p:set>
                                    <p:animEffect transition="in" filter="fade">
                                      <p:cBhvr>
                                        <p:cTn id="28" dur="500"/>
                                        <p:tgtEl>
                                          <p:spTgt spid="95"/>
                                        </p:tgtEl>
                                      </p:cBhvr>
                                    </p:animEffect>
                                  </p:childTnLst>
                                </p:cTn>
                              </p:par>
                              <p:par>
                                <p:cTn id="29" presetID="10" presetClass="entr" presetSubtype="0" fill="hold" nodeType="with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fade">
                                      <p:cBhvr>
                                        <p:cTn id="31" dur="500"/>
                                        <p:tgtEl>
                                          <p:spTgt spid="98"/>
                                        </p:tgtEl>
                                      </p:cBhvr>
                                    </p:animEffect>
                                  </p:childTnLst>
                                </p:cTn>
                              </p:par>
                              <p:par>
                                <p:cTn id="32" presetID="10" presetClass="entr" presetSubtype="0" fill="hold" nodeType="with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fade">
                                      <p:cBhvr>
                                        <p:cTn id="34" dur="500"/>
                                        <p:tgtEl>
                                          <p:spTgt spid="100"/>
                                        </p:tgtEl>
                                      </p:cBhvr>
                                    </p:animEffect>
                                  </p:childTnLst>
                                </p:cTn>
                              </p:par>
                              <p:par>
                                <p:cTn id="35" presetID="10" presetClass="entr" presetSubtype="0" fill="hold" nodeType="withEffect">
                                  <p:stCondLst>
                                    <p:cond delay="0"/>
                                  </p:stCondLst>
                                  <p:childTnLst>
                                    <p:set>
                                      <p:cBhvr>
                                        <p:cTn id="36" dur="1" fill="hold">
                                          <p:stCondLst>
                                            <p:cond delay="0"/>
                                          </p:stCondLst>
                                        </p:cTn>
                                        <p:tgtEl>
                                          <p:spTgt spid="103"/>
                                        </p:tgtEl>
                                        <p:attrNameLst>
                                          <p:attrName>style.visibility</p:attrName>
                                        </p:attrNameLst>
                                      </p:cBhvr>
                                      <p:to>
                                        <p:strVal val="visible"/>
                                      </p:to>
                                    </p:set>
                                    <p:animEffect transition="in" filter="fade">
                                      <p:cBhvr>
                                        <p:cTn id="37" dur="500"/>
                                        <p:tgtEl>
                                          <p:spTgt spid="103"/>
                                        </p:tgtEl>
                                      </p:cBhvr>
                                    </p:animEffect>
                                  </p:childTnLst>
                                </p:cTn>
                              </p:par>
                              <p:par>
                                <p:cTn id="38" presetID="10" presetClass="entr" presetSubtype="0" fill="hold" nodeType="withEffect">
                                  <p:stCondLst>
                                    <p:cond delay="0"/>
                                  </p:stCondLst>
                                  <p:childTnLst>
                                    <p:set>
                                      <p:cBhvr>
                                        <p:cTn id="39" dur="1" fill="hold">
                                          <p:stCondLst>
                                            <p:cond delay="0"/>
                                          </p:stCondLst>
                                        </p:cTn>
                                        <p:tgtEl>
                                          <p:spTgt spid="118"/>
                                        </p:tgtEl>
                                        <p:attrNameLst>
                                          <p:attrName>style.visibility</p:attrName>
                                        </p:attrNameLst>
                                      </p:cBhvr>
                                      <p:to>
                                        <p:strVal val="visible"/>
                                      </p:to>
                                    </p:set>
                                    <p:animEffect transition="in" filter="fade">
                                      <p:cBhvr>
                                        <p:cTn id="40" dur="500"/>
                                        <p:tgtEl>
                                          <p:spTgt spid="118"/>
                                        </p:tgtEl>
                                      </p:cBhvr>
                                    </p:animEffect>
                                  </p:childTnLst>
                                </p:cTn>
                              </p:par>
                              <p:par>
                                <p:cTn id="41" presetID="10" presetClass="entr" presetSubtype="0" fill="hold" nodeType="withEffect">
                                  <p:stCondLst>
                                    <p:cond delay="0"/>
                                  </p:stCondLst>
                                  <p:childTnLst>
                                    <p:set>
                                      <p:cBhvr>
                                        <p:cTn id="42" dur="1" fill="hold">
                                          <p:stCondLst>
                                            <p:cond delay="0"/>
                                          </p:stCondLst>
                                        </p:cTn>
                                        <p:tgtEl>
                                          <p:spTgt spid="126"/>
                                        </p:tgtEl>
                                        <p:attrNameLst>
                                          <p:attrName>style.visibility</p:attrName>
                                        </p:attrNameLst>
                                      </p:cBhvr>
                                      <p:to>
                                        <p:strVal val="visible"/>
                                      </p:to>
                                    </p:set>
                                    <p:animEffect transition="in" filter="fade">
                                      <p:cBhvr>
                                        <p:cTn id="43" dur="500"/>
                                        <p:tgtEl>
                                          <p:spTgt spid="126"/>
                                        </p:tgtEl>
                                      </p:cBhvr>
                                    </p:animEffect>
                                  </p:childTnLst>
                                </p:cTn>
                              </p:par>
                              <p:par>
                                <p:cTn id="44" presetID="10" presetClass="entr" presetSubtype="0" fill="hold" nodeType="withEffect">
                                  <p:stCondLst>
                                    <p:cond delay="0"/>
                                  </p:stCondLst>
                                  <p:childTnLst>
                                    <p:set>
                                      <p:cBhvr>
                                        <p:cTn id="45" dur="1" fill="hold">
                                          <p:stCondLst>
                                            <p:cond delay="0"/>
                                          </p:stCondLst>
                                        </p:cTn>
                                        <p:tgtEl>
                                          <p:spTgt spid="127"/>
                                        </p:tgtEl>
                                        <p:attrNameLst>
                                          <p:attrName>style.visibility</p:attrName>
                                        </p:attrNameLst>
                                      </p:cBhvr>
                                      <p:to>
                                        <p:strVal val="visible"/>
                                      </p:to>
                                    </p:set>
                                    <p:animEffect transition="in" filter="fade">
                                      <p:cBhvr>
                                        <p:cTn id="46" dur="500"/>
                                        <p:tgtEl>
                                          <p:spTgt spid="12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28"/>
                                        </p:tgtEl>
                                        <p:attrNameLst>
                                          <p:attrName>style.visibility</p:attrName>
                                        </p:attrNameLst>
                                      </p:cBhvr>
                                      <p:to>
                                        <p:strVal val="visible"/>
                                      </p:to>
                                    </p:set>
                                    <p:animEffect transition="in" filter="fade">
                                      <p:cBhvr>
                                        <p:cTn id="49" dur="500"/>
                                        <p:tgtEl>
                                          <p:spTgt spid="12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2"/>
                                        </p:tgtEl>
                                        <p:attrNameLst>
                                          <p:attrName>style.visibility</p:attrName>
                                        </p:attrNameLst>
                                      </p:cBhvr>
                                      <p:to>
                                        <p:strVal val="visible"/>
                                      </p:to>
                                    </p:set>
                                    <p:animEffect transition="in" filter="fade">
                                      <p:cBhvr>
                                        <p:cTn id="52" dur="500"/>
                                        <p:tgtEl>
                                          <p:spTgt spid="7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5"/>
                                        </p:tgtEl>
                                        <p:attrNameLst>
                                          <p:attrName>style.visibility</p:attrName>
                                        </p:attrNameLst>
                                      </p:cBhvr>
                                      <p:to>
                                        <p:strVal val="visible"/>
                                      </p:to>
                                    </p:set>
                                    <p:animEffect transition="in" filter="fade">
                                      <p:cBhvr>
                                        <p:cTn id="55" dur="500"/>
                                        <p:tgtEl>
                                          <p:spTgt spid="7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7"/>
                                        </p:tgtEl>
                                        <p:attrNameLst>
                                          <p:attrName>style.visibility</p:attrName>
                                        </p:attrNameLst>
                                      </p:cBhvr>
                                      <p:to>
                                        <p:strVal val="visible"/>
                                      </p:to>
                                    </p:set>
                                    <p:animEffect transition="in" filter="fade">
                                      <p:cBhvr>
                                        <p:cTn id="58" dur="500"/>
                                        <p:tgtEl>
                                          <p:spTgt spid="8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2"/>
                                        </p:tgtEl>
                                        <p:attrNameLst>
                                          <p:attrName>style.visibility</p:attrName>
                                        </p:attrNameLst>
                                      </p:cBhvr>
                                      <p:to>
                                        <p:strVal val="visible"/>
                                      </p:to>
                                    </p:set>
                                    <p:animEffect transition="in" filter="fade">
                                      <p:cBhvr>
                                        <p:cTn id="61" dur="500"/>
                                        <p:tgtEl>
                                          <p:spTgt spid="9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01"/>
                                        </p:tgtEl>
                                        <p:attrNameLst>
                                          <p:attrName>style.visibility</p:attrName>
                                        </p:attrNameLst>
                                      </p:cBhvr>
                                      <p:to>
                                        <p:strVal val="visible"/>
                                      </p:to>
                                    </p:set>
                                    <p:animEffect transition="in" filter="fade">
                                      <p:cBhvr>
                                        <p:cTn id="64" dur="500"/>
                                        <p:tgtEl>
                                          <p:spTgt spid="10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20"/>
                                        </p:tgtEl>
                                        <p:attrNameLst>
                                          <p:attrName>style.visibility</p:attrName>
                                        </p:attrNameLst>
                                      </p:cBhvr>
                                      <p:to>
                                        <p:strVal val="visible"/>
                                      </p:to>
                                    </p:set>
                                    <p:animEffect transition="in" filter="fade">
                                      <p:cBhvr>
                                        <p:cTn id="6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128" grpId="0"/>
      <p:bldP spid="72" grpId="0"/>
      <p:bldP spid="75" grpId="0" animBg="1"/>
      <p:bldP spid="87" grpId="0"/>
      <p:bldP spid="92" grpId="0" animBg="1"/>
      <p:bldP spid="101" grpId="0" animBg="1"/>
      <p:bldP spid="1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p:txBody>
          <a:bodyPr/>
          <a:lstStyle/>
          <a:p>
            <a:r>
              <a:rPr kumimoji="1" lang="ja-JP" altLang="en-US" dirty="0" smtClean="0"/>
              <a:t>A</a:t>
            </a:r>
            <a:r>
              <a:rPr kumimoji="1" lang="en-US" altLang="ja-JP" dirty="0" smtClean="0"/>
              <a:t>STER radiometric calibration </a:t>
            </a:r>
            <a:endParaRPr kumimoji="1" lang="ja-JP" altLang="en-US" dirty="0"/>
          </a:p>
        </p:txBody>
      </p:sp>
      <p:sp>
        <p:nvSpPr>
          <p:cNvPr id="3" name="テキスト プレースホルダー 2"/>
          <p:cNvSpPr>
            <a:spLocks noGrp="1"/>
          </p:cNvSpPr>
          <p:nvPr>
            <p:ph type="body" idx="4294967295"/>
          </p:nvPr>
        </p:nvSpPr>
        <p:spPr>
          <a:xfrm>
            <a:off x="289560" y="1031148"/>
            <a:ext cx="8488680" cy="5617845"/>
          </a:xfrm>
        </p:spPr>
        <p:txBody>
          <a:bodyPr/>
          <a:lstStyle/>
          <a:p>
            <a:r>
              <a:rPr lang="en-US" altLang="ja-JP" dirty="0" smtClean="0"/>
              <a:t>ASTER is developed by </a:t>
            </a:r>
            <a:r>
              <a:rPr lang="en-US" altLang="ja-JP" dirty="0"/>
              <a:t>Ministry of Economy, Trade and Industry (METI), </a:t>
            </a:r>
            <a:r>
              <a:rPr lang="en-US" altLang="ja-JP" dirty="0" smtClean="0"/>
              <a:t>Japan and is on TERRA satellite managed by NASA.  About 3 million images have been archived covers globally.  AIST has been involved in ASTER project from the development stage. </a:t>
            </a:r>
          </a:p>
          <a:p>
            <a:r>
              <a:rPr lang="en-US" altLang="ja-JP" dirty="0" smtClean="0"/>
              <a:t>The calibration WG in the US-Japan ASTER science team steer the radiometric calibration, and AIST </a:t>
            </a:r>
            <a:r>
              <a:rPr lang="en-US" altLang="ja-JP" smtClean="0"/>
              <a:t>plays a role in many parts </a:t>
            </a:r>
            <a:r>
              <a:rPr lang="en-US" altLang="ja-JP" dirty="0" smtClean="0"/>
              <a:t>in this WG.</a:t>
            </a:r>
          </a:p>
          <a:p>
            <a:endParaRPr lang="en-US" altLang="ja-JP" dirty="0" smtClean="0"/>
          </a:p>
          <a:p>
            <a:r>
              <a:rPr lang="en-US" altLang="ja-JP" dirty="0" smtClean="0"/>
              <a:t>Recent topics by the AIST activities</a:t>
            </a:r>
            <a:endParaRPr lang="en-US" altLang="ja-JP" dirty="0"/>
          </a:p>
          <a:p>
            <a:pPr lvl="1"/>
            <a:r>
              <a:rPr lang="en-US" altLang="ja-JP" dirty="0"/>
              <a:t>VNIR degradation curve</a:t>
            </a:r>
          </a:p>
          <a:p>
            <a:pPr lvl="2"/>
            <a:r>
              <a:rPr lang="en-US" altLang="ja-JP" dirty="0"/>
              <a:t>From the onboard calibration base to vicarious calibration base  </a:t>
            </a:r>
          </a:p>
          <a:p>
            <a:pPr lvl="1"/>
            <a:r>
              <a:rPr lang="en-US" altLang="ja-JP" dirty="0"/>
              <a:t>Lunar calibration activity</a:t>
            </a:r>
          </a:p>
          <a:p>
            <a:pPr lvl="2"/>
            <a:r>
              <a:rPr lang="en-US" altLang="ja-JP" dirty="0"/>
              <a:t>Opportunity of the second observation</a:t>
            </a:r>
            <a:endParaRPr lang="ja-JP" altLang="en-US" dirty="0"/>
          </a:p>
          <a:p>
            <a:pPr lvl="1"/>
            <a:endParaRPr kumimoji="1" lang="ja-JP" altLang="en-US" dirty="0"/>
          </a:p>
        </p:txBody>
      </p:sp>
    </p:spTree>
    <p:extLst>
      <p:ext uri="{BB962C8B-B14F-4D97-AF65-F5344CB8AC3E}">
        <p14:creationId xmlns:p14="http://schemas.microsoft.com/office/powerpoint/2010/main" val="41553744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3200" dirty="0" smtClean="0"/>
              <a:t>VNIR degradation curve</a:t>
            </a:r>
            <a:endParaRPr kumimoji="1" lang="ja-JP" altLang="en-US" sz="3200" dirty="0"/>
          </a:p>
        </p:txBody>
      </p:sp>
      <p:sp>
        <p:nvSpPr>
          <p:cNvPr id="3" name="コンテンツ プレースホルダー 2"/>
          <p:cNvSpPr>
            <a:spLocks noGrp="1"/>
          </p:cNvSpPr>
          <p:nvPr>
            <p:ph idx="1"/>
          </p:nvPr>
        </p:nvSpPr>
        <p:spPr>
          <a:xfrm>
            <a:off x="457200" y="995733"/>
            <a:ext cx="8229600" cy="1006881"/>
          </a:xfrm>
        </p:spPr>
        <p:txBody>
          <a:bodyPr/>
          <a:lstStyle/>
          <a:p>
            <a:r>
              <a:rPr lang="en-US" altLang="ja-JP" sz="2000" dirty="0">
                <a:latin typeface="Arial Unicode MS" panose="020B0604020202020204" pitchFamily="50" charset="-128"/>
                <a:ea typeface="Arial Unicode MS" panose="020B0604020202020204" pitchFamily="50" charset="-128"/>
                <a:cs typeface="Arial Unicode MS" panose="020B0604020202020204" pitchFamily="50" charset="-128"/>
              </a:rPr>
              <a:t>B</a:t>
            </a:r>
            <a:r>
              <a:rPr lang="en-US" altLang="ja-JP" sz="2000" dirty="0" smtClean="0">
                <a:latin typeface="Arial Unicode MS" panose="020B0604020202020204" pitchFamily="50" charset="-128"/>
                <a:ea typeface="Arial Unicode MS" panose="020B0604020202020204" pitchFamily="50" charset="-128"/>
                <a:cs typeface="Arial Unicode MS" panose="020B0604020202020204" pitchFamily="50" charset="-128"/>
              </a:rPr>
              <a:t>and 1 and 2 used the onboard calibration until Feb. 2014, and switched from onboard calibration to vicarious and cross-calibration base in Feb. 2014</a:t>
            </a:r>
          </a:p>
          <a:p>
            <a:endParaRPr kumimoji="1" lang="ja-JP" altLang="en-US" sz="2000" dirty="0"/>
          </a:p>
        </p:txBody>
      </p:sp>
      <p:pic>
        <p:nvPicPr>
          <p:cNvPr id="1029" name="Picture 5" descr="C:\Users\Obata\Desktop\figb1.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43727" y="1617044"/>
            <a:ext cx="6548661" cy="4813042"/>
          </a:xfrm>
          <a:prstGeom prst="rect">
            <a:avLst/>
          </a:prstGeom>
          <a:noFill/>
          <a:extLst>
            <a:ext uri="{909E8E84-426E-40DD-AFC4-6F175D3DCCD1}">
              <a14:hiddenFill xmlns:a14="http://schemas.microsoft.com/office/drawing/2010/main">
                <a:solidFill>
                  <a:srgbClr val="FFFFFF"/>
                </a:solidFill>
              </a14:hiddenFill>
            </a:ext>
          </a:extLst>
        </p:spPr>
      </p:pic>
      <p:sp>
        <p:nvSpPr>
          <p:cNvPr id="4" name="円/楕円 3"/>
          <p:cNvSpPr/>
          <p:nvPr/>
        </p:nvSpPr>
        <p:spPr bwMode="auto">
          <a:xfrm>
            <a:off x="2550695" y="2618072"/>
            <a:ext cx="933650" cy="1424539"/>
          </a:xfrm>
          <a:prstGeom prst="ellipse">
            <a:avLst/>
          </a:prstGeom>
          <a:noFill/>
          <a:ln w="31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dirty="0" smtClean="0">
              <a:ea typeface="ＭＳ Ｐゴシック" pitchFamily="1" charset="-128"/>
            </a:endParaRPr>
          </a:p>
        </p:txBody>
      </p:sp>
    </p:spTree>
    <p:extLst>
      <p:ext uri="{BB962C8B-B14F-4D97-AF65-F5344CB8AC3E}">
        <p14:creationId xmlns:p14="http://schemas.microsoft.com/office/powerpoint/2010/main" val="29101105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3200" dirty="0" smtClean="0"/>
              <a:t>VNIR degradation curve</a:t>
            </a:r>
            <a:endParaRPr kumimoji="1" lang="ja-JP" altLang="en-US" sz="3200" dirty="0"/>
          </a:p>
        </p:txBody>
      </p:sp>
      <p:sp>
        <p:nvSpPr>
          <p:cNvPr id="3" name="コンテンツ プレースホルダー 2"/>
          <p:cNvSpPr>
            <a:spLocks noGrp="1"/>
          </p:cNvSpPr>
          <p:nvPr>
            <p:ph idx="1"/>
          </p:nvPr>
        </p:nvSpPr>
        <p:spPr/>
        <p:txBody>
          <a:bodyPr/>
          <a:lstStyle/>
          <a:p>
            <a:r>
              <a:rPr lang="en-US" altLang="ja-JP" sz="2800" dirty="0" smtClean="0">
                <a:latin typeface="Arial Unicode MS" panose="020B0604020202020204" pitchFamily="50" charset="-128"/>
                <a:ea typeface="Arial Unicode MS" panose="020B0604020202020204" pitchFamily="50" charset="-128"/>
                <a:cs typeface="Arial Unicode MS" panose="020B0604020202020204" pitchFamily="50" charset="-128"/>
              </a:rPr>
              <a:t>Calibration for </a:t>
            </a:r>
            <a:r>
              <a:rPr lang="en-US" altLang="ja-JP" sz="2800" dirty="0" smtClean="0">
                <a:effectLst>
                  <a:outerShdw blurRad="38100" dist="38100" dir="2700000" algn="tl">
                    <a:srgbClr val="000000">
                      <a:alpha val="43137"/>
                    </a:srgbClr>
                  </a:outerShdw>
                </a:effectLst>
                <a:latin typeface="Arial Unicode MS" panose="020B0604020202020204" pitchFamily="50" charset="-128"/>
                <a:ea typeface="Arial Unicode MS" panose="020B0604020202020204" pitchFamily="50" charset="-128"/>
                <a:cs typeface="Arial Unicode MS" panose="020B0604020202020204" pitchFamily="50" charset="-128"/>
              </a:rPr>
              <a:t>sensor sensitivity degradation</a:t>
            </a:r>
            <a:r>
              <a:rPr lang="en-US" altLang="ja-JP" sz="2800" dirty="0" smtClean="0">
                <a:latin typeface="Arial Unicode MS" panose="020B0604020202020204" pitchFamily="50" charset="-128"/>
                <a:ea typeface="Arial Unicode MS" panose="020B0604020202020204" pitchFamily="50" charset="-128"/>
                <a:cs typeface="Arial Unicode MS" panose="020B0604020202020204" pitchFamily="50" charset="-128"/>
              </a:rPr>
              <a:t> for band 3N: Onboard calibration “base”</a:t>
            </a:r>
            <a:endParaRPr kumimoji="1" lang="ja-JP" altLang="en-US" sz="2800" dirty="0"/>
          </a:p>
        </p:txBody>
      </p:sp>
      <p:pic>
        <p:nvPicPr>
          <p:cNvPr id="2050" name="Picture 2" descr="C:\Users\Obata\Desktop\figb3n.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508" y="2213811"/>
            <a:ext cx="5280235" cy="3891837"/>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5618456" y="3809645"/>
            <a:ext cx="3366056" cy="175432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kumimoji="1" lang="en-US" altLang="ja-JP" dirty="0" smtClean="0"/>
              <a:t>== </a:t>
            </a:r>
            <a:r>
              <a:rPr lang="en-US" altLang="ja-JP" dirty="0" smtClean="0"/>
              <a:t>O</a:t>
            </a:r>
            <a:r>
              <a:rPr kumimoji="1" lang="en-US" altLang="ja-JP" dirty="0" smtClean="0"/>
              <a:t>n-going ==</a:t>
            </a:r>
          </a:p>
          <a:p>
            <a:pPr algn="l"/>
            <a:r>
              <a:rPr lang="en-US" altLang="ja-JP" dirty="0">
                <a:ea typeface="ＭＳ Ｐゴシック" pitchFamily="1" charset="-128"/>
              </a:rPr>
              <a:t>Comparison with </a:t>
            </a:r>
            <a:r>
              <a:rPr lang="en-US" altLang="ja-JP" dirty="0" err="1" smtClean="0">
                <a:ea typeface="ＭＳ Ｐゴシック" pitchFamily="1" charset="-128"/>
              </a:rPr>
              <a:t>RadCaTS</a:t>
            </a:r>
            <a:r>
              <a:rPr lang="en-US" altLang="ja-JP" dirty="0" smtClean="0">
                <a:ea typeface="ＭＳ Ｐゴシック" pitchFamily="1" charset="-128"/>
              </a:rPr>
              <a:t> data by U. Arizona to combine this AIST legacy vicarious calibration result with the auto system</a:t>
            </a:r>
            <a:endParaRPr kumimoji="1" lang="ja-JP" altLang="en-US" dirty="0"/>
          </a:p>
        </p:txBody>
      </p:sp>
    </p:spTree>
    <p:extLst>
      <p:ext uri="{BB962C8B-B14F-4D97-AF65-F5344CB8AC3E}">
        <p14:creationId xmlns:p14="http://schemas.microsoft.com/office/powerpoint/2010/main" val="330650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30200" y="1015929"/>
            <a:ext cx="8597900" cy="461665"/>
          </a:xfrm>
          <a:prstGeom prst="rect">
            <a:avLst/>
          </a:prstGeom>
          <a:noFill/>
        </p:spPr>
        <p:txBody>
          <a:bodyPr wrap="square" rtlCol="0">
            <a:spAutoFit/>
          </a:bodyPr>
          <a:lstStyle/>
          <a:p>
            <a:pPr algn="l"/>
            <a:r>
              <a:rPr kumimoji="1" lang="ja-JP" altLang="en-US" sz="2400" dirty="0"/>
              <a:t>○</a:t>
            </a:r>
            <a:r>
              <a:rPr kumimoji="1" lang="en-US" altLang="ja-JP" sz="2400" dirty="0"/>
              <a:t>Updating our understanding of lunar reflectance</a:t>
            </a:r>
          </a:p>
        </p:txBody>
      </p:sp>
      <p:sp>
        <p:nvSpPr>
          <p:cNvPr id="4" name="正方形/長方形 3"/>
          <p:cNvSpPr/>
          <p:nvPr/>
        </p:nvSpPr>
        <p:spPr>
          <a:xfrm>
            <a:off x="596900" y="1703593"/>
            <a:ext cx="7632700" cy="523220"/>
          </a:xfrm>
          <a:prstGeom prst="rect">
            <a:avLst/>
          </a:prstGeom>
        </p:spPr>
        <p:txBody>
          <a:bodyPr wrap="square">
            <a:spAutoFit/>
          </a:bodyPr>
          <a:lstStyle/>
          <a:p>
            <a:pPr algn="l"/>
            <a:r>
              <a:rPr kumimoji="1" lang="en-US" altLang="ja-JP" sz="2800" dirty="0"/>
              <a:t>ROLO (GIRO) model (</a:t>
            </a:r>
            <a:r>
              <a:rPr kumimoji="1" lang="en-US" altLang="ja-JP" sz="2800" dirty="0" err="1"/>
              <a:t>Kieffer</a:t>
            </a:r>
            <a:r>
              <a:rPr kumimoji="1" lang="en-US" altLang="ja-JP" sz="2800" dirty="0"/>
              <a:t> &amp; Stone, 2005)</a:t>
            </a:r>
          </a:p>
        </p:txBody>
      </p:sp>
      <p:sp>
        <p:nvSpPr>
          <p:cNvPr id="5" name="正方形/長方形 4"/>
          <p:cNvSpPr/>
          <p:nvPr/>
        </p:nvSpPr>
        <p:spPr>
          <a:xfrm>
            <a:off x="596900" y="2246884"/>
            <a:ext cx="6906986" cy="523220"/>
          </a:xfrm>
          <a:prstGeom prst="rect">
            <a:avLst/>
          </a:prstGeom>
        </p:spPr>
        <p:txBody>
          <a:bodyPr wrap="square">
            <a:spAutoFit/>
          </a:bodyPr>
          <a:lstStyle/>
          <a:p>
            <a:pPr algn="l"/>
            <a:r>
              <a:rPr kumimoji="1" lang="en-US" altLang="ja-JP" sz="2800" dirty="0"/>
              <a:t>SELENE/SP model (Yokota et al., 2011)</a:t>
            </a:r>
          </a:p>
        </p:txBody>
      </p:sp>
      <p:sp>
        <p:nvSpPr>
          <p:cNvPr id="6" name="テキスト ボックス 5"/>
          <p:cNvSpPr txBox="1"/>
          <p:nvPr/>
        </p:nvSpPr>
        <p:spPr>
          <a:xfrm>
            <a:off x="771525" y="4598329"/>
            <a:ext cx="7632700" cy="830997"/>
          </a:xfrm>
          <a:prstGeom prst="rect">
            <a:avLst/>
          </a:prstGeom>
          <a:noFill/>
          <a:ln>
            <a:solidFill>
              <a:srgbClr val="FF0000"/>
            </a:solidFill>
          </a:ln>
        </p:spPr>
        <p:txBody>
          <a:bodyPr wrap="square" rtlCol="0">
            <a:spAutoFit/>
          </a:bodyPr>
          <a:lstStyle/>
          <a:p>
            <a:pPr algn="l"/>
            <a:r>
              <a:rPr kumimoji="1" lang="en-US" altLang="ja-JP" sz="2400" dirty="0"/>
              <a:t>Now is a good timing to try the next lunar observation with ASTER (and other instruments)</a:t>
            </a:r>
            <a:endParaRPr kumimoji="1" lang="ja-JP" altLang="en-US" sz="2400" dirty="0"/>
          </a:p>
        </p:txBody>
      </p:sp>
      <p:sp>
        <p:nvSpPr>
          <p:cNvPr id="7" name="テキスト ボックス 6"/>
          <p:cNvSpPr txBox="1"/>
          <p:nvPr/>
        </p:nvSpPr>
        <p:spPr>
          <a:xfrm>
            <a:off x="273050" y="3184586"/>
            <a:ext cx="8597900" cy="461665"/>
          </a:xfrm>
          <a:prstGeom prst="rect">
            <a:avLst/>
          </a:prstGeom>
          <a:noFill/>
        </p:spPr>
        <p:txBody>
          <a:bodyPr wrap="square" rtlCol="0">
            <a:spAutoFit/>
          </a:bodyPr>
          <a:lstStyle/>
          <a:p>
            <a:pPr algn="l"/>
            <a:r>
              <a:rPr kumimoji="1" lang="ja-JP" altLang="en-US" sz="2400" dirty="0"/>
              <a:t>○ </a:t>
            </a:r>
            <a:r>
              <a:rPr kumimoji="1" lang="en-US" altLang="ja-JP" sz="2400" dirty="0"/>
              <a:t>more than 10 years since the last lunar </a:t>
            </a:r>
            <a:r>
              <a:rPr kumimoji="1" lang="en-US" altLang="ja-JP" sz="2400" dirty="0" smtClean="0"/>
              <a:t>observation</a:t>
            </a:r>
            <a:endParaRPr kumimoji="1" lang="ja-JP" altLang="en-US" sz="2400" dirty="0"/>
          </a:p>
        </p:txBody>
      </p:sp>
      <p:sp>
        <p:nvSpPr>
          <p:cNvPr id="8" name="テキスト ボックス 7"/>
          <p:cNvSpPr txBox="1"/>
          <p:nvPr/>
        </p:nvSpPr>
        <p:spPr>
          <a:xfrm>
            <a:off x="596900" y="3859784"/>
            <a:ext cx="7981950" cy="400110"/>
          </a:xfrm>
          <a:prstGeom prst="rect">
            <a:avLst/>
          </a:prstGeom>
          <a:noFill/>
        </p:spPr>
        <p:txBody>
          <a:bodyPr wrap="square" rtlCol="0">
            <a:spAutoFit/>
          </a:bodyPr>
          <a:lstStyle/>
          <a:p>
            <a:pPr algn="l"/>
            <a:r>
              <a:rPr kumimoji="1" lang="en-US" altLang="ja-JP" sz="2000" dirty="0"/>
              <a:t>Enough period for recognizing degradation of sensors</a:t>
            </a:r>
            <a:endParaRPr kumimoji="1" lang="ja-JP" altLang="en-US" sz="2000" dirty="0"/>
          </a:p>
        </p:txBody>
      </p:sp>
      <p:sp>
        <p:nvSpPr>
          <p:cNvPr id="9" name="右矢印 8"/>
          <p:cNvSpPr/>
          <p:nvPr/>
        </p:nvSpPr>
        <p:spPr>
          <a:xfrm>
            <a:off x="457200" y="6044998"/>
            <a:ext cx="1117600" cy="5334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600"/>
          </a:p>
        </p:txBody>
      </p:sp>
      <p:sp>
        <p:nvSpPr>
          <p:cNvPr id="10" name="テキスト ボックス 9"/>
          <p:cNvSpPr txBox="1"/>
          <p:nvPr/>
        </p:nvSpPr>
        <p:spPr>
          <a:xfrm>
            <a:off x="1885950" y="6105418"/>
            <a:ext cx="7258050" cy="400110"/>
          </a:xfrm>
          <a:prstGeom prst="rect">
            <a:avLst/>
          </a:prstGeom>
          <a:noFill/>
        </p:spPr>
        <p:txBody>
          <a:bodyPr wrap="square" rtlCol="0">
            <a:spAutoFit/>
          </a:bodyPr>
          <a:lstStyle/>
          <a:p>
            <a:pPr algn="l"/>
            <a:r>
              <a:rPr kumimoji="1" lang="en-US" altLang="ja-JP" sz="2000" dirty="0"/>
              <a:t>We are proposing next lunar observation with ASTER in 2017.</a:t>
            </a:r>
            <a:endParaRPr kumimoji="1" lang="ja-JP" altLang="en-US" sz="2000" dirty="0"/>
          </a:p>
        </p:txBody>
      </p:sp>
      <p:sp>
        <p:nvSpPr>
          <p:cNvPr id="11" name="タイトル 10"/>
          <p:cNvSpPr>
            <a:spLocks noGrp="1"/>
          </p:cNvSpPr>
          <p:nvPr>
            <p:ph type="title" idx="4294967295"/>
          </p:nvPr>
        </p:nvSpPr>
        <p:spPr/>
        <p:txBody>
          <a:bodyPr/>
          <a:lstStyle/>
          <a:p>
            <a:r>
              <a:rPr lang="en-US" altLang="ja-JP" sz="3200" kern="1200" dirty="0">
                <a:solidFill>
                  <a:srgbClr val="000000"/>
                </a:solidFill>
                <a:latin typeface="Arial" panose="020B0604020202020204" pitchFamily="34" charset="0"/>
                <a:ea typeface="ＭＳ Ｐゴシック" panose="020B0600070205080204" pitchFamily="50" charset="-128"/>
                <a:cs typeface="ＭＳ Ｐゴシック" panose="020B0600070205080204" pitchFamily="50" charset="-128"/>
              </a:rPr>
              <a:t>L</a:t>
            </a:r>
            <a:r>
              <a:rPr kumimoji="1" lang="en-US" altLang="ja-JP" sz="3200" kern="1200" dirty="0" smtClean="0">
                <a:solidFill>
                  <a:srgbClr val="000000"/>
                </a:solidFill>
                <a:effectLst/>
                <a:latin typeface="Arial" panose="020B0604020202020204" pitchFamily="34" charset="0"/>
                <a:ea typeface="ＭＳ Ｐゴシック" panose="020B0600070205080204" pitchFamily="50" charset="-128"/>
                <a:cs typeface="ＭＳ Ｐゴシック" panose="020B0600070205080204" pitchFamily="50" charset="-128"/>
              </a:rPr>
              <a:t>unar </a:t>
            </a:r>
            <a:r>
              <a:rPr lang="en-US" altLang="ja-JP" sz="3200" kern="1200" dirty="0">
                <a:solidFill>
                  <a:srgbClr val="000000"/>
                </a:solidFill>
                <a:latin typeface="Arial" panose="020B0604020202020204" pitchFamily="34" charset="0"/>
                <a:ea typeface="ＭＳ Ｐゴシック" panose="020B0600070205080204" pitchFamily="50" charset="-128"/>
                <a:cs typeface="ＭＳ Ｐゴシック" panose="020B0600070205080204" pitchFamily="50" charset="-128"/>
              </a:rPr>
              <a:t>C</a:t>
            </a:r>
            <a:r>
              <a:rPr kumimoji="1" lang="en-US" altLang="ja-JP" sz="3200" kern="1200" dirty="0" smtClean="0">
                <a:solidFill>
                  <a:srgbClr val="000000"/>
                </a:solidFill>
                <a:effectLst/>
                <a:latin typeface="Arial" panose="020B0604020202020204" pitchFamily="34" charset="0"/>
                <a:ea typeface="ＭＳ Ｐゴシック" panose="020B0600070205080204" pitchFamily="50" charset="-128"/>
                <a:cs typeface="ＭＳ Ｐゴシック" panose="020B0600070205080204" pitchFamily="50" charset="-128"/>
              </a:rPr>
              <a:t>alibration </a:t>
            </a:r>
            <a:r>
              <a:rPr lang="en-US" altLang="ja-JP" sz="3200" kern="1200" dirty="0">
                <a:solidFill>
                  <a:srgbClr val="000000"/>
                </a:solidFill>
                <a:latin typeface="Arial" panose="020B0604020202020204" pitchFamily="34" charset="0"/>
                <a:ea typeface="ＭＳ Ｐゴシック" panose="020B0600070205080204" pitchFamily="50" charset="-128"/>
                <a:cs typeface="ＭＳ Ｐゴシック" panose="020B0600070205080204" pitchFamily="50" charset="-128"/>
              </a:rPr>
              <a:t>A</a:t>
            </a:r>
            <a:r>
              <a:rPr kumimoji="1" lang="en-US" altLang="ja-JP" sz="3200" kern="1200" dirty="0" smtClean="0">
                <a:solidFill>
                  <a:srgbClr val="000000"/>
                </a:solidFill>
                <a:effectLst/>
                <a:latin typeface="Arial" panose="020B0604020202020204" pitchFamily="34" charset="0"/>
                <a:ea typeface="ＭＳ Ｐゴシック" panose="020B0600070205080204" pitchFamily="50" charset="-128"/>
                <a:cs typeface="ＭＳ Ｐゴシック" panose="020B0600070205080204" pitchFamily="50" charset="-128"/>
              </a:rPr>
              <a:t>ctivity</a:t>
            </a:r>
            <a:endParaRPr kumimoji="1" lang="ja-JP" altLang="en-US" dirty="0"/>
          </a:p>
        </p:txBody>
      </p:sp>
    </p:spTree>
    <p:extLst>
      <p:ext uri="{BB962C8B-B14F-4D97-AF65-F5344CB8AC3E}">
        <p14:creationId xmlns:p14="http://schemas.microsoft.com/office/powerpoint/2010/main" val="21798350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281706" y="4464411"/>
            <a:ext cx="8580588" cy="1569660"/>
          </a:xfrm>
          <a:prstGeom prst="rect">
            <a:avLst/>
          </a:prstGeom>
        </p:spPr>
        <p:txBody>
          <a:bodyPr wrap="square">
            <a:spAutoFit/>
          </a:bodyPr>
          <a:lstStyle/>
          <a:p>
            <a:pPr algn="l"/>
            <a:r>
              <a:rPr lang="en-US" altLang="ja-JP" sz="2400" dirty="0"/>
              <a:t>Once we have two points of degradation, then we can compare lunar calibration results with other calibration results, such as the relative degradation curve from other calibration activities.</a:t>
            </a:r>
            <a:endParaRPr lang="ja-JP" altLang="en-US" sz="2400" dirty="0"/>
          </a:p>
        </p:txBody>
      </p:sp>
      <p:sp>
        <p:nvSpPr>
          <p:cNvPr id="5" name="テキスト ボックス 4"/>
          <p:cNvSpPr txBox="1"/>
          <p:nvPr/>
        </p:nvSpPr>
        <p:spPr>
          <a:xfrm>
            <a:off x="4628347" y="6088531"/>
            <a:ext cx="4233947" cy="400110"/>
          </a:xfrm>
          <a:prstGeom prst="rect">
            <a:avLst/>
          </a:prstGeom>
          <a:noFill/>
        </p:spPr>
        <p:txBody>
          <a:bodyPr wrap="square" rtlCol="0">
            <a:spAutoFit/>
          </a:bodyPr>
          <a:lstStyle/>
          <a:p>
            <a:pPr algn="l"/>
            <a:r>
              <a:rPr kumimoji="1" lang="en-US" altLang="ja-JP" sz="2000" dirty="0"/>
              <a:t>Useful for other calibration activities</a:t>
            </a:r>
            <a:endParaRPr kumimoji="1" lang="ja-JP" altLang="en-US" sz="2000" dirty="0"/>
          </a:p>
        </p:txBody>
      </p:sp>
      <p:sp>
        <p:nvSpPr>
          <p:cNvPr id="6" name="右矢印 5"/>
          <p:cNvSpPr/>
          <p:nvPr/>
        </p:nvSpPr>
        <p:spPr>
          <a:xfrm>
            <a:off x="3728715" y="6137967"/>
            <a:ext cx="620976" cy="40336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600"/>
          </a:p>
        </p:txBody>
      </p:sp>
      <p:grpSp>
        <p:nvGrpSpPr>
          <p:cNvPr id="17" name="グループ化 16"/>
          <p:cNvGrpSpPr/>
          <p:nvPr/>
        </p:nvGrpSpPr>
        <p:grpSpPr>
          <a:xfrm>
            <a:off x="248602" y="727278"/>
            <a:ext cx="8545404" cy="3742752"/>
            <a:chOff x="73606" y="884904"/>
            <a:chExt cx="8545404" cy="3742752"/>
          </a:xfrm>
        </p:grpSpPr>
        <p:sp>
          <p:nvSpPr>
            <p:cNvPr id="33" name="フリーフォーム 32"/>
            <p:cNvSpPr/>
            <p:nvPr/>
          </p:nvSpPr>
          <p:spPr>
            <a:xfrm>
              <a:off x="1557214" y="1347919"/>
              <a:ext cx="5684745" cy="1924339"/>
            </a:xfrm>
            <a:custGeom>
              <a:avLst/>
              <a:gdLst>
                <a:gd name="connsiteX0" fmla="*/ 0 w 4826832"/>
                <a:gd name="connsiteY0" fmla="*/ 0 h 1633928"/>
                <a:gd name="connsiteX1" fmla="*/ 944380 w 4826832"/>
                <a:gd name="connsiteY1" fmla="*/ 854440 h 1633928"/>
                <a:gd name="connsiteX2" fmla="*/ 4826832 w 4826832"/>
                <a:gd name="connsiteY2" fmla="*/ 1633928 h 1633928"/>
              </a:gdLst>
              <a:ahLst/>
              <a:cxnLst>
                <a:cxn ang="0">
                  <a:pos x="connsiteX0" y="connsiteY0"/>
                </a:cxn>
                <a:cxn ang="0">
                  <a:pos x="connsiteX1" y="connsiteY1"/>
                </a:cxn>
                <a:cxn ang="0">
                  <a:pos x="connsiteX2" y="connsiteY2"/>
                </a:cxn>
              </a:cxnLst>
              <a:rect l="l" t="t" r="r" b="b"/>
              <a:pathLst>
                <a:path w="4826832" h="1633928">
                  <a:moveTo>
                    <a:pt x="0" y="0"/>
                  </a:moveTo>
                  <a:cubicBezTo>
                    <a:pt x="69954" y="291059"/>
                    <a:pt x="139908" y="582119"/>
                    <a:pt x="944380" y="854440"/>
                  </a:cubicBezTo>
                  <a:cubicBezTo>
                    <a:pt x="1748852" y="1126761"/>
                    <a:pt x="3287842" y="1380344"/>
                    <a:pt x="4826832" y="163392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6448477" y="1940547"/>
              <a:ext cx="1798820" cy="523220"/>
            </a:xfrm>
            <a:prstGeom prst="rect">
              <a:avLst/>
            </a:prstGeom>
            <a:noFill/>
          </p:spPr>
          <p:txBody>
            <a:bodyPr wrap="square" rtlCol="0">
              <a:spAutoFit/>
            </a:bodyPr>
            <a:lstStyle/>
            <a:p>
              <a:r>
                <a:rPr kumimoji="1" lang="en-US" altLang="ja-JP" sz="2800" dirty="0"/>
                <a:t>2017?</a:t>
              </a:r>
              <a:endParaRPr kumimoji="1" lang="ja-JP" altLang="en-US" sz="2800" dirty="0"/>
            </a:p>
          </p:txBody>
        </p:sp>
        <p:cxnSp>
          <p:nvCxnSpPr>
            <p:cNvPr id="27" name="直線矢印コネクタ 26"/>
            <p:cNvCxnSpPr/>
            <p:nvPr/>
          </p:nvCxnSpPr>
          <p:spPr>
            <a:xfrm flipV="1">
              <a:off x="1274741" y="1400877"/>
              <a:ext cx="0" cy="273644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1274741" y="4137322"/>
              <a:ext cx="5931908"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9" name="円/楕円 28"/>
            <p:cNvSpPr>
              <a:spLocks noChangeAspect="1"/>
            </p:cNvSpPr>
            <p:nvPr/>
          </p:nvSpPr>
          <p:spPr>
            <a:xfrm>
              <a:off x="2051538" y="1965819"/>
              <a:ext cx="370746" cy="37074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7347887" y="3854851"/>
              <a:ext cx="1271123" cy="543721"/>
            </a:xfrm>
            <a:prstGeom prst="rect">
              <a:avLst/>
            </a:prstGeom>
            <a:noFill/>
          </p:spPr>
          <p:txBody>
            <a:bodyPr wrap="square" rtlCol="0">
              <a:spAutoFit/>
            </a:bodyPr>
            <a:lstStyle/>
            <a:p>
              <a:r>
                <a:rPr kumimoji="1" lang="en-US" altLang="ja-JP" sz="2400" dirty="0"/>
                <a:t>Time</a:t>
              </a:r>
              <a:endParaRPr kumimoji="1" lang="ja-JP" altLang="en-US" sz="2400" dirty="0"/>
            </a:p>
          </p:txBody>
        </p:sp>
        <p:sp>
          <p:nvSpPr>
            <p:cNvPr id="32" name="テキスト ボックス 31"/>
            <p:cNvSpPr txBox="1"/>
            <p:nvPr/>
          </p:nvSpPr>
          <p:spPr>
            <a:xfrm>
              <a:off x="2404629" y="1383222"/>
              <a:ext cx="2648173" cy="543721"/>
            </a:xfrm>
            <a:prstGeom prst="rect">
              <a:avLst/>
            </a:prstGeom>
            <a:noFill/>
          </p:spPr>
          <p:txBody>
            <a:bodyPr wrap="square" rtlCol="0">
              <a:spAutoFit/>
            </a:bodyPr>
            <a:lstStyle/>
            <a:p>
              <a:r>
                <a:rPr kumimoji="1" lang="en-US" altLang="ja-JP" sz="2400" dirty="0"/>
                <a:t>14 April, 2003</a:t>
              </a:r>
              <a:endParaRPr kumimoji="1" lang="ja-JP" altLang="en-US" sz="2400" dirty="0"/>
            </a:p>
          </p:txBody>
        </p:sp>
        <p:sp>
          <p:nvSpPr>
            <p:cNvPr id="39" name="テキスト ボックス 38"/>
            <p:cNvSpPr txBox="1"/>
            <p:nvPr/>
          </p:nvSpPr>
          <p:spPr>
            <a:xfrm>
              <a:off x="1963265" y="3219295"/>
              <a:ext cx="3660007" cy="830997"/>
            </a:xfrm>
            <a:prstGeom prst="rect">
              <a:avLst/>
            </a:prstGeom>
            <a:noFill/>
          </p:spPr>
          <p:txBody>
            <a:bodyPr wrap="square" rtlCol="0">
              <a:spAutoFit/>
            </a:bodyPr>
            <a:lstStyle/>
            <a:p>
              <a:r>
                <a:rPr kumimoji="1" lang="en-US" altLang="ja-JP" sz="2400" dirty="0"/>
                <a:t>Degradation curve</a:t>
              </a:r>
              <a:r>
                <a:rPr lang="ja-JP" altLang="en-US" sz="2400" dirty="0"/>
                <a:t> </a:t>
              </a:r>
              <a:r>
                <a:rPr lang="en-US" altLang="ja-JP" sz="2400" dirty="0"/>
                <a:t>from other calibration activities</a:t>
              </a:r>
              <a:endParaRPr kumimoji="1" lang="ja-JP" altLang="en-US" sz="2400" dirty="0"/>
            </a:p>
          </p:txBody>
        </p:sp>
        <p:cxnSp>
          <p:nvCxnSpPr>
            <p:cNvPr id="40" name="直線コネクタ 39"/>
            <p:cNvCxnSpPr/>
            <p:nvPr/>
          </p:nvCxnSpPr>
          <p:spPr>
            <a:xfrm flipV="1">
              <a:off x="2793027" y="2530769"/>
              <a:ext cx="370745" cy="7238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rot="16200000">
              <a:off x="-1382271" y="2340781"/>
              <a:ext cx="3742752" cy="830997"/>
            </a:xfrm>
            <a:prstGeom prst="rect">
              <a:avLst/>
            </a:prstGeom>
            <a:noFill/>
          </p:spPr>
          <p:txBody>
            <a:bodyPr wrap="square" rtlCol="0">
              <a:spAutoFit/>
            </a:bodyPr>
            <a:lstStyle/>
            <a:p>
              <a:pPr algn="ctr"/>
              <a:r>
                <a:rPr kumimoji="1" lang="en-US" altLang="ja-JP" sz="2400" dirty="0"/>
                <a:t>Normalized</a:t>
              </a:r>
            </a:p>
            <a:p>
              <a:pPr algn="ctr"/>
              <a:r>
                <a:rPr kumimoji="1" lang="en-US" altLang="ja-JP" sz="2400" dirty="0"/>
                <a:t>Degradation ratio</a:t>
              </a:r>
              <a:endParaRPr kumimoji="1" lang="ja-JP" altLang="en-US" sz="2400" dirty="0"/>
            </a:p>
          </p:txBody>
        </p:sp>
        <p:cxnSp>
          <p:nvCxnSpPr>
            <p:cNvPr id="9" name="直線コネクタ 8"/>
            <p:cNvCxnSpPr/>
            <p:nvPr/>
          </p:nvCxnSpPr>
          <p:spPr>
            <a:xfrm>
              <a:off x="1274741" y="2146300"/>
              <a:ext cx="947759" cy="635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815728" y="1940547"/>
              <a:ext cx="494324" cy="400110"/>
            </a:xfrm>
            <a:prstGeom prst="rect">
              <a:avLst/>
            </a:prstGeom>
            <a:noFill/>
          </p:spPr>
          <p:txBody>
            <a:bodyPr wrap="square" rtlCol="0">
              <a:spAutoFit/>
            </a:bodyPr>
            <a:lstStyle/>
            <a:p>
              <a:pPr algn="ctr"/>
              <a:r>
                <a:rPr kumimoji="1" lang="en-US" altLang="ja-JP" sz="2000" dirty="0"/>
                <a:t>1</a:t>
              </a:r>
              <a:endParaRPr kumimoji="1" lang="ja-JP" altLang="en-US" sz="2000" dirty="0"/>
            </a:p>
          </p:txBody>
        </p:sp>
        <p:grpSp>
          <p:nvGrpSpPr>
            <p:cNvPr id="16" name="グループ化 15"/>
            <p:cNvGrpSpPr/>
            <p:nvPr/>
          </p:nvGrpSpPr>
          <p:grpSpPr>
            <a:xfrm>
              <a:off x="6087204" y="2403092"/>
              <a:ext cx="370746" cy="816269"/>
              <a:chOff x="6087204" y="2403092"/>
              <a:chExt cx="370746" cy="816269"/>
            </a:xfrm>
            <a:solidFill>
              <a:schemeClr val="bg1"/>
            </a:solidFill>
          </p:grpSpPr>
          <p:cxnSp>
            <p:nvCxnSpPr>
              <p:cNvPr id="21" name="直線コネクタ 20"/>
              <p:cNvCxnSpPr/>
              <p:nvPr/>
            </p:nvCxnSpPr>
            <p:spPr>
              <a:xfrm>
                <a:off x="6275883" y="2403092"/>
                <a:ext cx="0" cy="816269"/>
              </a:xfrm>
              <a:prstGeom prst="line">
                <a:avLst/>
              </a:prstGeom>
              <a:grpFill/>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4" name="円/楕円 33"/>
              <p:cNvSpPr>
                <a:spLocks noChangeAspect="1"/>
              </p:cNvSpPr>
              <p:nvPr/>
            </p:nvSpPr>
            <p:spPr>
              <a:xfrm>
                <a:off x="6087204" y="2667411"/>
                <a:ext cx="370746" cy="370746"/>
              </a:xfrm>
              <a:prstGeom prst="ellipse">
                <a:avLst/>
              </a:prstGeom>
              <a:grp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 name="タイトル 1"/>
          <p:cNvSpPr>
            <a:spLocks noGrp="1"/>
          </p:cNvSpPr>
          <p:nvPr>
            <p:ph type="title" idx="4294967295"/>
          </p:nvPr>
        </p:nvSpPr>
        <p:spPr>
          <a:xfrm>
            <a:off x="417854" y="404570"/>
            <a:ext cx="8229600" cy="519113"/>
          </a:xfrm>
        </p:spPr>
        <p:txBody>
          <a:bodyPr/>
          <a:lstStyle/>
          <a:p>
            <a:pPr rtl="0" fontAlgn="base"/>
            <a:r>
              <a:rPr kumimoji="1" lang="en-US" altLang="ja-JP" sz="3200" kern="1200" dirty="0" smtClean="0">
                <a:solidFill>
                  <a:srgbClr val="000000"/>
                </a:solidFill>
                <a:effectLst/>
                <a:latin typeface="Arial" panose="020B0604020202020204" pitchFamily="34" charset="0"/>
                <a:ea typeface="ＭＳ Ｐゴシック" panose="020B0600070205080204" pitchFamily="50" charset="-128"/>
                <a:cs typeface="ＭＳ Ｐゴシック" panose="020B0600070205080204" pitchFamily="50" charset="-128"/>
              </a:rPr>
              <a:t>Benefit from second Lunar observation</a:t>
            </a:r>
            <a:endParaRPr kumimoji="1" lang="ja-JP" altLang="en-US" dirty="0"/>
          </a:p>
        </p:txBody>
      </p:sp>
    </p:spTree>
    <p:extLst>
      <p:ext uri="{BB962C8B-B14F-4D97-AF65-F5344CB8AC3E}">
        <p14:creationId xmlns:p14="http://schemas.microsoft.com/office/powerpoint/2010/main" val="986018421"/>
      </p:ext>
    </p:extLst>
  </p:cSld>
  <p:clrMapOvr>
    <a:masterClrMapping/>
  </p:clrMapOvr>
  <p:timing>
    <p:tnLst>
      <p:par>
        <p:cTn id="1" dur="indefinite" restart="never" nodeType="tmRoot"/>
      </p:par>
    </p:tnLst>
  </p:timing>
</p:sld>
</file>

<file path=ppt/theme/theme1.xml><?xml version="1.0" encoding="utf-8"?>
<a:theme xmlns:a="http://schemas.openxmlformats.org/drawingml/2006/main" name="aist-1">
  <a:themeElements>
    <a:clrScheme name="aist-1 13">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ist-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 cap="flat" cmpd="sng" algn="ctr">
          <a:solidFill>
            <a:srgbClr val="FF0000"/>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dirty="0" smtClean="0">
            <a:ea typeface="ＭＳ Ｐゴシック" pitchFamily="1" charset="-128"/>
          </a:defRPr>
        </a:defPPr>
      </a:lstStyle>
    </a:spDef>
    <a:lnDef>
      <a:spPr bwMode="auto">
        <a:xfrm>
          <a:off x="0" y="0"/>
          <a:ext cx="1" cy="1"/>
        </a:xfrm>
        <a:custGeom>
          <a:avLst/>
          <a:gdLst/>
          <a:ahLst/>
          <a:cxnLst/>
          <a:rect l="0" t="0" r="0" b="0"/>
          <a:pathLst/>
        </a:custGeom>
        <a:noFill/>
        <a:ln w="317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aist-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ist-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ist-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ist-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ist-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ist-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ist-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ist-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ist-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ist-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ist-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ist-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ist-1 13">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aist-1</Template>
  <TotalTime>13222</TotalTime>
  <Words>2273</Words>
  <Application>Microsoft Office PowerPoint</Application>
  <PresentationFormat>画面に合わせる (4:3)</PresentationFormat>
  <Paragraphs>419</Paragraphs>
  <Slides>23</Slides>
  <Notes>15</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23</vt:i4>
      </vt:variant>
    </vt:vector>
  </HeadingPairs>
  <TitlesOfParts>
    <vt:vector size="34" baseType="lpstr">
      <vt:lpstr>Arial Unicode MS</vt:lpstr>
      <vt:lpstr>ＭＳ Ｐゴシック</vt:lpstr>
      <vt:lpstr>ＭＳ Ｐ明朝</vt:lpstr>
      <vt:lpstr>メイリオ</vt:lpstr>
      <vt:lpstr>Arial</vt:lpstr>
      <vt:lpstr>Cambria Math</vt:lpstr>
      <vt:lpstr>Symbol</vt:lpstr>
      <vt:lpstr>Times</vt:lpstr>
      <vt:lpstr>Times New Roman</vt:lpstr>
      <vt:lpstr>Wingdings</vt:lpstr>
      <vt:lpstr>aist-1</vt:lpstr>
      <vt:lpstr>Recent AIST activities in the radiometric calibration for ASTER-VNIR and HISUI</vt:lpstr>
      <vt:lpstr>AIST Profile</vt:lpstr>
      <vt:lpstr>AIST members for the Radiometric Calibration</vt:lpstr>
      <vt:lpstr>Location</vt:lpstr>
      <vt:lpstr>ASTER radiometric calibration </vt:lpstr>
      <vt:lpstr>VNIR degradation curve</vt:lpstr>
      <vt:lpstr>VNIR degradation curve</vt:lpstr>
      <vt:lpstr>Lunar Calibration Activity</vt:lpstr>
      <vt:lpstr>Benefit from second Lunar observation</vt:lpstr>
      <vt:lpstr>PowerPoint プレゼンテーション</vt:lpstr>
      <vt:lpstr>PowerPoint プレゼンテーション</vt:lpstr>
      <vt:lpstr>HISUI hyperspectral imager</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AIST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A. Kamei</dc:creator>
  <cp:lastModifiedBy>satoshi</cp:lastModifiedBy>
  <cp:revision>407</cp:revision>
  <cp:lastPrinted>2016-07-15T09:04:14Z</cp:lastPrinted>
  <dcterms:created xsi:type="dcterms:W3CDTF">2014-03-11T00:08:15Z</dcterms:created>
  <dcterms:modified xsi:type="dcterms:W3CDTF">2016-07-20T06:51:48Z</dcterms:modified>
</cp:coreProperties>
</file>