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6" r:id="rId3"/>
    <p:sldId id="275" r:id="rId4"/>
    <p:sldId id="287" r:id="rId5"/>
    <p:sldId id="293" r:id="rId6"/>
    <p:sldId id="290" r:id="rId7"/>
    <p:sldId id="288" r:id="rId8"/>
    <p:sldId id="285" r:id="rId9"/>
    <p:sldId id="283" r:id="rId10"/>
    <p:sldId id="284" r:id="rId11"/>
    <p:sldId id="280" r:id="rId12"/>
    <p:sldId id="292" r:id="rId13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1" autoAdjust="0"/>
    <p:restoredTop sz="92679" autoAdjust="0"/>
  </p:normalViewPr>
  <p:slideViewPr>
    <p:cSldViewPr>
      <p:cViewPr varScale="1">
        <p:scale>
          <a:sx n="88" d="100"/>
          <a:sy n="88" d="100"/>
        </p:scale>
        <p:origin x="15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2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/>
          <p:nvPr userDrawn="1"/>
        </p:nvSpPr>
        <p:spPr>
          <a:xfrm>
            <a:off x="2009677" y="76200"/>
            <a:ext cx="309572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RADCALNET in WGCV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Way forward</a:t>
            </a:r>
            <a:b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Plenary # 40</a:t>
            </a:r>
          </a:p>
        </p:txBody>
      </p:sp>
    </p:spTree>
    <p:extLst>
      <p:ext uri="{BB962C8B-B14F-4D97-AF65-F5344CB8AC3E}">
        <p14:creationId xmlns:p14="http://schemas.microsoft.com/office/powerpoint/2010/main" val="10939554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1981200" y="76200"/>
            <a:ext cx="4724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Future</a:t>
            </a:r>
            <a:r>
              <a:rPr lang="en-US" sz="2200" baseline="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directions of CEOS WGCV: Incoming Chair Perspective</a:t>
            </a:r>
            <a:r>
              <a:rPr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IVOS</a:t>
            </a:r>
            <a:r>
              <a:rPr lang="en-US" sz="2200" baseline="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#28</a:t>
            </a:r>
            <a:endParaRPr sz="2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448384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153400" y="6504801"/>
            <a:ext cx="97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D9245422-3BB8-6D4A-8024-718D9EB8D280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78357" y="1752600"/>
            <a:ext cx="8413243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rPr lang="en-US" b="0" dirty="0"/>
              <a:t>Future directions of CEOS WGCV: Incoming </a:t>
            </a:r>
            <a:r>
              <a:rPr lang="en-US" b="0"/>
              <a:t>chair perspective</a:t>
            </a:r>
            <a:endParaRPr lang="en-US" b="0" dirty="0"/>
          </a:p>
        </p:txBody>
      </p:sp>
      <p:sp>
        <p:nvSpPr>
          <p:cNvPr id="11" name="Shape 11"/>
          <p:cNvSpPr/>
          <p:nvPr/>
        </p:nvSpPr>
        <p:spPr>
          <a:xfrm>
            <a:off x="685800" y="3200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K. </a:t>
            </a:r>
            <a:r>
              <a:rPr lang="en-US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Thome</a:t>
            </a: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NASA/GSFC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IVOS #28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Beijing, China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July 19-21, 2016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Near-term activities: Future Data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228600" y="1524000"/>
            <a:ext cx="8610600" cy="4876800"/>
          </a:xfrm>
        </p:spPr>
        <p:txBody>
          <a:bodyPr/>
          <a:lstStyle/>
          <a:p>
            <a:r>
              <a:rPr lang="en-US" dirty="0"/>
              <a:t>Combining the previous two points to changes that will occur in how data are </a:t>
            </a:r>
          </a:p>
          <a:p>
            <a:pPr lvl="1"/>
            <a:r>
              <a:rPr lang="en-US" dirty="0"/>
              <a:t>Formatted</a:t>
            </a:r>
          </a:p>
          <a:p>
            <a:pPr lvl="1"/>
            <a:r>
              <a:rPr lang="en-US" dirty="0"/>
              <a:t>Distributed</a:t>
            </a:r>
          </a:p>
          <a:p>
            <a:pPr lvl="1"/>
            <a:r>
              <a:rPr lang="en-US" dirty="0"/>
              <a:t>Archived</a:t>
            </a:r>
          </a:p>
          <a:p>
            <a:pPr lvl="1"/>
            <a:r>
              <a:rPr lang="en-US" dirty="0"/>
              <a:t>Quality assured</a:t>
            </a:r>
          </a:p>
          <a:p>
            <a:r>
              <a:rPr lang="en-US" dirty="0"/>
              <a:t>WGISS is the lead group in this effort</a:t>
            </a:r>
          </a:p>
          <a:p>
            <a:pPr lvl="1"/>
            <a:r>
              <a:rPr lang="en-US" dirty="0"/>
              <a:t>Already strong collaboration with WGISS and WGCV with joint plenaries</a:t>
            </a:r>
          </a:p>
          <a:p>
            <a:pPr lvl="1"/>
            <a:r>
              <a:rPr lang="en-US" dirty="0"/>
              <a:t>Current WGISS chair is from NASA Goddard</a:t>
            </a:r>
          </a:p>
          <a:p>
            <a:r>
              <a:rPr lang="en-US" dirty="0"/>
              <a:t>Experience within WGCV amongst the multiple agencies already trying to address these issues individually means that WGISS will benefit from WGCV on this effort</a:t>
            </a:r>
          </a:p>
        </p:txBody>
      </p:sp>
    </p:spTree>
    <p:extLst>
      <p:ext uri="{BB962C8B-B14F-4D97-AF65-F5344CB8AC3E}">
        <p14:creationId xmlns:p14="http://schemas.microsoft.com/office/powerpoint/2010/main" val="143177632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Near term activities – Proposed approach for </a:t>
            </a:r>
            <a:r>
              <a:rPr lang="en-US" dirty="0" err="1"/>
              <a:t>RadCalNet</a:t>
            </a:r>
            <a:r>
              <a:rPr lang="en-US" dirty="0"/>
              <a:t> admission of new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8839200" cy="4572000"/>
          </a:xfrm>
        </p:spPr>
        <p:txBody>
          <a:bodyPr/>
          <a:lstStyle/>
          <a:p>
            <a:r>
              <a:rPr lang="en-US" dirty="0"/>
              <a:t>1) Prospective site manager documents that they meet requirements for membership (next charts)</a:t>
            </a:r>
          </a:p>
          <a:p>
            <a:r>
              <a:rPr lang="en-US" dirty="0"/>
              <a:t>2) Submission of documentation to a </a:t>
            </a:r>
            <a:r>
              <a:rPr lang="en-US" dirty="0" err="1"/>
              <a:t>RadCalNet</a:t>
            </a:r>
            <a:r>
              <a:rPr lang="en-US" dirty="0"/>
              <a:t> Admission Review Panel</a:t>
            </a:r>
          </a:p>
          <a:p>
            <a:pPr lvl="1"/>
            <a:r>
              <a:rPr lang="en-US" dirty="0"/>
              <a:t>Panel made up of five WGCV members</a:t>
            </a:r>
          </a:p>
          <a:p>
            <a:pPr lvl="1"/>
            <a:r>
              <a:rPr lang="en-US" dirty="0"/>
              <a:t>Panel members distributed geographically</a:t>
            </a:r>
          </a:p>
          <a:p>
            <a:r>
              <a:rPr lang="en-US" dirty="0"/>
              <a:t>3) Panel formulates a recommendation to be carried forward to the WGCV plenary</a:t>
            </a:r>
          </a:p>
          <a:p>
            <a:pPr lvl="1"/>
            <a:r>
              <a:rPr lang="en-US" dirty="0"/>
              <a:t>Much of the evaluation process can take place via </a:t>
            </a:r>
            <a:r>
              <a:rPr lang="en-US" dirty="0" err="1"/>
              <a:t>telecon</a:t>
            </a:r>
            <a:r>
              <a:rPr lang="en-US" dirty="0"/>
              <a:t>/email</a:t>
            </a:r>
          </a:p>
          <a:p>
            <a:pPr lvl="1"/>
            <a:r>
              <a:rPr lang="en-US" dirty="0"/>
              <a:t>A recommendation for approval requires concurrence by majority of panel</a:t>
            </a:r>
          </a:p>
          <a:p>
            <a:r>
              <a:rPr lang="en-US" dirty="0"/>
              <a:t>4) WGCV plenary acts on the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7054923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143000"/>
            <a:ext cx="5105400" cy="1295400"/>
          </a:xfrm>
        </p:spPr>
        <p:txBody>
          <a:bodyPr/>
          <a:lstStyle/>
          <a:p>
            <a:r>
              <a:rPr lang="en-US" dirty="0"/>
              <a:t>Summary – primary goal is to be a results-based WGCV that communicates clearly our results to the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0" y="2590800"/>
            <a:ext cx="5314950" cy="3124200"/>
          </a:xfrm>
        </p:spPr>
        <p:txBody>
          <a:bodyPr/>
          <a:lstStyle/>
          <a:p>
            <a:r>
              <a:rPr lang="en-US" dirty="0"/>
              <a:t>Support the CEOS-level activities</a:t>
            </a:r>
          </a:p>
          <a:p>
            <a:r>
              <a:rPr lang="en-US" dirty="0"/>
              <a:t>Collaborate with other WGs and VCs</a:t>
            </a:r>
          </a:p>
          <a:p>
            <a:r>
              <a:rPr lang="en-US" dirty="0"/>
              <a:t>Continue the effort to increase the collaborations among Sub Groups</a:t>
            </a:r>
          </a:p>
          <a:p>
            <a:r>
              <a:rPr lang="en-US" dirty="0"/>
              <a:t>Stay out of the way of the Sub Group internal activities</a:t>
            </a:r>
          </a:p>
          <a:p>
            <a:r>
              <a:rPr lang="en-US" dirty="0" err="1"/>
              <a:t>RadCalNet</a:t>
            </a:r>
            <a:r>
              <a:rPr lang="en-US" dirty="0"/>
              <a:t> open to all users</a:t>
            </a:r>
          </a:p>
          <a:p>
            <a:r>
              <a:rPr lang="en-US" dirty="0"/>
              <a:t>Energize the next generation of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scientists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1219200"/>
            <a:ext cx="3829050" cy="510540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5791200"/>
            <a:ext cx="4953000" cy="914400"/>
          </a:xfrm>
          <a:prstGeom prst="rect">
            <a:avLst/>
          </a:prstGeom>
        </p:spPr>
        <p:txBody>
          <a:bodyPr/>
          <a:lstStyle>
            <a:lvl1pPr marL="342900" indent="-342900" algn="just">
              <a:spcBef>
                <a:spcPts val="500"/>
              </a:spcBef>
              <a:buSzPct val="100000"/>
              <a:buFont typeface="Arial"/>
              <a:buNone/>
              <a:defRPr sz="22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0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>
                <a:solidFill>
                  <a:srgbClr val="C00000"/>
                </a:solidFill>
              </a:rPr>
              <a:t>Doing this should take WGCV to the gold medal</a:t>
            </a:r>
          </a:p>
        </p:txBody>
      </p:sp>
    </p:spTree>
    <p:extLst>
      <p:ext uri="{BB962C8B-B14F-4D97-AF65-F5344CB8AC3E}">
        <p14:creationId xmlns:p14="http://schemas.microsoft.com/office/powerpoint/2010/main" val="17578938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Comments to follow are first from a former academic, current government agency person and soon to be WGCV Chair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0" y="2362200"/>
            <a:ext cx="8839200" cy="4114800"/>
          </a:xfrm>
        </p:spPr>
        <p:txBody>
          <a:bodyPr/>
          <a:lstStyle/>
          <a:p>
            <a:r>
              <a:rPr lang="en-US" dirty="0"/>
              <a:t>Biased by experience of NASA’s Earth Observatory System</a:t>
            </a:r>
          </a:p>
          <a:p>
            <a:pPr lvl="1"/>
            <a:r>
              <a:rPr lang="en-US" dirty="0"/>
              <a:t>Landsat-7, ASTER, MODIS, Hyperion, ALI</a:t>
            </a:r>
          </a:p>
          <a:p>
            <a:pPr lvl="1"/>
            <a:r>
              <a:rPr lang="en-US" dirty="0"/>
              <a:t>More recently as Terra Project Scientist</a:t>
            </a:r>
          </a:p>
          <a:p>
            <a:r>
              <a:rPr lang="en-US" dirty="0"/>
              <a:t>Influenced by work with </a:t>
            </a:r>
          </a:p>
          <a:p>
            <a:pPr lvl="1"/>
            <a:r>
              <a:rPr lang="en-US" dirty="0"/>
              <a:t>Commercial imagery providers</a:t>
            </a:r>
          </a:p>
          <a:p>
            <a:pPr lvl="1"/>
            <a:r>
              <a:rPr lang="en-US" dirty="0"/>
              <a:t>Short-term sensor missions</a:t>
            </a:r>
          </a:p>
          <a:p>
            <a:r>
              <a:rPr lang="en-US" dirty="0"/>
              <a:t>Includes recent experiences with NASA’s CLARREO project</a:t>
            </a:r>
          </a:p>
        </p:txBody>
      </p:sp>
    </p:spTree>
    <p:extLst>
      <p:ext uri="{BB962C8B-B14F-4D97-AF65-F5344CB8AC3E}">
        <p14:creationId xmlns:p14="http://schemas.microsoft.com/office/powerpoint/2010/main" val="1119681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Importance of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continues to increase as models improve and budget pressures go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228600" y="1905000"/>
            <a:ext cx="8610600" cy="4572000"/>
          </a:xfrm>
        </p:spPr>
        <p:txBody>
          <a:bodyPr/>
          <a:lstStyle/>
          <a:p>
            <a:r>
              <a:rPr lang="en-US" dirty="0"/>
              <a:t>Better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approaches and instrumentation needed in response to </a:t>
            </a:r>
          </a:p>
          <a:p>
            <a:pPr lvl="1"/>
            <a:r>
              <a:rPr lang="en-US" dirty="0"/>
              <a:t>Improved on-orbit and airborne sensors</a:t>
            </a:r>
          </a:p>
          <a:p>
            <a:pPr lvl="1"/>
            <a:r>
              <a:rPr lang="en-US" dirty="0"/>
              <a:t>Constellations and distributed measurements</a:t>
            </a:r>
          </a:p>
          <a:p>
            <a:pPr lvl="1"/>
            <a:r>
              <a:rPr lang="en-US" dirty="0"/>
              <a:t>New processing methods and models </a:t>
            </a:r>
          </a:p>
          <a:p>
            <a:r>
              <a:rPr lang="en-US" dirty="0"/>
              <a:t>Uncertainties are decreasing making SI-traceability and co-dependent errors more important </a:t>
            </a:r>
          </a:p>
          <a:p>
            <a:r>
              <a:rPr lang="en-US" dirty="0"/>
              <a:t>Budget limitations</a:t>
            </a:r>
          </a:p>
          <a:p>
            <a:pPr lvl="1"/>
            <a:r>
              <a:rPr lang="en-US" dirty="0"/>
              <a:t>Increase need for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endParaRPr lang="en-US" dirty="0"/>
          </a:p>
          <a:p>
            <a:pPr lvl="1"/>
            <a:r>
              <a:rPr lang="en-US" dirty="0"/>
              <a:t>Mean less funds for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</a:t>
            </a:r>
          </a:p>
          <a:p>
            <a:r>
              <a:rPr lang="en-US" dirty="0"/>
              <a:t>Must maintain a results-based philosophy </a:t>
            </a:r>
          </a:p>
          <a:p>
            <a:r>
              <a:rPr lang="en-US" dirty="0"/>
              <a:t>Critical to train the next group of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scientists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45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143000"/>
            <a:ext cx="6705600" cy="762000"/>
          </a:xfrm>
        </p:spPr>
        <p:txBody>
          <a:bodyPr/>
          <a:lstStyle/>
          <a:p>
            <a:r>
              <a:rPr lang="en-US" dirty="0"/>
              <a:t>Climate-quality data is changing the way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views its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6858000" cy="2438400"/>
          </a:xfrm>
        </p:spPr>
        <p:txBody>
          <a:bodyPr/>
          <a:lstStyle/>
          <a:p>
            <a:r>
              <a:rPr lang="en-US" dirty="0"/>
              <a:t>Need to be prepared for a change in the scale of required uncertainties</a:t>
            </a:r>
          </a:p>
          <a:p>
            <a:pPr lvl="1"/>
            <a:r>
              <a:rPr lang="en-US" dirty="0"/>
              <a:t>Evaluations of new approaches to calibration</a:t>
            </a:r>
          </a:p>
          <a:p>
            <a:pPr lvl="1"/>
            <a:r>
              <a:rPr lang="en-US" dirty="0"/>
              <a:t>Convince the community of the importance of high accuracy SI-traceability</a:t>
            </a:r>
          </a:p>
          <a:p>
            <a:r>
              <a:rPr lang="en-US" dirty="0"/>
              <a:t>At the same time provide guidance for those systems not as stringent as climate quality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01" y="1219200"/>
            <a:ext cx="218139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57242"/>
            <a:ext cx="2175649" cy="244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4343400"/>
            <a:ext cx="1771650" cy="2362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057400" y="4267200"/>
            <a:ext cx="4529951" cy="2438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90000"/>
              <a:buFont typeface="Arial"/>
              <a:buChar char="•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60000"/>
              <a:buFont typeface="Arial"/>
              <a:buChar char="o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C00000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/>
              <a:t>Having WGCV approach our work from a global perspective at climate quality levels will help all programs</a:t>
            </a:r>
          </a:p>
        </p:txBody>
      </p:sp>
    </p:spTree>
    <p:extLst>
      <p:ext uri="{BB962C8B-B14F-4D97-AF65-F5344CB8AC3E}">
        <p14:creationId xmlns:p14="http://schemas.microsoft.com/office/powerpoint/2010/main" val="326104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Results-based emphasis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0" y="1600200"/>
            <a:ext cx="8839200" cy="3429000"/>
          </a:xfrm>
        </p:spPr>
        <p:txBody>
          <a:bodyPr/>
          <a:lstStyle/>
          <a:p>
            <a:r>
              <a:rPr lang="en-US" dirty="0"/>
              <a:t>How many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scientists does it take to change a light bulb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5029200"/>
            <a:ext cx="6019800" cy="1524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90000"/>
              <a:buFont typeface="Arial"/>
              <a:buChar char="•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60000"/>
              <a:buFont typeface="Arial"/>
              <a:buChar char="o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C00000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492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Results-based emphasis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0" y="1600200"/>
            <a:ext cx="8839200" cy="3429000"/>
          </a:xfrm>
        </p:spPr>
        <p:txBody>
          <a:bodyPr/>
          <a:lstStyle/>
          <a:p>
            <a:r>
              <a:rPr lang="en-US" dirty="0"/>
              <a:t>How many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scientists does it take to change a light bulb?</a:t>
            </a:r>
          </a:p>
          <a:p>
            <a:pPr lvl="1"/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None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We are perfectly happy to sit in the dark and discuss which light bulb is the best replacement, what wattage is the best choice, orientation of the bulb, </a:t>
            </a:r>
            <a:r>
              <a:rPr lang="is-IS" b="1" dirty="0">
                <a:solidFill>
                  <a:srgbClr val="C00000"/>
                </a:solidFill>
              </a:rPr>
              <a:t>…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Understand the trade of getting things perfect but never versus fast but incorrect</a:t>
            </a:r>
          </a:p>
          <a:p>
            <a:r>
              <a:rPr lang="en-US" dirty="0"/>
              <a:t>Recognize the limits of budgets and choices on priorities</a:t>
            </a:r>
          </a:p>
          <a:p>
            <a:pPr lvl="1"/>
            <a:r>
              <a:rPr lang="en-US" dirty="0"/>
              <a:t>Techniques to optimize cost while improving accuracy and traceability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81057"/>
            <a:ext cx="4754505" cy="137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5029200"/>
            <a:ext cx="6019800" cy="1524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90000"/>
              <a:buFont typeface="Arial"/>
              <a:buChar char="•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60000"/>
              <a:buFont typeface="Arial"/>
              <a:buChar char="o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C00000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/>
              <a:t>Climate quality is needed to understand the protocols and development of best </a:t>
            </a:r>
            <a:r>
              <a:rPr lang="en-US" dirty="0" err="1"/>
              <a:t>practicies</a:t>
            </a:r>
            <a:endParaRPr lang="en-US" dirty="0"/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0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Look for opportunities to involve younger, data-oriented researchers into instrument-related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Sub Groups are the perfect opportunity for this</a:t>
            </a:r>
          </a:p>
        </p:txBody>
      </p:sp>
      <p:pic>
        <p:nvPicPr>
          <p:cNvPr id="4" name="Picture 7" descr="C:\Users\Kurt DM4\Desktop\IMG_3251 (800x53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30439"/>
            <a:ext cx="3124200" cy="208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Kurt DM4\Desktop\IMG_2101 (800x53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23" y="5026962"/>
            <a:ext cx="2497111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Kurt DM4\Desktop\IMG_2062 (800x53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34" y="4086980"/>
            <a:ext cx="3124200" cy="208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Kurt DM4\Desktop\48000005 (800x45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2" y="2285904"/>
            <a:ext cx="3124200" cy="178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Kurt DM4\Desktop\07980001 (800x45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40042"/>
            <a:ext cx="3124200" cy="178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Users\Kurt DM4\Desktop\ldcm_launch (533x800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63" y="1614201"/>
            <a:ext cx="20814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Kurt DM4\Desktop\IMG_7574 (800x53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62" y="2641912"/>
            <a:ext cx="3124201" cy="20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98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Near-term activities: Analysis Ready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228600" y="1524000"/>
            <a:ext cx="8610600" cy="4953000"/>
          </a:xfrm>
        </p:spPr>
        <p:txBody>
          <a:bodyPr/>
          <a:lstStyle/>
          <a:p>
            <a:r>
              <a:rPr lang="en-US" dirty="0"/>
              <a:t>There will be a strong push in the near future by multiple agencies to remove the barriers preventing new users from making better use of available data assets</a:t>
            </a:r>
          </a:p>
          <a:p>
            <a:r>
              <a:rPr lang="en-US" dirty="0"/>
              <a:t>Builds on Geosciences Australia’s efforts to provide Landsat data of Australia in easier to use formats already processed to surface reflectance</a:t>
            </a:r>
          </a:p>
          <a:p>
            <a:r>
              <a:rPr lang="en-US" dirty="0"/>
              <a:t>Related to the CEOS System Engineering Office (SEO) efforts with data cubes to provide data sets more available to countries with limited computing power and bandwidth</a:t>
            </a:r>
          </a:p>
          <a:p>
            <a:r>
              <a:rPr lang="en-US" dirty="0"/>
              <a:t>Strong interest by incoming Plenary Chair (USGS) on this topic</a:t>
            </a:r>
          </a:p>
          <a:p>
            <a:r>
              <a:rPr lang="en-US" dirty="0"/>
              <a:t>Portion of the effort is to allow users to seamlessly use multiple sensors</a:t>
            </a:r>
          </a:p>
          <a:p>
            <a:pPr lvl="1"/>
            <a:r>
              <a:rPr lang="en-US" dirty="0"/>
              <a:t>Validation efforts for surface reflectance</a:t>
            </a:r>
          </a:p>
          <a:p>
            <a:pPr lvl="1"/>
            <a:r>
              <a:rPr lang="en-US" dirty="0" err="1"/>
              <a:t>Interconsistency</a:t>
            </a:r>
            <a:r>
              <a:rPr lang="en-US" dirty="0"/>
              <a:t> between sensors</a:t>
            </a:r>
          </a:p>
        </p:txBody>
      </p:sp>
    </p:spTree>
    <p:extLst>
      <p:ext uri="{BB962C8B-B14F-4D97-AF65-F5344CB8AC3E}">
        <p14:creationId xmlns:p14="http://schemas.microsoft.com/office/powerpoint/2010/main" val="19527750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Near-term activities: Non-meteorological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228600" y="1524000"/>
            <a:ext cx="8610600" cy="5105400"/>
          </a:xfrm>
        </p:spPr>
        <p:txBody>
          <a:bodyPr/>
          <a:lstStyle/>
          <a:p>
            <a:r>
              <a:rPr lang="en-US" dirty="0"/>
              <a:t>Current Plenary Chair’s initiative</a:t>
            </a:r>
          </a:p>
          <a:p>
            <a:r>
              <a:rPr lang="en-US" dirty="0"/>
              <a:t>Take advantage of the expected improvement in GEO sensors</a:t>
            </a:r>
          </a:p>
          <a:p>
            <a:pPr lvl="1"/>
            <a:r>
              <a:rPr lang="en-US" dirty="0"/>
              <a:t>More spectral bands</a:t>
            </a:r>
          </a:p>
          <a:p>
            <a:pPr lvl="1"/>
            <a:r>
              <a:rPr lang="en-US" dirty="0"/>
              <a:t>Better characterized</a:t>
            </a:r>
          </a:p>
          <a:p>
            <a:pPr lvl="1"/>
            <a:r>
              <a:rPr lang="en-US" dirty="0"/>
              <a:t>Better spatial resolution</a:t>
            </a:r>
          </a:p>
          <a:p>
            <a:r>
              <a:rPr lang="en-US" dirty="0"/>
              <a:t>Meteorological agencies are doing better at providing the data more easily to non-forecast groups (WGISS is helping here)</a:t>
            </a:r>
          </a:p>
          <a:p>
            <a:r>
              <a:rPr lang="en-US" dirty="0"/>
              <a:t>GSICS will be active in ensuring the data quality from these sensors</a:t>
            </a:r>
          </a:p>
          <a:p>
            <a:pPr lvl="1"/>
            <a:r>
              <a:rPr lang="en-US" dirty="0"/>
              <a:t>Already strong ties between WGCV and GSICS</a:t>
            </a:r>
          </a:p>
          <a:p>
            <a:pPr lvl="1"/>
            <a:r>
              <a:rPr lang="en-US" dirty="0"/>
              <a:t>GSICS will need help with the validation aspects of this problem (LPV, IVOS, AC, Microwave)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745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6917</TotalTime>
  <Words>790</Words>
  <Application>Microsoft Macintosh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 Bold</vt:lpstr>
      <vt:lpstr>Avenir Roman</vt:lpstr>
      <vt:lpstr>Century Gothic</vt:lpstr>
      <vt:lpstr>Droid Serif</vt:lpstr>
      <vt:lpstr>Frutiger 45 Light</vt:lpstr>
      <vt:lpstr>Proxima Nova Regular</vt:lpstr>
      <vt:lpstr>Times</vt:lpstr>
      <vt:lpstr>Times New Roman</vt:lpstr>
      <vt:lpstr>Wingdings</vt:lpstr>
      <vt:lpstr>Arial</vt:lpstr>
      <vt:lpstr>Default</vt:lpstr>
      <vt:lpstr>Future directions of CEOS WGCV: Incoming chair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105</cp:revision>
  <dcterms:modified xsi:type="dcterms:W3CDTF">2016-07-20T00:37:36Z</dcterms:modified>
</cp:coreProperties>
</file>