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96" r:id="rId2"/>
    <p:sldMasterId id="2147483829" r:id="rId3"/>
  </p:sldMasterIdLst>
  <p:notesMasterIdLst>
    <p:notesMasterId r:id="rId34"/>
  </p:notesMasterIdLst>
  <p:sldIdLst>
    <p:sldId id="271" r:id="rId4"/>
    <p:sldId id="320" r:id="rId5"/>
    <p:sldId id="324" r:id="rId6"/>
    <p:sldId id="322" r:id="rId7"/>
    <p:sldId id="323" r:id="rId8"/>
    <p:sldId id="319" r:id="rId9"/>
    <p:sldId id="268" r:id="rId10"/>
    <p:sldId id="281" r:id="rId11"/>
    <p:sldId id="282" r:id="rId12"/>
    <p:sldId id="283" r:id="rId13"/>
    <p:sldId id="269" r:id="rId14"/>
    <p:sldId id="270" r:id="rId15"/>
    <p:sldId id="266" r:id="rId16"/>
    <p:sldId id="262" r:id="rId17"/>
    <p:sldId id="278" r:id="rId18"/>
    <p:sldId id="258" r:id="rId19"/>
    <p:sldId id="284" r:id="rId20"/>
    <p:sldId id="289" r:id="rId21"/>
    <p:sldId id="313" r:id="rId22"/>
    <p:sldId id="290" r:id="rId23"/>
    <p:sldId id="295" r:id="rId24"/>
    <p:sldId id="297" r:id="rId25"/>
    <p:sldId id="300" r:id="rId26"/>
    <p:sldId id="296" r:id="rId27"/>
    <p:sldId id="325" r:id="rId28"/>
    <p:sldId id="326" r:id="rId29"/>
    <p:sldId id="285" r:id="rId30"/>
    <p:sldId id="286" r:id="rId31"/>
    <p:sldId id="307" r:id="rId32"/>
    <p:sldId id="311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99CC00"/>
    <a:srgbClr val="6699FF"/>
    <a:srgbClr val="99CCFF"/>
    <a:srgbClr val="99FF33"/>
    <a:srgbClr val="4D4D4D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7" autoAdjust="0"/>
    <p:restoredTop sz="94619" autoAdjust="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60E6E2-B2EE-4329-9406-BC1CEFA4E7B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462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lval.cr.usgs.gov/rst-resources/sites_catalo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Auxiliary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Algorithms</a:t>
            </a:r>
            <a:endParaRPr lang="de-DE" dirty="0" smtClean="0"/>
          </a:p>
          <a:p>
            <a:r>
              <a:rPr lang="de-DE" dirty="0" err="1" smtClean="0"/>
              <a:t>Consideration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sensors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4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drift</a:t>
            </a:r>
            <a:r>
              <a:rPr lang="de-DE" baseline="0" dirty="0" smtClean="0"/>
              <a:t>!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correction</a:t>
            </a:r>
            <a:endParaRPr lang="de-DE" baseline="0" dirty="0" smtClean="0"/>
          </a:p>
          <a:p>
            <a:endParaRPr lang="de-DE" baseline="0" dirty="0" smtClean="0"/>
          </a:p>
          <a:p>
            <a:pPr algn="just" defTabSz="990478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50"/>
              </a:spcAft>
              <a:defRPr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defTabSz="990478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50"/>
              </a:spcAft>
              <a:defRPr/>
            </a:pPr>
            <a:r>
              <a:rPr lang="en-GB" sz="13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http://calval.cr.usgs.gov/rst-resources/sites_catalog/</a:t>
            </a:r>
            <a:endParaRPr lang="de-DE" sz="13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27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B21FC8-8074-4332-9392-4173A93718F4}" type="slidenum">
              <a:rPr lang="de-DE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CBEC4-B391-498D-BD12-153397611802}" type="slidenum">
              <a:rPr lang="de-DE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de-DE" altLang="en-US" smtClean="0">
                <a:latin typeface="Arial" pitchFamily="34" charset="0"/>
              </a:rPr>
              <a:t>Completed tasks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Sources preselection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Start characterization of sources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verification of mathematical model of sphere</a:t>
            </a:r>
          </a:p>
          <a:p>
            <a:pPr lvl="1" eaLnBrk="1" hangingPunct="1"/>
            <a:endParaRPr lang="de-DE" altLang="en-US" smtClean="0">
              <a:latin typeface="Arial" pitchFamily="34" charset="0"/>
            </a:endParaRPr>
          </a:p>
          <a:p>
            <a:pPr lvl="1" eaLnBrk="1" hangingPunct="1"/>
            <a:r>
              <a:rPr lang="de-DE" altLang="en-US" smtClean="0">
                <a:latin typeface="Arial" pitchFamily="34" charset="0"/>
              </a:rPr>
              <a:t>Achievements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Concept Design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LED junction temperature measurements</a:t>
            </a:r>
          </a:p>
          <a:p>
            <a:pPr lvl="1" eaLnBrk="1" hangingPunct="1">
              <a:buFontTx/>
              <a:buChar char="•"/>
            </a:pPr>
            <a:endParaRPr lang="de-DE" altLang="en-US" smtClean="0">
              <a:latin typeface="Arial" pitchFamily="34" charset="0"/>
            </a:endParaRPr>
          </a:p>
          <a:p>
            <a:pPr lvl="1" eaLnBrk="1" hangingPunct="1"/>
            <a:r>
              <a:rPr lang="de-DE" altLang="en-US" smtClean="0">
                <a:latin typeface="Arial" pitchFamily="34" charset="0"/>
              </a:rPr>
              <a:t>Problems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Temperature control LED, (junction temperature measurements, thermal design)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Mounting of lamps (Sphere characterization)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ECP for additional detector LEDs open</a:t>
            </a:r>
          </a:p>
          <a:p>
            <a:pPr lvl="1" eaLnBrk="1" hangingPunct="1">
              <a:buFontTx/>
              <a:buChar char="•"/>
            </a:pPr>
            <a:endParaRPr lang="de-DE" altLang="en-US" smtClean="0">
              <a:latin typeface="Arial" pitchFamily="34" charset="0"/>
            </a:endParaRPr>
          </a:p>
          <a:p>
            <a:pPr lvl="1" eaLnBrk="1" hangingPunct="1"/>
            <a:r>
              <a:rPr lang="de-DE" altLang="en-US" smtClean="0">
                <a:latin typeface="Arial" pitchFamily="34" charset="0"/>
              </a:rPr>
              <a:t>Outlook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Photodiode procurement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Sphere characterization and Design optimization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Detailed charaterization sources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Modelling of spectral calibration</a:t>
            </a:r>
          </a:p>
          <a:p>
            <a:pPr lvl="1" eaLnBrk="1" hangingPunct="1">
              <a:buFontTx/>
              <a:buChar char="•"/>
            </a:pPr>
            <a:r>
              <a:rPr lang="de-DE" altLang="en-US" smtClean="0">
                <a:latin typeface="Arial" pitchFamily="34" charset="0"/>
              </a:rPr>
              <a:t>Definition of IPU source performance characteristics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84213"/>
            <a:ext cx="6124575" cy="459422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5521325"/>
            <a:ext cx="5680075" cy="3944938"/>
          </a:xfrm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84213"/>
            <a:ext cx="6124575" cy="45942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5521325"/>
            <a:ext cx="5680075" cy="3944938"/>
          </a:xfrm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7363" y="684213"/>
            <a:ext cx="6126162" cy="459422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5521325"/>
            <a:ext cx="5680075" cy="3944938"/>
          </a:xfrm>
          <a:noFill/>
        </p:spPr>
        <p:txBody>
          <a:bodyPr/>
          <a:lstStyle/>
          <a:p>
            <a:r>
              <a:rPr lang="de-DE" altLang="en-US" smtClean="0">
                <a:solidFill>
                  <a:schemeClr val="bg1"/>
                </a:solidFill>
                <a:latin typeface="Arial" pitchFamily="34" charset="0"/>
              </a:rPr>
              <a:t>Probleme bei Qualität z.B. ungünstige Bewölkung, starke Änderungen von Referenz zu neuem Bild</a:t>
            </a:r>
          </a:p>
          <a:p>
            <a:r>
              <a:rPr lang="de-DE" altLang="en-US" smtClean="0">
                <a:solidFill>
                  <a:schemeClr val="bg1"/>
                </a:solidFill>
                <a:latin typeface="Arial" pitchFamily="34" charset="0"/>
              </a:rPr>
              <a:t>Prozessor generell auch für Flugzeugdaten geeignet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E54D6-0DA9-41EF-8260-0F485FA24E71}" type="slidenum">
              <a:rPr lang="de-DE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de-DE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5521325"/>
            <a:ext cx="5680075" cy="3943350"/>
          </a:xfrm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angeoog-Kombi-subset-small-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4000" cy="4724400"/>
            <a:chOff x="0" y="0"/>
            <a:chExt cx="5760" cy="2976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113" y="1547"/>
              <a:ext cx="2404" cy="1413"/>
              <a:chOff x="0" y="1600"/>
              <a:chExt cx="2404" cy="1369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2341"/>
                <a:ext cx="1837" cy="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567" y="1706"/>
                <a:ext cx="1837" cy="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521" y="1600"/>
                <a:ext cx="182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pic>
        <p:nvPicPr>
          <p:cNvPr id="10" name="Picture 13" descr="EnMAP-Logo-Final-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21288"/>
            <a:ext cx="17637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/>
          <a:stretch>
            <a:fillRect/>
          </a:stretch>
        </p:blipFill>
        <p:spPr bwMode="auto">
          <a:xfrm>
            <a:off x="1588" y="6184900"/>
            <a:ext cx="20875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4191000"/>
            <a:ext cx="7772400" cy="1905000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altLang="en-US" noProof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67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19431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769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3FD0-DD47-465C-BB4E-64305CBE8E5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DD39-BA96-4597-B4BA-52E0E077B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90600" y="19050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192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F6B4-B944-40F2-B3D8-D193725D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C391-6A2C-42EA-A5D1-A92CC78D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844-8A13-4DE5-B5B4-2FC8B658A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39243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3900" y="1484313"/>
            <a:ext cx="39258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B0A1-EBC7-44B4-AAE6-AA08ABF4B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1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B8E2-E43B-46FE-86A7-0E81EFB2E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9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EC86-FCC3-455A-8C56-8C9EDB33E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6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7471-8F60-486B-B93D-C9995EA64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98B8-4AB0-49A5-897F-2D72D890D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8B07B-4B09-48E6-9155-DB0E30DF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6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A1B1-DD1F-4917-89A7-78623E31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3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9538" y="134938"/>
            <a:ext cx="2000250" cy="5381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938"/>
            <a:ext cx="5849938" cy="5381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359F-108A-4A07-97DA-1AADA1201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74407"/>
            <a:ext cx="1336671" cy="6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17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11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19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53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3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685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038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4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65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613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9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84900"/>
            <a:ext cx="91471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Picture 5" descr="Langeoog-Kombi-subset-small-enha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EnMAP-Logo-Final-he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8575"/>
            <a:ext cx="11874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27" r:id="rId12"/>
    <p:sldLayoutId id="2147483828" r:id="rId13"/>
  </p:sldLayoutIdLst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54545"/>
          </a:solidFill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50913" indent="-379413" algn="l" rtl="0" eaLnBrk="0" fontAlgn="base" hangingPunct="0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1520825" indent="-379413" algn="l" rtl="0" eaLnBrk="0" fontAlgn="base" hangingPunct="0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2092325" indent="-381000" algn="l" rtl="0" eaLnBrk="0" fontAlgn="base" hangingPunct="0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663825" indent="-381000" algn="l" rtl="0" eaLnBrk="0" fontAlgn="base" hangingPunct="0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31210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35782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7pPr>
      <a:lvl8pPr marL="40354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8pPr>
      <a:lvl9pPr marL="4492625" indent="-381000" algn="l" rtl="0" fontAlgn="base">
        <a:spcBef>
          <a:spcPct val="25000"/>
        </a:spcBef>
        <a:spcAft>
          <a:spcPct val="0"/>
        </a:spcAft>
        <a:buSzPct val="90000"/>
        <a:buBlip>
          <a:blip r:embed="rId1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Banner_2GroundSegement_DL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lide_EnMap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938"/>
            <a:ext cx="6130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1913" y="6453188"/>
            <a:ext cx="27701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C0C0C0"/>
                </a:solidFill>
                <a:latin typeface="+mn-lt"/>
              </a:defRPr>
            </a:lvl1pPr>
          </a:lstStyle>
          <a:p>
            <a:pPr>
              <a:defRPr/>
            </a:pPr>
            <a:fld id="{ED7FC873-04D8-45DF-9ECA-9997813C3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13319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7313">
              <a:defRPr sz="1000" b="1">
                <a:solidFill>
                  <a:srgbClr val="C0C0C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Ground Segment</a:t>
            </a:r>
          </a:p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0025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2pPr>
      <a:lvl3pPr marL="901700" indent="-182563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3pPr>
      <a:lvl4pPr marL="1254125" indent="-173038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4pPr>
      <a:lvl5pPr marL="1619250" indent="-184150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5pPr>
      <a:lvl6pPr marL="20764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6pPr>
      <a:lvl7pPr marL="25336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7pPr>
      <a:lvl8pPr marL="29908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8pPr>
      <a:lvl9pPr marL="34480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&gt; </a:t>
            </a:r>
            <a:r>
              <a:rPr lang="de-DE" dirty="0" smtClean="0"/>
              <a:t>TIMELINE Operational </a:t>
            </a:r>
            <a:r>
              <a:rPr lang="de-DE" dirty="0" err="1" smtClean="0"/>
              <a:t>Readiness</a:t>
            </a:r>
            <a:r>
              <a:rPr lang="de-DE" dirty="0" smtClean="0"/>
              <a:t> L1b &amp; Progress Reports</a:t>
            </a:r>
            <a:r>
              <a:rPr lang="en-GB" dirty="0" smtClean="0"/>
              <a:t> &gt; 3 March 2016</a:t>
            </a:r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52661"/>
            <a:ext cx="976631" cy="4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2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PMF050N\muell_r\Eigene%20Dateien\Pr&#228;sentationen\enmap\Footage-Show-Inside_360g_HD1.wmv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5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2038" y="3698875"/>
            <a:ext cx="7515225" cy="1752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en-US" sz="2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Bachmann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C. Frey et al. </a:t>
            </a:r>
            <a:b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DLR German Aerospace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</a:t>
            </a: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altLang="en-US" sz="20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135139" y="1223963"/>
            <a:ext cx="684835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… first a few words on DLRs</a:t>
            </a:r>
          </a:p>
          <a:p>
            <a:pPr algn="ctr">
              <a:defRPr/>
            </a:pP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TIMELINE Project</a:t>
            </a:r>
            <a:b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&gt;30 years of AVHRR HRPT data</a:t>
            </a:r>
          </a:p>
          <a:p>
            <a:pPr algn="ctr">
              <a:defRPr/>
            </a:pP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L0 - L1b - L2a (</a:t>
            </a:r>
            <a:r>
              <a:rPr lang="en-US" alt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atm+brdf</a:t>
            </a:r>
            <a:r>
              <a:rPr lang="en-US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 – L3 products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b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68638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Instrument Calibration &amp; </a:t>
            </a:r>
            <a:r>
              <a:rPr lang="en-US" altLang="en-US" dirty="0" smtClean="0"/>
              <a:t>Monitoring 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(</a:t>
            </a:r>
            <a:r>
              <a:rPr lang="en-US" altLang="en-US" dirty="0" smtClean="0"/>
              <a:t>Subsystems &amp; Instrument Team)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altLang="en-US" smtClean="0"/>
              <a:t>Parameter des Satelliten</a:t>
            </a:r>
            <a:endParaRPr lang="en-US" altLang="en-US" smtClean="0"/>
          </a:p>
        </p:txBody>
      </p:sp>
      <p:pic>
        <p:nvPicPr>
          <p:cNvPr id="11267" name="Picture 2" descr="Z:\ENMAP\05__CD_Proj\40__Technic\Structure\Drawings_and_Images\Sat_BUS_Accommodation\FM_Images\2009-11-18_Bus_Config_Akko__CDR\enmap_akko_03_05_bus_offen_vlo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77875"/>
            <a:ext cx="537368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6"/>
          <p:cNvSpPr txBox="1">
            <a:spLocks noChangeArrowheads="1"/>
          </p:cNvSpPr>
          <p:nvPr/>
        </p:nvSpPr>
        <p:spPr bwMode="auto">
          <a:xfrm>
            <a:off x="5413375" y="2433638"/>
            <a:ext cx="34067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Propellant Tank (50 kg)</a:t>
            </a:r>
            <a:br>
              <a:rPr lang="en-GB" altLang="en-US" sz="1400"/>
            </a:br>
            <a:r>
              <a:rPr lang="en-GB" altLang="en-US" sz="1400"/>
              <a:t>of h</a:t>
            </a:r>
            <a:r>
              <a:rPr lang="en-US" altLang="en-US" sz="1400"/>
              <a:t>ydrazine propulsion</a:t>
            </a:r>
            <a:br>
              <a:rPr lang="en-US" altLang="en-US" sz="1400"/>
            </a:br>
            <a:r>
              <a:rPr lang="en-US" altLang="en-US" sz="1400"/>
              <a:t>system</a:t>
            </a:r>
            <a:endParaRPr lang="en-GB" altLang="en-US" sz="1400"/>
          </a:p>
        </p:txBody>
      </p:sp>
      <p:sp>
        <p:nvSpPr>
          <p:cNvPr id="11269" name="Line 27"/>
          <p:cNvSpPr>
            <a:spLocks noChangeShapeType="1"/>
          </p:cNvSpPr>
          <p:nvPr/>
        </p:nvSpPr>
        <p:spPr bwMode="auto">
          <a:xfrm flipH="1">
            <a:off x="3851275" y="2590800"/>
            <a:ext cx="15843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29"/>
          <p:cNvSpPr>
            <a:spLocks noChangeShapeType="1"/>
          </p:cNvSpPr>
          <p:nvPr/>
        </p:nvSpPr>
        <p:spPr bwMode="auto">
          <a:xfrm flipH="1">
            <a:off x="2986088" y="2157413"/>
            <a:ext cx="2376487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29"/>
          <p:cNvSpPr>
            <a:spLocks noChangeShapeType="1"/>
          </p:cNvSpPr>
          <p:nvPr/>
        </p:nvSpPr>
        <p:spPr bwMode="auto">
          <a:xfrm flipH="1">
            <a:off x="2986088" y="2230438"/>
            <a:ext cx="2376487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28"/>
          <p:cNvSpPr txBox="1">
            <a:spLocks noChangeArrowheads="1"/>
          </p:cNvSpPr>
          <p:nvPr/>
        </p:nvSpPr>
        <p:spPr bwMode="auto">
          <a:xfrm>
            <a:off x="5380038" y="2035175"/>
            <a:ext cx="1855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Gyros (10 Hz)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3703638" y="4094163"/>
            <a:ext cx="1589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GPS (1 Hz)</a:t>
            </a:r>
          </a:p>
        </p:txBody>
      </p:sp>
      <p:sp>
        <p:nvSpPr>
          <p:cNvPr id="11274" name="Line 27"/>
          <p:cNvSpPr>
            <a:spLocks noChangeShapeType="1"/>
          </p:cNvSpPr>
          <p:nvPr/>
        </p:nvSpPr>
        <p:spPr bwMode="auto">
          <a:xfrm flipV="1">
            <a:off x="4356100" y="3741738"/>
            <a:ext cx="407988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49"/>
          <p:cNvSpPr txBox="1">
            <a:spLocks noChangeArrowheads="1"/>
          </p:cNvSpPr>
          <p:nvPr/>
        </p:nvSpPr>
        <p:spPr bwMode="auto">
          <a:xfrm>
            <a:off x="420688" y="730250"/>
            <a:ext cx="2063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GPS Receiver (1 Hz)</a:t>
            </a:r>
          </a:p>
        </p:txBody>
      </p:sp>
      <p:sp>
        <p:nvSpPr>
          <p:cNvPr id="11276" name="Line 50"/>
          <p:cNvSpPr>
            <a:spLocks noChangeShapeType="1"/>
          </p:cNvSpPr>
          <p:nvPr/>
        </p:nvSpPr>
        <p:spPr bwMode="auto">
          <a:xfrm>
            <a:off x="1546225" y="1006475"/>
            <a:ext cx="708025" cy="112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7"/>
          <p:cNvSpPr>
            <a:spLocks noChangeShapeType="1"/>
          </p:cNvSpPr>
          <p:nvPr/>
        </p:nvSpPr>
        <p:spPr bwMode="auto">
          <a:xfrm flipH="1">
            <a:off x="4354513" y="1582738"/>
            <a:ext cx="1008062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26"/>
          <p:cNvSpPr txBox="1">
            <a:spLocks noChangeArrowheads="1"/>
          </p:cNvSpPr>
          <p:nvPr/>
        </p:nvSpPr>
        <p:spPr bwMode="auto">
          <a:xfrm>
            <a:off x="5354638" y="1377950"/>
            <a:ext cx="2592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/>
              <a:t>Reaction Wheels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/>
              <a:t>(3 axis stabilized platform)</a:t>
            </a:r>
          </a:p>
        </p:txBody>
      </p:sp>
      <p:pic>
        <p:nvPicPr>
          <p:cNvPr id="11279" name="Picture 15" descr="instrumentIn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189288"/>
            <a:ext cx="374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Line 27"/>
          <p:cNvSpPr>
            <a:spLocks noChangeShapeType="1"/>
          </p:cNvSpPr>
          <p:nvPr/>
        </p:nvSpPr>
        <p:spPr bwMode="auto">
          <a:xfrm flipV="1">
            <a:off x="4813300" y="4508500"/>
            <a:ext cx="1271588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 flipV="1">
            <a:off x="4932363" y="3573463"/>
            <a:ext cx="15843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7"/>
          <p:cNvSpPr>
            <a:spLocks noChangeShapeType="1"/>
          </p:cNvSpPr>
          <p:nvPr/>
        </p:nvSpPr>
        <p:spPr bwMode="auto">
          <a:xfrm flipV="1">
            <a:off x="5003800" y="4005263"/>
            <a:ext cx="1223963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7"/>
          <p:cNvSpPr>
            <a:spLocks noChangeShapeType="1"/>
          </p:cNvSpPr>
          <p:nvPr/>
        </p:nvSpPr>
        <p:spPr bwMode="auto">
          <a:xfrm flipV="1">
            <a:off x="4716463" y="3860800"/>
            <a:ext cx="2519362" cy="165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7"/>
          <p:cNvSpPr>
            <a:spLocks noChangeShapeType="1"/>
          </p:cNvSpPr>
          <p:nvPr/>
        </p:nvSpPr>
        <p:spPr bwMode="auto">
          <a:xfrm flipV="1">
            <a:off x="4427538" y="5013325"/>
            <a:ext cx="3313112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 flipV="1">
            <a:off x="5148263" y="5300663"/>
            <a:ext cx="2160587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830513" y="4505325"/>
            <a:ext cx="24479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SWIR Spectrometer</a:t>
            </a:r>
          </a:p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SWIR FPA redundant</a:t>
            </a:r>
          </a:p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SWIR FPA nominal</a:t>
            </a:r>
          </a:p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Calibration Assembly</a:t>
            </a:r>
          </a:p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      VNIR FPA</a:t>
            </a:r>
          </a:p>
          <a:p>
            <a:pPr eaLnBrk="1" hangingPunct="1">
              <a:buSzTx/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      VNIR Spectrometer</a:t>
            </a:r>
          </a:p>
        </p:txBody>
      </p:sp>
      <p:pic>
        <p:nvPicPr>
          <p:cNvPr id="11287" name="Picture 23" descr="s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327150"/>
            <a:ext cx="12493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Line 27"/>
          <p:cNvSpPr>
            <a:spLocks noChangeShapeType="1"/>
          </p:cNvSpPr>
          <p:nvPr/>
        </p:nvSpPr>
        <p:spPr bwMode="auto">
          <a:xfrm>
            <a:off x="7867650" y="11382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28"/>
          <p:cNvSpPr txBox="1">
            <a:spLocks noChangeArrowheads="1"/>
          </p:cNvSpPr>
          <p:nvPr/>
        </p:nvSpPr>
        <p:spPr bwMode="auto">
          <a:xfrm>
            <a:off x="7537450" y="854075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Earth</a:t>
            </a:r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 flipH="1">
            <a:off x="8459788" y="1268413"/>
            <a:ext cx="360362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8431213" y="998538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GB" altLang="en-US" sz="1400"/>
              <a:t>Sun</a:t>
            </a:r>
          </a:p>
        </p:txBody>
      </p:sp>
      <p:pic>
        <p:nvPicPr>
          <p:cNvPr id="474140" name="Footage-Show-Inside_360g_HD1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41850"/>
            <a:ext cx="2700338" cy="1519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4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414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       Vibration Test / Clean Room-Bench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914775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SC view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46495"/>
              </a:clrFrom>
              <a:clrTo>
                <a:srgbClr val="3464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5" t="290" r="23901" b="6631"/>
          <a:stretch>
            <a:fillRect/>
          </a:stretch>
        </p:blipFill>
        <p:spPr bwMode="auto">
          <a:xfrm>
            <a:off x="0" y="639763"/>
            <a:ext cx="25066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2011_06_10_STDM_Status_DSCN39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635125"/>
            <a:ext cx="59753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68413"/>
            <a:ext cx="416242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457325"/>
            <a:ext cx="4267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838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545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chemeClr val="tx2"/>
                </a:solidFill>
              </a:rPr>
              <a:t>Onboard Calibration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In-flight Calibration Frequencies</a:t>
            </a:r>
          </a:p>
        </p:txBody>
      </p:sp>
      <p:graphicFrame>
        <p:nvGraphicFramePr>
          <p:cNvPr id="1433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6863" y="2214563"/>
          <a:ext cx="8232775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kument" r:id="rId3" imgW="5478906" imgH="1989047" progId="Word.Document.8">
                  <p:embed/>
                </p:oleObj>
              </mc:Choice>
              <mc:Fallback>
                <p:oleObj name="Dokument" r:id="rId3" imgW="5478906" imgH="198904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214563"/>
                        <a:ext cx="8232775" cy="298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416675" y="5184775"/>
            <a:ext cx="1966913" cy="39687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2000"/>
              <a:t>in total: ~ 11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In-flight Calibration Frequencies</a:t>
            </a:r>
          </a:p>
        </p:txBody>
      </p:sp>
      <p:graphicFrame>
        <p:nvGraphicFramePr>
          <p:cNvPr id="1536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96863" y="2214563"/>
          <a:ext cx="82137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kument" r:id="rId3" imgW="5469200" imgH="1989047" progId="Word.Document.8">
                  <p:embed/>
                </p:oleObj>
              </mc:Choice>
              <mc:Fallback>
                <p:oleObj name="Dokument" r:id="rId3" imgW="5469200" imgH="198904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214563"/>
                        <a:ext cx="821372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819150"/>
            <a:ext cx="8575675" cy="838200"/>
          </a:xfrm>
        </p:spPr>
        <p:txBody>
          <a:bodyPr/>
          <a:lstStyle/>
          <a:p>
            <a:pPr eaLnBrk="1" hangingPunct="1"/>
            <a:r>
              <a:rPr lang="de-DE" altLang="en-US" smtClean="0"/>
              <a:t>Sun Calibration using Shutter Mechanism</a:t>
            </a:r>
            <a:br>
              <a:rPr lang="de-DE" altLang="en-US" smtClean="0"/>
            </a:br>
            <a:r>
              <a:rPr lang="de-DE" altLang="en-US" smtClean="0"/>
              <a:t>Life-Limited-Item: Measurement frequency optimized</a:t>
            </a:r>
            <a:br>
              <a:rPr lang="de-DE" altLang="en-US" smtClean="0"/>
            </a:br>
            <a:endParaRPr lang="de-DE" altLang="en-US" smtClean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881063" y="2528888"/>
            <a:ext cx="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881063" y="5184775"/>
            <a:ext cx="4951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881063" y="297973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881063" y="2663825"/>
            <a:ext cx="4951412" cy="25209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881063" y="2663825"/>
            <a:ext cx="3241675" cy="25209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921375" y="495935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/>
              <a:t>t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157788" y="2214563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/>
              <a:t>average trend line: </a:t>
            </a:r>
            <a:r>
              <a:rPr lang="de-DE" altLang="en-US" sz="1600" b="1"/>
              <a:t>m</a:t>
            </a:r>
            <a:r>
              <a:rPr lang="de-DE" altLang="en-US" sz="1600" b="1" baseline="-25000"/>
              <a:t>av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862263" y="2349500"/>
            <a:ext cx="209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/>
              <a:t>max. trend line: </a:t>
            </a:r>
            <a:r>
              <a:rPr lang="de-DE" altLang="en-US" sz="1600" b="1"/>
              <a:t>m</a:t>
            </a:r>
            <a:r>
              <a:rPr lang="de-DE" altLang="en-US" sz="1600" b="1" baseline="-25000"/>
              <a:t>max</a:t>
            </a:r>
            <a:endParaRPr lang="de-DE" altLang="en-US" sz="1600" b="1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81063" y="2619375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/>
              <a:t>requirement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1241425" y="5003800"/>
            <a:ext cx="88900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1511300" y="4554538"/>
            <a:ext cx="88900" cy="904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871663" y="4778375"/>
            <a:ext cx="88900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185988" y="4508500"/>
            <a:ext cx="88900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2411413" y="4149725"/>
            <a:ext cx="88900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2592388" y="3608388"/>
            <a:ext cx="0" cy="16208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>
            <a:off x="3716338" y="2798763"/>
            <a:ext cx="0" cy="24304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>
            <a:off x="5202238" y="2798763"/>
            <a:ext cx="0" cy="243046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4"/>
          <p:cNvSpPr txBox="1">
            <a:spLocks noChangeArrowheads="1"/>
          </p:cNvSpPr>
          <p:nvPr/>
        </p:nvSpPr>
        <p:spPr bwMode="auto">
          <a:xfrm>
            <a:off x="4076700" y="2663825"/>
            <a:ext cx="37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n-US" sz="1600">
                <a:cs typeface="Arial" pitchFamily="34" charset="0"/>
              </a:rPr>
              <a:t>Δ</a:t>
            </a:r>
            <a:r>
              <a:rPr lang="de-DE" altLang="en-US" sz="1600">
                <a:cs typeface="Arial" pitchFamily="34" charset="0"/>
              </a:rPr>
              <a:t>t</a:t>
            </a:r>
            <a:endParaRPr lang="el-GR" altLang="en-US" sz="1600">
              <a:cs typeface="Arial" pitchFamily="34" charset="0"/>
            </a:endParaRPr>
          </a:p>
        </p:txBody>
      </p:sp>
      <p:sp>
        <p:nvSpPr>
          <p:cNvPr id="16405" name="Line 25"/>
          <p:cNvSpPr>
            <a:spLocks noChangeShapeType="1"/>
          </p:cNvSpPr>
          <p:nvPr/>
        </p:nvSpPr>
        <p:spPr bwMode="auto">
          <a:xfrm>
            <a:off x="3716338" y="297973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Text Box 26"/>
          <p:cNvSpPr txBox="1">
            <a:spLocks noChangeArrowheads="1"/>
          </p:cNvSpPr>
          <p:nvPr/>
        </p:nvSpPr>
        <p:spPr bwMode="auto">
          <a:xfrm>
            <a:off x="2232025" y="5859463"/>
            <a:ext cx="341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t</a:t>
            </a:r>
            <a:r>
              <a:rPr lang="de-DE" altLang="en-US" sz="1400" baseline="-25000"/>
              <a:t>n</a:t>
            </a:r>
            <a:r>
              <a:rPr lang="de-DE" altLang="en-US" sz="1400"/>
              <a:t> new calibration measurement request</a:t>
            </a:r>
          </a:p>
        </p:txBody>
      </p:sp>
      <p:sp>
        <p:nvSpPr>
          <p:cNvPr id="16407" name="Text Box 27"/>
          <p:cNvSpPr txBox="1">
            <a:spLocks noChangeArrowheads="1"/>
          </p:cNvSpPr>
          <p:nvPr/>
        </p:nvSpPr>
        <p:spPr bwMode="auto">
          <a:xfrm>
            <a:off x="3536950" y="5229225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>
                <a:cs typeface="Arial" pitchFamily="34" charset="0"/>
              </a:rPr>
              <a:t>t</a:t>
            </a:r>
            <a:r>
              <a:rPr lang="de-DE" altLang="en-US" sz="1600" baseline="-25000">
                <a:cs typeface="Arial" pitchFamily="34" charset="0"/>
              </a:rPr>
              <a:t>n+1</a:t>
            </a:r>
            <a:endParaRPr lang="el-GR" altLang="en-US" sz="1600">
              <a:cs typeface="Arial" pitchFamily="34" charset="0"/>
            </a:endParaRPr>
          </a:p>
        </p:txBody>
      </p:sp>
      <p:sp>
        <p:nvSpPr>
          <p:cNvPr id="16408" name="Text Box 28"/>
          <p:cNvSpPr txBox="1">
            <a:spLocks noChangeArrowheads="1"/>
          </p:cNvSpPr>
          <p:nvPr/>
        </p:nvSpPr>
        <p:spPr bwMode="auto">
          <a:xfrm>
            <a:off x="6051550" y="5476875"/>
            <a:ext cx="30114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n-US" sz="1600">
                <a:cs typeface="Arial" pitchFamily="34" charset="0"/>
              </a:rPr>
              <a:t>Δ</a:t>
            </a:r>
            <a:r>
              <a:rPr lang="de-DE" altLang="en-US" sz="1600">
                <a:cs typeface="Arial" pitchFamily="34" charset="0"/>
              </a:rPr>
              <a:t>t: estimated time to generate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>
                <a:cs typeface="Arial" pitchFamily="34" charset="0"/>
              </a:rPr>
              <a:t>calibration table (5-7 days incl. </a:t>
            </a:r>
            <a:br>
              <a:rPr lang="de-DE" altLang="en-US" sz="1600">
                <a:cs typeface="Arial" pitchFamily="34" charset="0"/>
              </a:rPr>
            </a:br>
            <a:r>
              <a:rPr lang="de-DE" altLang="en-US" sz="1600">
                <a:cs typeface="Arial" pitchFamily="34" charset="0"/>
              </a:rPr>
              <a:t>downlink)</a:t>
            </a:r>
            <a:endParaRPr lang="el-GR" altLang="en-US" sz="1600">
              <a:cs typeface="Arial" pitchFamily="34" charset="0"/>
            </a:endParaRPr>
          </a:p>
        </p:txBody>
      </p:sp>
      <p:sp>
        <p:nvSpPr>
          <p:cNvPr id="16409" name="Rectangle 29"/>
          <p:cNvSpPr>
            <a:spLocks noChangeArrowheads="1"/>
          </p:cNvSpPr>
          <p:nvPr/>
        </p:nvSpPr>
        <p:spPr bwMode="auto">
          <a:xfrm>
            <a:off x="3671888" y="3384550"/>
            <a:ext cx="88900" cy="904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410" name="Line 30"/>
          <p:cNvSpPr>
            <a:spLocks noChangeShapeType="1"/>
          </p:cNvSpPr>
          <p:nvPr/>
        </p:nvSpPr>
        <p:spPr bwMode="auto">
          <a:xfrm flipV="1">
            <a:off x="881063" y="2979738"/>
            <a:ext cx="3916362" cy="22050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Text Box 31"/>
          <p:cNvSpPr txBox="1">
            <a:spLocks noChangeArrowheads="1"/>
          </p:cNvSpPr>
          <p:nvPr/>
        </p:nvSpPr>
        <p:spPr bwMode="auto">
          <a:xfrm>
            <a:off x="5832475" y="3455988"/>
            <a:ext cx="30400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new average trend line after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calibration measurement at time t</a:t>
            </a:r>
            <a:r>
              <a:rPr lang="de-DE" altLang="en-US" sz="1400" baseline="-25000"/>
              <a:t>n</a:t>
            </a:r>
            <a:endParaRPr lang="de-DE" altLang="en-US" sz="140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to determine current calibration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table generation time in order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400"/>
              <a:t>to decide stop of data delivery or not</a:t>
            </a:r>
            <a:endParaRPr lang="de-DE" altLang="en-US" sz="1400" b="1" baseline="-25000"/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 flipH="1" flipV="1">
            <a:off x="4481513" y="3203575"/>
            <a:ext cx="1304925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Text Box 33"/>
          <p:cNvSpPr txBox="1">
            <a:spLocks noChangeArrowheads="1"/>
          </p:cNvSpPr>
          <p:nvPr/>
        </p:nvSpPr>
        <p:spPr bwMode="auto">
          <a:xfrm>
            <a:off x="161925" y="1854200"/>
            <a:ext cx="425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n-US">
                <a:cs typeface="Arial" pitchFamily="34" charset="0"/>
              </a:rPr>
              <a:t>Δ</a:t>
            </a:r>
            <a:r>
              <a:rPr lang="de-DE" altLang="en-US">
                <a:cs typeface="Arial" pitchFamily="34" charset="0"/>
              </a:rPr>
              <a:t> = ||</a:t>
            </a:r>
            <a:r>
              <a:rPr lang="de-DE" altLang="en-US"/>
              <a:t>DN</a:t>
            </a:r>
            <a:r>
              <a:rPr lang="de-DE" altLang="en-US" baseline="-25000"/>
              <a:t>meas</a:t>
            </a:r>
            <a:r>
              <a:rPr lang="de-DE" altLang="en-US"/>
              <a:t> – DN</a:t>
            </a:r>
            <a:r>
              <a:rPr lang="de-DE" altLang="en-US" baseline="-25000"/>
              <a:t>ref</a:t>
            </a:r>
            <a:r>
              <a:rPr lang="de-DE" altLang="en-US"/>
              <a:t>||</a:t>
            </a:r>
            <a:r>
              <a:rPr lang="de-DE" altLang="en-US" baseline="-25000"/>
              <a:t>2</a:t>
            </a:r>
            <a:r>
              <a:rPr lang="de-DE" altLang="en-US" baseline="30000"/>
              <a:t>min-max</a:t>
            </a:r>
            <a:endParaRPr lang="de-DE" altLang="en-US"/>
          </a:p>
        </p:txBody>
      </p:sp>
      <p:sp>
        <p:nvSpPr>
          <p:cNvPr id="16414" name="Rectangle 34"/>
          <p:cNvSpPr>
            <a:spLocks noChangeArrowheads="1"/>
          </p:cNvSpPr>
          <p:nvPr/>
        </p:nvSpPr>
        <p:spPr bwMode="auto">
          <a:xfrm>
            <a:off x="341313" y="5543550"/>
            <a:ext cx="360362" cy="180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415" name="Rectangle 35"/>
          <p:cNvSpPr>
            <a:spLocks noChangeArrowheads="1"/>
          </p:cNvSpPr>
          <p:nvPr/>
        </p:nvSpPr>
        <p:spPr bwMode="auto">
          <a:xfrm>
            <a:off x="341313" y="5859463"/>
            <a:ext cx="360362" cy="1793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6416" name="Text Box 36"/>
          <p:cNvSpPr txBox="1">
            <a:spLocks noChangeArrowheads="1"/>
          </p:cNvSpPr>
          <p:nvPr/>
        </p:nvSpPr>
        <p:spPr bwMode="auto">
          <a:xfrm>
            <a:off x="881063" y="5499100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/>
              <a:t>t &lt; </a:t>
            </a:r>
            <a:r>
              <a:rPr lang="de-DE" altLang="en-US" sz="1600">
                <a:cs typeface="Arial" pitchFamily="34" charset="0"/>
              </a:rPr>
              <a:t>t</a:t>
            </a:r>
            <a:r>
              <a:rPr lang="de-DE" altLang="en-US" sz="1600" baseline="-25000">
                <a:cs typeface="Arial" pitchFamily="34" charset="0"/>
              </a:rPr>
              <a:t>n+1</a:t>
            </a:r>
            <a:r>
              <a:rPr lang="de-DE" altLang="en-US" sz="1600"/>
              <a:t> </a:t>
            </a:r>
          </a:p>
        </p:txBody>
      </p:sp>
      <p:sp>
        <p:nvSpPr>
          <p:cNvPr id="16417" name="Text Box 37"/>
          <p:cNvSpPr txBox="1">
            <a:spLocks noChangeArrowheads="1"/>
          </p:cNvSpPr>
          <p:nvPr/>
        </p:nvSpPr>
        <p:spPr bwMode="auto">
          <a:xfrm>
            <a:off x="881063" y="5768975"/>
            <a:ext cx="82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600"/>
              <a:t>t = </a:t>
            </a:r>
            <a:r>
              <a:rPr lang="de-DE" altLang="en-US" sz="1600">
                <a:cs typeface="Arial" pitchFamily="34" charset="0"/>
              </a:rPr>
              <a:t>t</a:t>
            </a:r>
            <a:r>
              <a:rPr lang="de-DE" altLang="en-US" sz="1600" baseline="-25000">
                <a:cs typeface="Arial" pitchFamily="34" charset="0"/>
              </a:rPr>
              <a:t>n+1</a:t>
            </a:r>
            <a:r>
              <a:rPr lang="de-DE" altLang="en-US" sz="1600"/>
              <a:t> </a:t>
            </a:r>
          </a:p>
        </p:txBody>
      </p:sp>
      <p:sp>
        <p:nvSpPr>
          <p:cNvPr id="16418" name="Text Box 38"/>
          <p:cNvSpPr txBox="1">
            <a:spLocks noChangeArrowheads="1"/>
          </p:cNvSpPr>
          <p:nvPr/>
        </p:nvSpPr>
        <p:spPr bwMode="auto">
          <a:xfrm>
            <a:off x="927100" y="5184775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2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200"/>
              <a:t>Commisioning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68638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Data Quality Control within Pre-Processing </a:t>
            </a:r>
            <a:r>
              <a:rPr lang="en-US" altLang="en-US" dirty="0" smtClean="0"/>
              <a:t>Chain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(Subsystems)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01675"/>
            <a:ext cx="4537075" cy="431800"/>
          </a:xfrm>
          <a:solidFill>
            <a:schemeClr val="bg1"/>
          </a:solidFill>
        </p:spPr>
        <p:txBody>
          <a:bodyPr/>
          <a:lstStyle/>
          <a:p>
            <a:r>
              <a:rPr lang="de-DE" altLang="en-US" smtClean="0"/>
              <a:t>Overview  - Processing Chain</a:t>
            </a:r>
          </a:p>
        </p:txBody>
      </p:sp>
      <p:pic>
        <p:nvPicPr>
          <p:cNvPr id="18435" name="Picture 5" descr="D:\Martin\EnMAP_processing_workf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314450"/>
            <a:ext cx="66611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92150"/>
            <a:ext cx="8640762" cy="838200"/>
          </a:xfrm>
        </p:spPr>
        <p:txBody>
          <a:bodyPr/>
          <a:lstStyle/>
          <a:p>
            <a:r>
              <a:rPr lang="de-DE" altLang="en-US" smtClean="0"/>
              <a:t>EnMAP Level L0/L1b Processing – detailed steps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5099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41763" y="1133475"/>
            <a:ext cx="51577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 Bad (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dead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&amp;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suspicious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pixel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flaging</a:t>
            </a:r>
            <a:endParaRPr lang="de-DE" altLang="en-US" sz="1700" b="1" kern="0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Saturated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pixel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flagging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(incl.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blooming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Non-</a:t>
            </a:r>
            <a:r>
              <a:rPr lang="de-DE" altLang="en-US" sz="1700" dirty="0" err="1">
                <a:latin typeface="Arial" pitchFamily="34" charset="0"/>
              </a:rPr>
              <a:t>linearity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endParaRPr lang="de-DE" altLang="en-US" sz="1700" dirty="0">
              <a:latin typeface="Arial" pitchFamily="34" charset="0"/>
            </a:endParaRP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Dark </a:t>
            </a:r>
            <a:r>
              <a:rPr lang="de-DE" altLang="en-US" sz="1700" dirty="0" err="1">
                <a:latin typeface="Arial" pitchFamily="34" charset="0"/>
              </a:rPr>
              <a:t>signal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endParaRPr lang="de-DE" altLang="en-US" sz="1700" dirty="0">
              <a:latin typeface="Arial" pitchFamily="34" charset="0"/>
            </a:endParaRP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RNU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endParaRPr lang="de-DE" altLang="en-US" sz="1700" dirty="0">
              <a:latin typeface="Arial" pitchFamily="34" charset="0"/>
            </a:endParaRP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</a:t>
            </a:r>
            <a:r>
              <a:rPr lang="de-DE" altLang="en-US" sz="1700" dirty="0" err="1">
                <a:latin typeface="Arial" pitchFamily="34" charset="0"/>
              </a:rPr>
              <a:t>Gain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matching</a:t>
            </a:r>
            <a:r>
              <a:rPr lang="de-DE" altLang="en-US" sz="1700" dirty="0">
                <a:latin typeface="Arial" pitchFamily="34" charset="0"/>
              </a:rPr>
              <a:t> (VNIR)</a:t>
            </a: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</a:t>
            </a:r>
            <a:r>
              <a:rPr lang="de-DE" altLang="en-US" sz="1700" dirty="0" err="1">
                <a:latin typeface="Arial" pitchFamily="34" charset="0"/>
              </a:rPr>
              <a:t>Spectral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referencing</a:t>
            </a:r>
            <a:endParaRPr lang="de-DE" altLang="en-US" sz="1700" dirty="0">
              <a:latin typeface="Arial" pitchFamily="34" charset="0"/>
            </a:endParaRP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</a:t>
            </a:r>
            <a:r>
              <a:rPr lang="de-DE" altLang="en-US" sz="1700" dirty="0" err="1">
                <a:latin typeface="Arial" pitchFamily="34" charset="0"/>
              </a:rPr>
              <a:t>Spectral</a:t>
            </a:r>
            <a:r>
              <a:rPr lang="de-DE" altLang="en-US" sz="1700" dirty="0">
                <a:latin typeface="Arial" pitchFamily="34" charset="0"/>
              </a:rPr>
              <a:t> / </a:t>
            </a:r>
            <a:r>
              <a:rPr lang="de-DE" altLang="en-US" sz="1700" dirty="0" err="1">
                <a:latin typeface="Arial" pitchFamily="34" charset="0"/>
              </a:rPr>
              <a:t>spatial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straylight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endParaRPr lang="de-DE" altLang="en-US" sz="1700" dirty="0">
              <a:latin typeface="Arial" pitchFamily="34" charset="0"/>
            </a:endParaRP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 </a:t>
            </a:r>
            <a:r>
              <a:rPr lang="de-DE" altLang="en-US" sz="1700" dirty="0" err="1">
                <a:latin typeface="Arial" pitchFamily="34" charset="0"/>
              </a:rPr>
              <a:t>Radiometric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referencing</a:t>
            </a:r>
            <a:endParaRPr lang="de-DE" altLang="en-US" sz="1700" dirty="0">
              <a:latin typeface="Arial" pitchFamily="34" charset="0"/>
            </a:endParaRPr>
          </a:p>
          <a:p>
            <a:pPr marL="285750" indent="-285750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QL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generation</a:t>
            </a:r>
            <a:endParaRPr lang="de-DE" altLang="en-US" sz="1700" b="1" kern="0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Cloud-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haze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and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land-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water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masks</a:t>
            </a:r>
            <a:r>
              <a:rPr lang="de-DE" altLang="en-US" sz="1700" b="1" kern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1700" b="1" kern="0" dirty="0" err="1">
                <a:solidFill>
                  <a:schemeClr val="accent2"/>
                </a:solidFill>
                <a:latin typeface="+mn-lt"/>
              </a:rPr>
              <a:t>generation</a:t>
            </a:r>
            <a:endParaRPr lang="de-DE" altLang="en-US" sz="1700" b="1" kern="0" dirty="0">
              <a:solidFill>
                <a:schemeClr val="accent2"/>
              </a:solidFill>
              <a:latin typeface="+mn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de-DE" altLang="en-US" sz="1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L1c / L2a </a:t>
            </a: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Geometric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r>
              <a:rPr lang="de-DE" altLang="en-US" sz="1700" dirty="0">
                <a:latin typeface="Arial" pitchFamily="34" charset="0"/>
              </a:rPr>
              <a:t> (incl. </a:t>
            </a:r>
            <a:r>
              <a:rPr lang="de-DE" altLang="en-US" sz="1700" dirty="0" err="1">
                <a:latin typeface="Arial" pitchFamily="34" charset="0"/>
              </a:rPr>
              <a:t>keystone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r>
              <a:rPr lang="de-DE" altLang="en-US" sz="1700" dirty="0">
                <a:latin typeface="Arial" pitchFamily="34" charset="0"/>
              </a:rPr>
              <a:t>)</a:t>
            </a:r>
          </a:p>
          <a:p>
            <a:pPr>
              <a:lnSpc>
                <a:spcPct val="140000"/>
              </a:lnSpc>
              <a:buFontTx/>
              <a:buBlip>
                <a:blip r:embed="rId3"/>
              </a:buBlip>
              <a:defRPr/>
            </a:pP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Atmospheric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r>
              <a:rPr lang="de-DE" altLang="en-US" sz="1700" dirty="0">
                <a:latin typeface="Arial" pitchFamily="34" charset="0"/>
              </a:rPr>
              <a:t> (incl. </a:t>
            </a:r>
            <a:r>
              <a:rPr lang="de-DE" altLang="en-US" sz="1700" dirty="0" err="1">
                <a:latin typeface="Arial" pitchFamily="34" charset="0"/>
              </a:rPr>
              <a:t>smile</a:t>
            </a:r>
            <a:r>
              <a:rPr lang="de-DE" altLang="en-US" sz="1700" dirty="0">
                <a:latin typeface="Arial" pitchFamily="34" charset="0"/>
              </a:rPr>
              <a:t> </a:t>
            </a:r>
            <a:r>
              <a:rPr lang="de-DE" altLang="en-US" sz="1700" dirty="0" err="1">
                <a:latin typeface="Arial" pitchFamily="34" charset="0"/>
              </a:rPr>
              <a:t>correction</a:t>
            </a:r>
            <a:r>
              <a:rPr lang="de-DE" altLang="en-US" sz="1700" dirty="0"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ussdiagramm: Verzögerung 35"/>
          <p:cNvSpPr/>
          <p:nvPr/>
        </p:nvSpPr>
        <p:spPr>
          <a:xfrm rot="10800000">
            <a:off x="539552" y="1340768"/>
            <a:ext cx="757437" cy="5304216"/>
          </a:xfrm>
          <a:prstGeom prst="flowChartDelay">
            <a:avLst/>
          </a:prstGeom>
          <a:gradFill>
            <a:gsLst>
              <a:gs pos="0">
                <a:srgbClr val="00B0F0"/>
              </a:gs>
              <a:gs pos="80000">
                <a:srgbClr val="0070C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TIMELINE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of objectives into requirements</a:t>
            </a:r>
            <a:endParaRPr lang="en-US" dirty="0"/>
          </a:p>
        </p:txBody>
      </p:sp>
      <p:sp>
        <p:nvSpPr>
          <p:cNvPr id="24" name="Richtungspfeil 23"/>
          <p:cNvSpPr/>
          <p:nvPr/>
        </p:nvSpPr>
        <p:spPr>
          <a:xfrm>
            <a:off x="1513012" y="1650286"/>
            <a:ext cx="3419028" cy="338554"/>
          </a:xfrm>
          <a:prstGeom prst="homePlat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92D050"/>
              </a:gs>
            </a:gsLst>
            <a:lin ang="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Homogeneity / Consistency</a:t>
            </a:r>
          </a:p>
        </p:txBody>
      </p:sp>
      <p:sp>
        <p:nvSpPr>
          <p:cNvPr id="25" name="Richtungspfeil 24"/>
          <p:cNvSpPr/>
          <p:nvPr/>
        </p:nvSpPr>
        <p:spPr>
          <a:xfrm>
            <a:off x="1513012" y="2730406"/>
            <a:ext cx="3419028" cy="33855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Reproducibility</a:t>
            </a:r>
          </a:p>
        </p:txBody>
      </p:sp>
      <p:sp>
        <p:nvSpPr>
          <p:cNvPr id="26" name="Richtungspfeil 25"/>
          <p:cNvSpPr/>
          <p:nvPr/>
        </p:nvSpPr>
        <p:spPr>
          <a:xfrm>
            <a:off x="1513012" y="3810526"/>
            <a:ext cx="3419028" cy="33855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Transparency</a:t>
            </a:r>
          </a:p>
        </p:txBody>
      </p:sp>
      <p:sp>
        <p:nvSpPr>
          <p:cNvPr id="27" name="Richtungspfeil 26"/>
          <p:cNvSpPr/>
          <p:nvPr/>
        </p:nvSpPr>
        <p:spPr>
          <a:xfrm>
            <a:off x="1513012" y="4890646"/>
            <a:ext cx="3419028" cy="33855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Scientific reliability</a:t>
            </a:r>
          </a:p>
        </p:txBody>
      </p:sp>
      <p:sp>
        <p:nvSpPr>
          <p:cNvPr id="29" name="Richtungspfeil 28"/>
          <p:cNvSpPr/>
          <p:nvPr/>
        </p:nvSpPr>
        <p:spPr>
          <a:xfrm>
            <a:off x="1513012" y="5970766"/>
            <a:ext cx="3419028" cy="33855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Generic approach</a:t>
            </a:r>
          </a:p>
        </p:txBody>
      </p:sp>
      <p:sp>
        <p:nvSpPr>
          <p:cNvPr id="30" name="Sechseck 29"/>
          <p:cNvSpPr/>
          <p:nvPr/>
        </p:nvSpPr>
        <p:spPr>
          <a:xfrm>
            <a:off x="5104356" y="1268760"/>
            <a:ext cx="3500092" cy="10800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Satellite input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Auxiliary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Algorithms</a:t>
            </a:r>
          </a:p>
        </p:txBody>
      </p:sp>
      <p:sp>
        <p:nvSpPr>
          <p:cNvPr id="31" name="Sechseck 30"/>
          <p:cNvSpPr/>
          <p:nvPr/>
        </p:nvSpPr>
        <p:spPr>
          <a:xfrm>
            <a:off x="5104356" y="2349000"/>
            <a:ext cx="3500092" cy="10800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Documentation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Archiving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Configuration management</a:t>
            </a:r>
          </a:p>
        </p:txBody>
      </p:sp>
      <p:sp>
        <p:nvSpPr>
          <p:cNvPr id="32" name="Sechseck 31"/>
          <p:cNvSpPr/>
          <p:nvPr/>
        </p:nvSpPr>
        <p:spPr>
          <a:xfrm>
            <a:off x="5104356" y="3429120"/>
            <a:ext cx="3500092" cy="10800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Documentation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Versioning / Change management</a:t>
            </a:r>
          </a:p>
        </p:txBody>
      </p:sp>
      <p:sp>
        <p:nvSpPr>
          <p:cNvPr id="33" name="Sechseck 32"/>
          <p:cNvSpPr/>
          <p:nvPr/>
        </p:nvSpPr>
        <p:spPr>
          <a:xfrm>
            <a:off x="5104356" y="4509120"/>
            <a:ext cx="3500092" cy="10800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State of the art algorithms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State of the art auxiliary data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Quality layer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34" name="Sechseck 33"/>
          <p:cNvSpPr/>
          <p:nvPr/>
        </p:nvSpPr>
        <p:spPr>
          <a:xfrm>
            <a:off x="5104356" y="5581792"/>
            <a:ext cx="3500092" cy="1080000"/>
          </a:xfrm>
          <a:prstGeom prst="hexagon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Processing architecture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Processor design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27013" y="739775"/>
          <a:ext cx="7064375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Visio" r:id="rId4" imgW="8027822" imgH="6104534" progId="Visio.Drawing.11">
                  <p:embed/>
                </p:oleObj>
              </mc:Choice>
              <mc:Fallback>
                <p:oleObj name="Visio" r:id="rId4" imgW="8027822" imgH="610453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739775"/>
                        <a:ext cx="7064375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868863" y="1479550"/>
            <a:ext cx="2828925" cy="12065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1400">
                <a:latin typeface="Arial" pitchFamily="34" charset="0"/>
              </a:rPr>
              <a:t>Ensuring data quality: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sz="1400">
                <a:latin typeface="Arial" pitchFamily="34" charset="0"/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Automated</a:t>
            </a:r>
            <a:r>
              <a:rPr lang="en-US" altLang="en-US" sz="1400">
                <a:latin typeface="Arial" pitchFamily="34" charset="0"/>
              </a:rPr>
              <a:t> within processors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sz="1400">
                <a:latin typeface="Arial" pitchFamily="34" charset="0"/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Interactive</a:t>
            </a:r>
            <a:r>
              <a:rPr lang="en-US" altLang="en-US" sz="1400">
                <a:latin typeface="Arial" pitchFamily="34" charset="0"/>
              </a:rPr>
              <a:t> procedures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sz="1400">
                <a:latin typeface="Arial" pitchFamily="34" charset="0"/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Independent</a:t>
            </a:r>
            <a:r>
              <a:rPr lang="en-US" altLang="en-US" sz="1400">
                <a:latin typeface="Arial" pitchFamily="34" charset="0"/>
              </a:rPr>
              <a:t> validation </a:t>
            </a:r>
            <a:r>
              <a:rPr lang="en-US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@ GFZ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20713"/>
            <a:ext cx="4537075" cy="431800"/>
          </a:xfrm>
          <a:solidFill>
            <a:schemeClr val="bg1"/>
          </a:solidFill>
        </p:spPr>
        <p:txBody>
          <a:bodyPr/>
          <a:lstStyle/>
          <a:p>
            <a:r>
              <a:rPr lang="de-DE" altLang="en-US" smtClean="0"/>
              <a:t>Overview Processing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EnMAP – Data Qality Indicators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84313"/>
            <a:ext cx="7772400" cy="4752975"/>
          </a:xfrm>
        </p:spPr>
        <p:txBody>
          <a:bodyPr/>
          <a:lstStyle/>
          <a:p>
            <a:pPr>
              <a:defRPr/>
            </a:pPr>
            <a:r>
              <a:rPr lang="en-US" altLang="en-US" sz="1700" b="1" dirty="0" smtClean="0">
                <a:solidFill>
                  <a:schemeClr val="accent2"/>
                </a:solidFill>
              </a:rPr>
              <a:t>Radiometry</a:t>
            </a:r>
          </a:p>
          <a:p>
            <a:pPr lvl="1">
              <a:defRPr/>
            </a:pPr>
            <a:r>
              <a:rPr lang="en-US" altLang="en-US" sz="1700" dirty="0" smtClean="0"/>
              <a:t>Artifacts related to radiometric calibration (striping, banding)</a:t>
            </a:r>
          </a:p>
          <a:p>
            <a:pPr lvl="1">
              <a:defRPr/>
            </a:pPr>
            <a:r>
              <a:rPr lang="en-US" altLang="en-US" sz="1700" dirty="0" smtClean="0"/>
              <a:t>Artifacts related to dual gain</a:t>
            </a:r>
          </a:p>
          <a:p>
            <a:pPr>
              <a:defRPr/>
            </a:pPr>
            <a:r>
              <a:rPr lang="en-US" altLang="en-US" sz="1700" b="1" dirty="0" smtClean="0">
                <a:solidFill>
                  <a:schemeClr val="accent2"/>
                </a:solidFill>
              </a:rPr>
              <a:t>Image properties</a:t>
            </a:r>
          </a:p>
          <a:p>
            <a:pPr lvl="1">
              <a:defRPr/>
            </a:pPr>
            <a:r>
              <a:rPr lang="en-US" altLang="en-US" sz="1700" dirty="0" smtClean="0"/>
              <a:t>Saturation (cross-talk, blooming)</a:t>
            </a:r>
          </a:p>
          <a:p>
            <a:pPr lvl="1">
              <a:defRPr/>
            </a:pPr>
            <a:r>
              <a:rPr lang="en-US" altLang="en-US" sz="1700" dirty="0" smtClean="0"/>
              <a:t>Other artifacts / suspicious pixel / repetitive pattern </a:t>
            </a:r>
          </a:p>
          <a:p>
            <a:pPr lvl="1">
              <a:defRPr/>
            </a:pPr>
            <a:r>
              <a:rPr lang="en-US" altLang="en-US" sz="1700" dirty="0" smtClean="0"/>
              <a:t>Error messages in virtual channel, sensor &amp; processor log files</a:t>
            </a:r>
          </a:p>
          <a:p>
            <a:pPr>
              <a:defRPr/>
            </a:pPr>
            <a:r>
              <a:rPr lang="en-US" altLang="en-US" sz="1700" b="1" dirty="0" smtClean="0">
                <a:solidFill>
                  <a:schemeClr val="accent2"/>
                </a:solidFill>
              </a:rPr>
              <a:t>Environmental conditions</a:t>
            </a:r>
            <a:r>
              <a:rPr lang="en-US" altLang="en-US" sz="1700" dirty="0" smtClean="0"/>
              <a:t> during acquisition</a:t>
            </a:r>
          </a:p>
          <a:p>
            <a:pPr lvl="1">
              <a:defRPr/>
            </a:pPr>
            <a:r>
              <a:rPr lang="en-US" altLang="en-US" sz="1700" dirty="0" smtClean="0"/>
              <a:t>Sun elevation</a:t>
            </a:r>
          </a:p>
          <a:p>
            <a:pPr lvl="1">
              <a:defRPr/>
            </a:pPr>
            <a:r>
              <a:rPr lang="en-US" altLang="en-US" sz="1700" dirty="0" smtClean="0"/>
              <a:t>Percentage of cloud, haze, cirrus and cloud shadow</a:t>
            </a:r>
          </a:p>
          <a:p>
            <a:pPr lvl="1">
              <a:defRPr/>
            </a:pPr>
            <a:r>
              <a:rPr lang="en-US" altLang="en-US" sz="1700" dirty="0" smtClean="0"/>
              <a:t>Average scene visibility / AOT / </a:t>
            </a:r>
            <a:r>
              <a:rPr lang="en-US" altLang="en-US" sz="1700" dirty="0" err="1" smtClean="0"/>
              <a:t>WaterVapour</a:t>
            </a:r>
            <a:endParaRPr lang="en-US" altLang="en-US" sz="1700" dirty="0" smtClean="0"/>
          </a:p>
          <a:p>
            <a:pPr lvl="1">
              <a:defRPr/>
            </a:pPr>
            <a:r>
              <a:rPr lang="en-US" altLang="en-US" sz="1700" dirty="0" smtClean="0"/>
              <a:t>Problems in atm. correction (e.g., # DDV pixels, meaningful </a:t>
            </a:r>
            <a:br>
              <a:rPr lang="en-US" altLang="en-US" sz="1700" dirty="0" smtClean="0"/>
            </a:br>
            <a:r>
              <a:rPr lang="en-US" altLang="en-US" sz="1700" dirty="0" smtClean="0"/>
              <a:t>aerosol type, …)</a:t>
            </a:r>
          </a:p>
          <a:p>
            <a:pPr lvl="1">
              <a:defRPr/>
            </a:pPr>
            <a:r>
              <a:rPr lang="en-US" altLang="en-US" sz="1700" dirty="0" smtClean="0"/>
              <a:t>Artifacts related to terrain correction / DEM</a:t>
            </a:r>
          </a:p>
          <a:p>
            <a:pPr>
              <a:defRPr/>
            </a:pPr>
            <a:r>
              <a:rPr lang="en-US" alt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37063" y="819150"/>
            <a:ext cx="7800975" cy="73818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nl-NL" altLang="en-US" smtClean="0"/>
              <a:t>Operational QC within </a:t>
            </a:r>
            <a:br>
              <a:rPr lang="nl-NL" altLang="en-US" smtClean="0"/>
            </a:br>
            <a:r>
              <a:rPr lang="nl-NL" altLang="en-US" smtClean="0"/>
              <a:t>pre-processing chains</a:t>
            </a:r>
          </a:p>
        </p:txBody>
      </p:sp>
      <p:pic>
        <p:nvPicPr>
          <p:cNvPr id="26627" name="Picture 5" descr="b40_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52850"/>
            <a:ext cx="4019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b40"/>
          <p:cNvPicPr>
            <a:picLocks noChangeAspect="1" noChangeArrowheads="1"/>
          </p:cNvPicPr>
          <p:nvPr/>
        </p:nvPicPr>
        <p:blipFill rotWithShape="1">
          <a:blip r:embed="rId3"/>
          <a:srcRect t="25394"/>
          <a:stretch/>
        </p:blipFill>
        <p:spPr bwMode="auto">
          <a:xfrm>
            <a:off x="906463" y="-134938"/>
            <a:ext cx="3141662" cy="36496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27550" y="1676400"/>
            <a:ext cx="4500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81000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13" indent="-379413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520825" indent="-379413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2092325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663825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31210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35782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40354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44926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700" b="1" kern="0" dirty="0" smtClean="0">
                <a:solidFill>
                  <a:schemeClr val="accent2"/>
                </a:solidFill>
              </a:rPr>
              <a:t>Radiometry</a:t>
            </a:r>
          </a:p>
          <a:p>
            <a:pPr lvl="1">
              <a:defRPr/>
            </a:pPr>
            <a:r>
              <a:rPr lang="en-US" altLang="en-US" sz="1700" kern="0" dirty="0" smtClean="0"/>
              <a:t>Artifacts related to radiometric calibration (striping, banding)</a:t>
            </a:r>
          </a:p>
          <a:p>
            <a:pPr marL="571500" lvl="1" indent="0">
              <a:buFontTx/>
              <a:buNone/>
              <a:defRPr/>
            </a:pPr>
            <a:endParaRPr lang="de-DE" altLang="en-US" sz="1700" kern="0" dirty="0" smtClean="0"/>
          </a:p>
          <a:p>
            <a:pPr marL="1587" indent="0">
              <a:buFontTx/>
              <a:buNone/>
              <a:defRPr/>
            </a:pPr>
            <a:r>
              <a:rPr lang="de-DE" altLang="en-US" sz="1700" kern="0" dirty="0" smtClean="0"/>
              <a:t>   </a:t>
            </a:r>
            <a:r>
              <a:rPr lang="de-DE" altLang="en-US" sz="1700" kern="0" dirty="0" err="1" smtClean="0"/>
              <a:t>Examples</a:t>
            </a:r>
            <a:r>
              <a:rPr lang="de-DE" altLang="en-US" sz="1700" kern="0" dirty="0" smtClean="0"/>
              <a:t> </a:t>
            </a:r>
            <a:r>
              <a:rPr lang="de-DE" altLang="en-US" sz="1700" kern="0" dirty="0" err="1" smtClean="0"/>
              <a:t>using</a:t>
            </a:r>
            <a:r>
              <a:rPr lang="de-DE" altLang="en-US" sz="1700" kern="0" dirty="0" smtClean="0"/>
              <a:t> </a:t>
            </a:r>
            <a:r>
              <a:rPr lang="de-DE" altLang="en-US" sz="1700" kern="0" dirty="0" err="1" smtClean="0"/>
              <a:t>the</a:t>
            </a:r>
            <a:r>
              <a:rPr lang="de-DE" altLang="en-US" sz="1700" kern="0" dirty="0" smtClean="0"/>
              <a:t> </a:t>
            </a:r>
            <a:r>
              <a:rPr lang="de-DE" altLang="en-US" sz="1700" kern="0" dirty="0" err="1" smtClean="0"/>
              <a:t>airborne</a:t>
            </a:r>
            <a:r>
              <a:rPr lang="de-DE" altLang="en-US" sz="1700" kern="0" dirty="0" smtClean="0"/>
              <a:t> </a:t>
            </a:r>
            <a:br>
              <a:rPr lang="de-DE" altLang="en-US" sz="1700" kern="0" dirty="0" smtClean="0"/>
            </a:br>
            <a:r>
              <a:rPr lang="de-DE" altLang="en-US" sz="1700" kern="0" dirty="0" smtClean="0"/>
              <a:t>   </a:t>
            </a:r>
            <a:r>
              <a:rPr lang="de-DE" altLang="en-US" sz="1700" kern="0" dirty="0" err="1" smtClean="0"/>
              <a:t>HySpex</a:t>
            </a:r>
            <a:r>
              <a:rPr lang="de-DE" altLang="en-US" sz="1700" kern="0" dirty="0" smtClean="0"/>
              <a:t> </a:t>
            </a:r>
            <a:r>
              <a:rPr lang="de-DE" altLang="en-US" sz="1700" kern="0" dirty="0" err="1" smtClean="0"/>
              <a:t>scanner</a:t>
            </a:r>
            <a:r>
              <a:rPr lang="de-DE" altLang="en-US" sz="1700" kern="0" dirty="0" smtClean="0"/>
              <a:t> (SWIR </a:t>
            </a:r>
            <a:r>
              <a:rPr lang="de-DE" altLang="en-US" sz="1700" kern="0" dirty="0" err="1" smtClean="0"/>
              <a:t>camera</a:t>
            </a:r>
            <a:r>
              <a:rPr lang="de-DE" altLang="en-US" sz="1700" kern="0" dirty="0" smtClean="0"/>
              <a:t> </a:t>
            </a:r>
            <a:r>
              <a:rPr lang="de-DE" altLang="en-US" sz="1700" kern="0" dirty="0" err="1" smtClean="0"/>
              <a:t>depicted</a:t>
            </a:r>
            <a:r>
              <a:rPr lang="de-DE" altLang="en-US" sz="1700" kern="0" dirty="0" smtClean="0"/>
              <a:t>)</a:t>
            </a:r>
          </a:p>
          <a:p>
            <a:pPr marL="1587" indent="0">
              <a:buFontTx/>
              <a:buNone/>
              <a:defRPr/>
            </a:pPr>
            <a:endParaRPr lang="de-DE" altLang="en-US" sz="1700" kern="0" dirty="0"/>
          </a:p>
          <a:p>
            <a:pPr marL="0" indent="0">
              <a:buFontTx/>
              <a:buNone/>
              <a:defRPr/>
            </a:pPr>
            <a:endParaRPr lang="de-DE" altLang="en-US" sz="1700" kern="0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51375" y="5102225"/>
            <a:ext cx="4319588" cy="10795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lIns="0" tIns="0" rIns="0" bIns="0"/>
          <a:lstStyle>
            <a:lvl1pPr marL="381000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0913" indent="-379413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520825" indent="-379413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2092325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663825" indent="-381000" algn="l" rtl="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31210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35782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40354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4492625" indent="-381000" algn="l" rtl="0" fontAlgn="base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altLang="en-US" sz="1400" kern="0" dirty="0" smtClean="0"/>
              <a:t> BACHMANN et al., 2013: </a:t>
            </a:r>
            <a:br>
              <a:rPr lang="de-DE" altLang="en-US" sz="1400" kern="0" dirty="0" smtClean="0"/>
            </a:br>
            <a:r>
              <a:rPr lang="de-DE" altLang="en-US" sz="1400" kern="0" dirty="0" smtClean="0"/>
              <a:t> </a:t>
            </a:r>
            <a:r>
              <a:rPr lang="en-US" altLang="en-US" sz="1400" i="1" kern="0" dirty="0" smtClean="0"/>
              <a:t>Extending DLR's operational data quality control</a:t>
            </a:r>
            <a:br>
              <a:rPr lang="en-US" altLang="en-US" sz="1400" i="1" kern="0" dirty="0" smtClean="0"/>
            </a:br>
            <a:r>
              <a:rPr lang="en-US" altLang="en-US" sz="1400" i="1" kern="0" dirty="0" smtClean="0"/>
              <a:t> (</a:t>
            </a:r>
            <a:r>
              <a:rPr lang="en-US" altLang="en-US" sz="1400" i="1" kern="0" dirty="0" err="1" smtClean="0"/>
              <a:t>DataQC</a:t>
            </a:r>
            <a:r>
              <a:rPr lang="en-US" altLang="en-US" sz="1400" i="1" kern="0" dirty="0" smtClean="0"/>
              <a:t>) to a new sensor - Results from the </a:t>
            </a:r>
            <a:r>
              <a:rPr lang="en-US" altLang="en-US" sz="1400" i="1" kern="0" dirty="0" err="1" smtClean="0"/>
              <a:t>HySpex</a:t>
            </a:r>
            <a:r>
              <a:rPr lang="en-US" altLang="en-US" sz="1400" i="1" kern="0" dirty="0" smtClean="0"/>
              <a:t/>
            </a:r>
            <a:br>
              <a:rPr lang="en-US" altLang="en-US" sz="1400" i="1" kern="0" dirty="0" smtClean="0"/>
            </a:br>
            <a:r>
              <a:rPr lang="en-US" altLang="en-US" sz="1400" i="1" kern="0" dirty="0" smtClean="0"/>
              <a:t> 2012 campaign</a:t>
            </a:r>
            <a:r>
              <a:rPr lang="en-US" altLang="en-US" sz="1400" kern="0" dirty="0" smtClean="0"/>
              <a:t/>
            </a:r>
            <a:br>
              <a:rPr lang="en-US" altLang="en-US" sz="1400" kern="0" dirty="0" smtClean="0"/>
            </a:br>
            <a:r>
              <a:rPr lang="en-US" altLang="en-US" sz="1400" kern="0" dirty="0" smtClean="0"/>
              <a:t> </a:t>
            </a:r>
            <a:r>
              <a:rPr lang="en-US" altLang="en-US" sz="1400" kern="0" dirty="0" err="1" smtClean="0"/>
              <a:t>EARSeL</a:t>
            </a:r>
            <a:r>
              <a:rPr lang="en-US" altLang="en-US" sz="1400" kern="0" dirty="0" smtClean="0"/>
              <a:t> SIG-IS, Nantes, 2013.</a:t>
            </a:r>
          </a:p>
          <a:p>
            <a:pPr marL="0" indent="0">
              <a:buFontTx/>
              <a:buNone/>
              <a:defRPr/>
            </a:pPr>
            <a:endParaRPr lang="de-DE" altLang="en-US" sz="17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9231" b="36909"/>
          <a:stretch>
            <a:fillRect/>
          </a:stretch>
        </p:blipFill>
        <p:spPr bwMode="auto">
          <a:xfrm>
            <a:off x="5149850" y="0"/>
            <a:ext cx="30480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947738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68638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36975"/>
            <a:ext cx="3676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50825" y="5233988"/>
            <a:ext cx="3024188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22300" y="3092450"/>
            <a:ext cx="0" cy="240665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58900" y="4870450"/>
            <a:ext cx="1949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spatial dimension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 rot="16200000">
            <a:off x="-10318" y="4180681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spectral dim.</a:t>
            </a:r>
          </a:p>
        </p:txBody>
      </p:sp>
      <p:sp>
        <p:nvSpPr>
          <p:cNvPr id="27658" name="Ellipse 11"/>
          <p:cNvSpPr>
            <a:spLocks noChangeArrowheads="1"/>
          </p:cNvSpPr>
          <p:nvPr/>
        </p:nvSpPr>
        <p:spPr bwMode="auto">
          <a:xfrm>
            <a:off x="2201863" y="3119438"/>
            <a:ext cx="576262" cy="5238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SzTx/>
              <a:buFontTx/>
              <a:buChar char="-"/>
            </a:pPr>
            <a:endParaRPr lang="en-US" altLang="en-US" sz="1800">
              <a:ea typeface="ヒラギノ角ゴ Pro W3"/>
              <a:cs typeface="Arial" pitchFamily="34" charset="0"/>
            </a:endParaRP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1625" y="2422525"/>
            <a:ext cx="232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800">
                <a:solidFill>
                  <a:srgbClr val="FF0000"/>
                </a:solidFill>
                <a:ea typeface="ヒラギノ角ゴ Pro W3"/>
                <a:cs typeface="ヒラギノ角ゴ Pro W3"/>
              </a:rPr>
              <a:t>Anomalous pix.</a:t>
            </a:r>
            <a:br>
              <a:rPr lang="de-DE" altLang="en-US" sz="1800">
                <a:solidFill>
                  <a:srgbClr val="FF0000"/>
                </a:solidFill>
                <a:ea typeface="ヒラギノ角ゴ Pro W3"/>
                <a:cs typeface="ヒラギノ角ゴ Pro W3"/>
              </a:rPr>
            </a:br>
            <a:r>
              <a:rPr lang="de-DE" altLang="en-US" sz="1800">
                <a:solidFill>
                  <a:srgbClr val="FF0000"/>
                </a:solidFill>
                <a:ea typeface="ヒラギノ角ゴ Pro W3"/>
                <a:cs typeface="ヒラギノ角ゴ Pro W3"/>
              </a:rPr>
              <a:t>at band 31, pixel 237</a:t>
            </a:r>
            <a:endParaRPr lang="en-US" altLang="en-US" sz="1800">
              <a:solidFill>
                <a:srgbClr val="FF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0825" y="5499100"/>
            <a:ext cx="3019425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Normalized detector map of</a:t>
            </a:r>
          </a:p>
          <a:p>
            <a:pPr>
              <a:defRPr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HySpex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 scene</a:t>
            </a:r>
          </a:p>
        </p:txBody>
      </p:sp>
      <p:sp>
        <p:nvSpPr>
          <p:cNvPr id="276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55650"/>
            <a:ext cx="7800975" cy="73818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de-DE" altLang="en-US" smtClean="0"/>
              <a:t>Detecting Striping Artefacts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1452563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2690813" y="14589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sz="1800">
                <a:solidFill>
                  <a:srgbClr val="FF0000"/>
                </a:solidFill>
                <a:ea typeface="ヒラギノ角ゴ Pro W3"/>
                <a:cs typeface="ヒラギノ角ゴ Pro W3"/>
              </a:rPr>
              <a:t>4x Zoom</a:t>
            </a:r>
            <a:endParaRPr lang="en-US" altLang="en-US" sz="1800">
              <a:solidFill>
                <a:srgbClr val="FF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7664" name="Pfeil nach oben und unten 1"/>
          <p:cNvSpPr>
            <a:spLocks noChangeArrowheads="1"/>
          </p:cNvSpPr>
          <p:nvPr/>
        </p:nvSpPr>
        <p:spPr bwMode="auto">
          <a:xfrm>
            <a:off x="7294563" y="3567113"/>
            <a:ext cx="215900" cy="469900"/>
          </a:xfrm>
          <a:prstGeom prst="upDownArrow">
            <a:avLst>
              <a:gd name="adj1" fmla="val 50000"/>
              <a:gd name="adj2" fmla="val 5002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6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SzTx/>
              <a:buFontTx/>
              <a:buChar char="-"/>
            </a:pPr>
            <a:endParaRPr lang="en-US" altLang="en-US" sz="1800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658813"/>
            <a:ext cx="7772400" cy="430212"/>
          </a:xfrm>
        </p:spPr>
        <p:txBody>
          <a:bodyPr/>
          <a:lstStyle/>
          <a:p>
            <a:r>
              <a:rPr lang="en-US" altLang="en-US" smtClean="0"/>
              <a:t>Geometric Processing using Reference Images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49288" y="1831975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Original image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03688" y="1870075"/>
            <a:ext cx="154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Reference image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723188" y="1778000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DEM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98550" y="5594350"/>
            <a:ext cx="1119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Ortho image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38413" y="2593975"/>
            <a:ext cx="1027112" cy="355600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Matching</a:t>
            </a:r>
          </a:p>
        </p:txBody>
      </p:sp>
      <p:cxnSp>
        <p:nvCxnSpPr>
          <p:cNvPr id="28680" name="AutoShape 8"/>
          <p:cNvCxnSpPr>
            <a:cxnSpLocks noChangeShapeType="1"/>
            <a:stCxn id="28693" idx="3"/>
            <a:endCxn id="28679" idx="1"/>
          </p:cNvCxnSpPr>
          <p:nvPr/>
        </p:nvCxnSpPr>
        <p:spPr bwMode="auto">
          <a:xfrm>
            <a:off x="1995488" y="2771775"/>
            <a:ext cx="533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9"/>
          <p:cNvCxnSpPr>
            <a:cxnSpLocks noChangeShapeType="1"/>
            <a:stCxn id="28691" idx="1"/>
            <a:endCxn id="28679" idx="3"/>
          </p:cNvCxnSpPr>
          <p:nvPr/>
        </p:nvCxnSpPr>
        <p:spPr bwMode="auto">
          <a:xfrm rot="10800000">
            <a:off x="3575050" y="2771775"/>
            <a:ext cx="528638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479675" y="3111500"/>
            <a:ext cx="1152525" cy="600075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Tie points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GCP / ICP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019300" y="3865563"/>
            <a:ext cx="2068513" cy="600075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Improvements</a:t>
            </a:r>
            <a:br>
              <a:rPr lang="en-US" altLang="en-US" sz="1600"/>
            </a:br>
            <a:r>
              <a:rPr lang="en-US" altLang="en-US" sz="1600"/>
              <a:t>of model parameters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771650" y="4657725"/>
            <a:ext cx="2565400" cy="355600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Generation of ortho image</a:t>
            </a:r>
          </a:p>
        </p:txBody>
      </p:sp>
      <p:cxnSp>
        <p:nvCxnSpPr>
          <p:cNvPr id="28685" name="AutoShape 13"/>
          <p:cNvCxnSpPr>
            <a:cxnSpLocks noChangeShapeType="1"/>
            <a:stCxn id="28679" idx="2"/>
            <a:endCxn id="28682" idx="0"/>
          </p:cNvCxnSpPr>
          <p:nvPr/>
        </p:nvCxnSpPr>
        <p:spPr bwMode="auto">
          <a:xfrm rot="16200000" flipH="1">
            <a:off x="2982913" y="3028950"/>
            <a:ext cx="142875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AutoShape 14"/>
          <p:cNvCxnSpPr>
            <a:cxnSpLocks noChangeShapeType="1"/>
            <a:stCxn id="28682" idx="2"/>
            <a:endCxn id="28683" idx="0"/>
          </p:cNvCxnSpPr>
          <p:nvPr/>
        </p:nvCxnSpPr>
        <p:spPr bwMode="auto">
          <a:xfrm rot="5400000">
            <a:off x="2987675" y="3787775"/>
            <a:ext cx="134938" cy="1588"/>
          </a:xfrm>
          <a:prstGeom prst="bentConnector3">
            <a:avLst>
              <a:gd name="adj1" fmla="val 49412"/>
            </a:avLst>
          </a:prstGeom>
          <a:noFill/>
          <a:ln w="1905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7" name="AutoShape 15"/>
          <p:cNvCxnSpPr>
            <a:cxnSpLocks noChangeShapeType="1"/>
            <a:stCxn id="28683" idx="2"/>
            <a:endCxn id="28684" idx="0"/>
          </p:cNvCxnSpPr>
          <p:nvPr/>
        </p:nvCxnSpPr>
        <p:spPr bwMode="auto">
          <a:xfrm rot="5400000">
            <a:off x="2967831" y="4561682"/>
            <a:ext cx="173037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8" name="AutoShape 16"/>
          <p:cNvCxnSpPr>
            <a:cxnSpLocks noChangeShapeType="1"/>
            <a:stCxn id="28693" idx="2"/>
            <a:endCxn id="28684" idx="1"/>
          </p:cNvCxnSpPr>
          <p:nvPr/>
        </p:nvCxnSpPr>
        <p:spPr bwMode="auto">
          <a:xfrm rot="16200000" flipH="1">
            <a:off x="846931" y="3920332"/>
            <a:ext cx="1400175" cy="430212"/>
          </a:xfrm>
          <a:prstGeom prst="bentConnector2">
            <a:avLst/>
          </a:prstGeom>
          <a:noFill/>
          <a:ln w="1905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9" name="AutoShape 17"/>
          <p:cNvCxnSpPr>
            <a:cxnSpLocks noChangeShapeType="1"/>
            <a:stCxn id="28692" idx="2"/>
            <a:endCxn id="28684" idx="3"/>
          </p:cNvCxnSpPr>
          <p:nvPr/>
        </p:nvCxnSpPr>
        <p:spPr bwMode="auto">
          <a:xfrm rot="5400000">
            <a:off x="5272881" y="2555082"/>
            <a:ext cx="1354137" cy="3206750"/>
          </a:xfrm>
          <a:prstGeom prst="bentConnector2">
            <a:avLst/>
          </a:prstGeom>
          <a:noFill/>
          <a:ln w="1905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90" name="AutoShape 18"/>
          <p:cNvCxnSpPr>
            <a:cxnSpLocks noChangeShapeType="1"/>
            <a:stCxn id="28694" idx="3"/>
          </p:cNvCxnSpPr>
          <p:nvPr/>
        </p:nvCxnSpPr>
        <p:spPr bwMode="auto">
          <a:xfrm>
            <a:off x="3865563" y="5878513"/>
            <a:ext cx="93345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91" name="Picture 19" descr="s20060630dR_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128838"/>
            <a:ext cx="18002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s20060630dD3d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144713"/>
            <a:ext cx="29511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s20060630d_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06613"/>
            <a:ext cx="13287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s20060630dO_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086350"/>
            <a:ext cx="16891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1308100" y="1397000"/>
            <a:ext cx="0" cy="3524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948238" y="1570038"/>
            <a:ext cx="0" cy="3524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7426325" y="1438275"/>
            <a:ext cx="0" cy="3524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66750" y="1130300"/>
            <a:ext cx="1328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B2B2B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/>
              <a:t>Original images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525838" y="1155700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B2B2B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/>
              <a:t>Reference image database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/>
              <a:t>(Image2006/Landsat)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686550" y="1147763"/>
            <a:ext cx="1655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B2B2B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/>
              <a:t>DEM database (w42)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986338" y="5689600"/>
            <a:ext cx="1471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B2B2B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/>
              <a:t>Data Delivery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23850" y="3492500"/>
            <a:ext cx="989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B2B2B2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/>
              <a:t>Metadata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ephemeris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attitude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sensor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time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RPC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200"/>
              <a:t> ….</a:t>
            </a:r>
          </a:p>
        </p:txBody>
      </p:sp>
      <p:cxnSp>
        <p:nvCxnSpPr>
          <p:cNvPr id="28703" name="AutoShape 31"/>
          <p:cNvCxnSpPr>
            <a:cxnSpLocks noChangeShapeType="1"/>
            <a:stCxn id="28693" idx="2"/>
            <a:endCxn id="28683" idx="1"/>
          </p:cNvCxnSpPr>
          <p:nvPr/>
        </p:nvCxnSpPr>
        <p:spPr bwMode="auto">
          <a:xfrm rot="16200000" flipH="1">
            <a:off x="1305719" y="3461544"/>
            <a:ext cx="730250" cy="677862"/>
          </a:xfrm>
          <a:prstGeom prst="bentConnector2">
            <a:avLst/>
          </a:prstGeom>
          <a:noFill/>
          <a:ln w="1905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3114675" y="3362325"/>
            <a:ext cx="4157663" cy="1112838"/>
            <a:chOff x="1882" y="2024"/>
            <a:chExt cx="2619" cy="701"/>
          </a:xfrm>
        </p:grpSpPr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1882" y="2024"/>
              <a:ext cx="318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2200" y="2160"/>
              <a:ext cx="589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35"/>
            <p:cNvSpPr txBox="1">
              <a:spLocks noChangeArrowheads="1"/>
            </p:cNvSpPr>
            <p:nvPr/>
          </p:nvSpPr>
          <p:spPr bwMode="auto">
            <a:xfrm>
              <a:off x="2789" y="2341"/>
              <a:ext cx="1712" cy="38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SzPct val="90000"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/>
                <a:t>RMSE/CE90 check against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/>
                <a:t>Requirement (&lt; 3 GSD)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16000" y="4373563"/>
            <a:ext cx="8128000" cy="248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Uncertainty</a:t>
            </a:r>
            <a:r>
              <a:rPr lang="de-DE" altLang="de-DE" dirty="0"/>
              <a:t> </a:t>
            </a:r>
            <a:r>
              <a:rPr lang="de-DE" altLang="de-DE" dirty="0" err="1"/>
              <a:t>studies</a:t>
            </a:r>
            <a:r>
              <a:rPr lang="de-DE" altLang="de-DE" dirty="0"/>
              <a:t> – </a:t>
            </a:r>
            <a:r>
              <a:rPr lang="de-DE" altLang="de-DE" dirty="0" err="1"/>
              <a:t>first</a:t>
            </a:r>
            <a:r>
              <a:rPr lang="de-DE" altLang="de-DE" dirty="0"/>
              <a:t> </a:t>
            </a: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endParaRPr lang="de-DE" altLang="de-DE" dirty="0" smtClean="0"/>
          </a:p>
        </p:txBody>
      </p:sp>
      <p:sp>
        <p:nvSpPr>
          <p:cNvPr id="22532" name="Inhaltsplatzhalter 2"/>
          <p:cNvSpPr>
            <a:spLocks noGrp="1"/>
          </p:cNvSpPr>
          <p:nvPr>
            <p:ph idx="1"/>
          </p:nvPr>
        </p:nvSpPr>
        <p:spPr>
          <a:xfrm>
            <a:off x="990600" y="1449388"/>
            <a:ext cx="7772400" cy="4191000"/>
          </a:xfrm>
        </p:spPr>
        <p:txBody>
          <a:bodyPr/>
          <a:lstStyle/>
          <a:p>
            <a:r>
              <a:rPr lang="en-US" altLang="de-DE" smtClean="0"/>
              <a:t>Assuming a </a:t>
            </a:r>
            <a:r>
              <a:rPr lang="en-US" altLang="de-DE" b="1" smtClean="0">
                <a:solidFill>
                  <a:schemeClr val="accent2"/>
                </a:solidFill>
              </a:rPr>
              <a:t>stability of ± 2.5% in radiometric gain:</a:t>
            </a:r>
          </a:p>
          <a:p>
            <a:pPr lvl="1"/>
            <a:r>
              <a:rPr lang="en-US" altLang="de-DE" smtClean="0"/>
              <a:t>related </a:t>
            </a:r>
            <a:r>
              <a:rPr lang="en-US" altLang="de-DE" b="1" smtClean="0">
                <a:solidFill>
                  <a:schemeClr val="accent2"/>
                </a:solidFill>
              </a:rPr>
              <a:t>uncertainty in ground reflectance is ~ 2.5% (relative) </a:t>
            </a:r>
            <a:r>
              <a:rPr lang="en-US" altLang="de-DE" smtClean="0"/>
              <a:t>for bands &gt;700nm</a:t>
            </a:r>
          </a:p>
          <a:p>
            <a:pPr lvl="1"/>
            <a:r>
              <a:rPr lang="en-US" altLang="de-DE" smtClean="0"/>
              <a:t>absolute variations are surface-dependent, e.g. a spread of up </a:t>
            </a:r>
            <a:br>
              <a:rPr lang="en-US" altLang="de-DE" smtClean="0"/>
            </a:br>
            <a:r>
              <a:rPr lang="en-US" altLang="de-DE" smtClean="0"/>
              <a:t>to 8 % reflectance (absolute) for bright vegetation in the NIR</a:t>
            </a:r>
          </a:p>
          <a:p>
            <a:r>
              <a:rPr lang="en-US" altLang="de-DE" smtClean="0"/>
              <a:t>Scenario: </a:t>
            </a:r>
            <a:r>
              <a:rPr lang="en-US" altLang="de-DE" b="1" smtClean="0">
                <a:solidFill>
                  <a:schemeClr val="accent2"/>
                </a:solidFill>
              </a:rPr>
              <a:t>spectral shift of ± 2 nm </a:t>
            </a:r>
            <a:r>
              <a:rPr lang="en-US" altLang="de-DE" smtClean="0"/>
              <a:t>(=&gt; EnMAP requirement </a:t>
            </a:r>
            <a:r>
              <a:rPr lang="en-US" altLang="de-DE" b="1" smtClean="0"/>
              <a:t>&lt; 0.5 nm </a:t>
            </a:r>
            <a:r>
              <a:rPr lang="en-US" altLang="de-DE" smtClean="0"/>
              <a:t>!):</a:t>
            </a:r>
          </a:p>
          <a:p>
            <a:pPr lvl="1"/>
            <a:r>
              <a:rPr lang="en-US" altLang="de-DE" smtClean="0"/>
              <a:t>related uncertainty in ground reflectance is </a:t>
            </a:r>
            <a:r>
              <a:rPr lang="en-US" altLang="de-DE" b="1" smtClean="0">
                <a:solidFill>
                  <a:schemeClr val="accent2"/>
                </a:solidFill>
              </a:rPr>
              <a:t>usually &lt; 1%</a:t>
            </a:r>
          </a:p>
          <a:p>
            <a:pPr lvl="1"/>
            <a:r>
              <a:rPr lang="en-US" altLang="de-DE" smtClean="0"/>
              <a:t>and </a:t>
            </a:r>
            <a:r>
              <a:rPr lang="en-US" altLang="de-DE" b="1" smtClean="0">
                <a:solidFill>
                  <a:schemeClr val="accent2"/>
                </a:solidFill>
              </a:rPr>
              <a:t>~3% (relative) at atm. absorption shoulders</a:t>
            </a:r>
          </a:p>
          <a:p>
            <a:pPr lvl="1"/>
            <a:r>
              <a:rPr lang="en-US" altLang="de-DE" smtClean="0"/>
              <a:t>absolute variations significantly higher, esp. &lt;700 nm &amp; &gt;2300 nm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4464050"/>
            <a:ext cx="3344862" cy="233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8" y="4473575"/>
            <a:ext cx="3368675" cy="2311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7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16000" y="4373563"/>
            <a:ext cx="8128000" cy="248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Uncertainty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studies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first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  </a:t>
            </a:r>
            <a:endParaRPr lang="de-DE" altLang="de-DE" dirty="0" smtClean="0"/>
          </a:p>
        </p:txBody>
      </p:sp>
      <p:sp>
        <p:nvSpPr>
          <p:cNvPr id="22532" name="Inhaltsplatzhalter 2"/>
          <p:cNvSpPr>
            <a:spLocks noGrp="1"/>
          </p:cNvSpPr>
          <p:nvPr>
            <p:ph idx="1"/>
          </p:nvPr>
        </p:nvSpPr>
        <p:spPr>
          <a:xfrm>
            <a:off x="990600" y="1449388"/>
            <a:ext cx="7772400" cy="4191000"/>
          </a:xfrm>
        </p:spPr>
        <p:txBody>
          <a:bodyPr/>
          <a:lstStyle/>
          <a:p>
            <a:r>
              <a:rPr lang="en-US" altLang="de-DE" dirty="0" smtClean="0"/>
              <a:t>Assuming a </a:t>
            </a:r>
            <a:r>
              <a:rPr lang="en-US" altLang="de-DE" b="1" dirty="0" smtClean="0">
                <a:solidFill>
                  <a:schemeClr val="accent2"/>
                </a:solidFill>
              </a:rPr>
              <a:t>stability of ± 2.5% in radiometric </a:t>
            </a:r>
            <a:r>
              <a:rPr lang="en-US" altLang="de-DE" b="1" dirty="0" smtClean="0">
                <a:solidFill>
                  <a:schemeClr val="accent2"/>
                </a:solidFill>
              </a:rPr>
              <a:t>gain: </a:t>
            </a:r>
            <a:endParaRPr lang="en-US" altLang="de-DE" b="1" dirty="0" smtClean="0">
              <a:solidFill>
                <a:schemeClr val="accent2"/>
              </a:solidFill>
            </a:endParaRPr>
          </a:p>
          <a:p>
            <a:pPr lvl="1"/>
            <a:r>
              <a:rPr lang="en-US" altLang="de-DE" dirty="0" smtClean="0"/>
              <a:t>related </a:t>
            </a:r>
            <a:r>
              <a:rPr lang="en-US" altLang="de-DE" b="1" dirty="0" smtClean="0">
                <a:solidFill>
                  <a:schemeClr val="accent2"/>
                </a:solidFill>
              </a:rPr>
              <a:t>uncertainty in ground reflectance is ~ 2.5% (relative) </a:t>
            </a:r>
            <a:r>
              <a:rPr lang="en-US" altLang="de-DE" dirty="0" smtClean="0"/>
              <a:t>for bands &gt;700nm</a:t>
            </a:r>
          </a:p>
          <a:p>
            <a:pPr lvl="1"/>
            <a:r>
              <a:rPr lang="en-US" altLang="de-DE" dirty="0" smtClean="0"/>
              <a:t>absolute variations are surface-dependent, e.g. a spread of up </a:t>
            </a:r>
            <a:br>
              <a:rPr lang="en-US" altLang="de-DE" dirty="0" smtClean="0"/>
            </a:br>
            <a:r>
              <a:rPr lang="en-US" altLang="de-DE" dirty="0" smtClean="0"/>
              <a:t>to 8 % reflectance (absolute) for bright vegetation in the NIR</a:t>
            </a:r>
          </a:p>
          <a:p>
            <a:r>
              <a:rPr lang="en-US" altLang="de-DE" dirty="0" smtClean="0"/>
              <a:t>Scenario: </a:t>
            </a:r>
            <a:r>
              <a:rPr lang="en-US" altLang="de-DE" b="1" dirty="0" smtClean="0">
                <a:solidFill>
                  <a:schemeClr val="accent2"/>
                </a:solidFill>
              </a:rPr>
              <a:t>spectral shift of ± 2 nm </a:t>
            </a:r>
            <a:r>
              <a:rPr lang="en-US" altLang="de-DE" dirty="0" smtClean="0"/>
              <a:t>(=&gt; </a:t>
            </a:r>
            <a:r>
              <a:rPr lang="en-US" altLang="de-DE" dirty="0" err="1" smtClean="0"/>
              <a:t>EnMAP</a:t>
            </a:r>
            <a:r>
              <a:rPr lang="en-US" altLang="de-DE" dirty="0" smtClean="0"/>
              <a:t> requirement </a:t>
            </a:r>
            <a:r>
              <a:rPr lang="en-US" altLang="de-DE" b="1" dirty="0" smtClean="0"/>
              <a:t>&lt; 0.5 nm </a:t>
            </a:r>
            <a:r>
              <a:rPr lang="en-US" altLang="de-DE" dirty="0" smtClean="0"/>
              <a:t>!):</a:t>
            </a:r>
          </a:p>
          <a:p>
            <a:pPr lvl="1"/>
            <a:r>
              <a:rPr lang="en-US" altLang="de-DE" dirty="0" smtClean="0"/>
              <a:t>related uncertainty in ground reflectance is </a:t>
            </a:r>
            <a:r>
              <a:rPr lang="en-US" altLang="de-DE" b="1" dirty="0" smtClean="0">
                <a:solidFill>
                  <a:schemeClr val="accent2"/>
                </a:solidFill>
              </a:rPr>
              <a:t>usually &lt; 1%</a:t>
            </a:r>
          </a:p>
          <a:p>
            <a:pPr lvl="1"/>
            <a:r>
              <a:rPr lang="en-US" altLang="de-DE" dirty="0" smtClean="0"/>
              <a:t>and </a:t>
            </a:r>
            <a:r>
              <a:rPr lang="en-US" altLang="de-DE" b="1" dirty="0" smtClean="0">
                <a:solidFill>
                  <a:schemeClr val="accent2"/>
                </a:solidFill>
              </a:rPr>
              <a:t>~3% (relative) at atm. absorption shoulders</a:t>
            </a:r>
          </a:p>
          <a:p>
            <a:pPr lvl="1"/>
            <a:r>
              <a:rPr lang="en-US" altLang="de-DE" dirty="0" smtClean="0"/>
              <a:t>absolute variations significantly higher, esp. &lt;700 nm &amp; &gt;2300 nm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4464050"/>
            <a:ext cx="3344862" cy="233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8" y="4473575"/>
            <a:ext cx="3368675" cy="2311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824155"/>
            <a:ext cx="4691094" cy="19484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68638"/>
            <a:ext cx="7772400" cy="838200"/>
          </a:xfrm>
        </p:spPr>
        <p:txBody>
          <a:bodyPr/>
          <a:lstStyle/>
          <a:p>
            <a:r>
              <a:rPr lang="en-US" altLang="en-US" smtClean="0"/>
              <a:t>External Validation @ GFZ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Validation @ GFZ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3225"/>
            <a:ext cx="7772400" cy="4191000"/>
          </a:xfrm>
        </p:spPr>
        <p:txBody>
          <a:bodyPr/>
          <a:lstStyle/>
          <a:p>
            <a:pPr>
              <a:defRPr/>
            </a:pPr>
            <a:r>
              <a:rPr lang="en-US" altLang="en-US" sz="1700" dirty="0" smtClean="0"/>
              <a:t>Establishing </a:t>
            </a: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partnerships for </a:t>
            </a:r>
            <a:r>
              <a:rPr lang="en-US" altLang="en-US" sz="17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EnMAP</a:t>
            </a: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Cal/Val activities</a:t>
            </a:r>
            <a:r>
              <a:rPr lang="en-US" altLang="en-US" sz="1700" dirty="0" smtClean="0"/>
              <a:t> </a:t>
            </a:r>
            <a:br>
              <a:rPr lang="en-US" altLang="en-US" sz="1700" dirty="0" smtClean="0"/>
            </a:br>
            <a:r>
              <a:rPr lang="en-US" altLang="en-US" sz="1700" dirty="0" smtClean="0"/>
              <a:t>(e.g., CEOS)</a:t>
            </a:r>
          </a:p>
          <a:p>
            <a:pPr>
              <a:defRPr/>
            </a:pPr>
            <a:endParaRPr lang="en-US" altLang="en-US" sz="1700" dirty="0" smtClean="0"/>
          </a:p>
          <a:p>
            <a:pPr>
              <a:defRPr/>
            </a:pP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Ground-based</a:t>
            </a:r>
            <a:r>
              <a:rPr lang="en-US" altLang="en-US" sz="1700" dirty="0" smtClean="0"/>
              <a:t> comparison of </a:t>
            </a:r>
            <a:r>
              <a:rPr lang="en-US" altLang="en-US" sz="1700" dirty="0" err="1" smtClean="0"/>
              <a:t>EnMAP</a:t>
            </a:r>
            <a:r>
              <a:rPr lang="en-US" altLang="en-US" sz="1700" dirty="0" smtClean="0"/>
              <a:t> user products to </a:t>
            </a: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in-situ reference</a:t>
            </a:r>
            <a:r>
              <a:rPr lang="en-US" altLang="en-US" sz="1700" dirty="0" smtClean="0"/>
              <a:t> measurements:</a:t>
            </a:r>
          </a:p>
          <a:p>
            <a:pPr lvl="1">
              <a:defRPr/>
            </a:pPr>
            <a:r>
              <a:rPr lang="en-US" altLang="en-US" sz="1700" dirty="0" smtClean="0"/>
              <a:t>Field campaigns with in-situ measurements of atmospheric </a:t>
            </a:r>
            <a:br>
              <a:rPr lang="en-US" altLang="en-US" sz="1700" dirty="0" smtClean="0"/>
            </a:br>
            <a:r>
              <a:rPr lang="en-US" altLang="en-US" sz="1700" dirty="0" smtClean="0"/>
              <a:t>and surface parameters.</a:t>
            </a:r>
          </a:p>
          <a:p>
            <a:pPr lvl="1">
              <a:defRPr/>
            </a:pPr>
            <a:r>
              <a:rPr lang="en-US" altLang="en-US" sz="1700" dirty="0" smtClean="0"/>
              <a:t>Benefit from joint effort with ground-based science activities.</a:t>
            </a:r>
          </a:p>
          <a:p>
            <a:pPr lvl="1">
              <a:defRPr/>
            </a:pPr>
            <a:endParaRPr lang="en-US" altLang="en-US" sz="1700" dirty="0" smtClean="0"/>
          </a:p>
          <a:p>
            <a:pPr>
              <a:defRPr/>
            </a:pP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Scene-based</a:t>
            </a:r>
            <a:r>
              <a:rPr lang="en-US" altLang="en-US" sz="1700" dirty="0" smtClean="0"/>
              <a:t> further validation from scene-based data analysis:</a:t>
            </a:r>
          </a:p>
          <a:p>
            <a:pPr lvl="1">
              <a:defRPr/>
            </a:pPr>
            <a:r>
              <a:rPr lang="en-US" altLang="en-US" sz="1700" dirty="0" smtClean="0"/>
              <a:t>User products and intermediate parameters to be </a:t>
            </a:r>
            <a:r>
              <a:rPr lang="en-US" altLang="en-US" sz="1700" dirty="0" err="1" smtClean="0"/>
              <a:t>analysed</a:t>
            </a:r>
            <a:r>
              <a:rPr lang="en-US" altLang="en-US" sz="1700" dirty="0" smtClean="0"/>
              <a:t>.</a:t>
            </a:r>
          </a:p>
          <a:p>
            <a:pPr lvl="1">
              <a:defRPr/>
            </a:pPr>
            <a:r>
              <a:rPr lang="en-US" altLang="en-US" sz="1700" dirty="0" smtClean="0"/>
              <a:t>Sophisticated models and image processing techniques involved.</a:t>
            </a:r>
          </a:p>
          <a:p>
            <a:pPr lvl="1">
              <a:defRPr/>
            </a:pP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Activities considered “scientific” rather than “operational</a:t>
            </a:r>
            <a:r>
              <a:rPr lang="en-US" alt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n-US" altLang="en-US" sz="17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Summary – Cal/Val/Mon/DataQC for EnMAP</a:t>
            </a:r>
            <a:endParaRPr lang="en-US" alt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0600" y="1493838"/>
            <a:ext cx="7772400" cy="4191000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Calibration &amp; monitoring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On-board calibration sources &amp; sun calibration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Procedures taking into account life-limited items</a:t>
            </a:r>
          </a:p>
          <a:p>
            <a:pPr lvl="1">
              <a:lnSpc>
                <a:spcPts val="2500"/>
              </a:lnSpc>
              <a:defRPr/>
            </a:pPr>
            <a:endParaRPr lang="en-US" dirty="0" smtClean="0"/>
          </a:p>
          <a:p>
            <a:pPr>
              <a:lnSpc>
                <a:spcPts val="2500"/>
              </a:lnSpc>
              <a:defRPr/>
            </a:pPr>
            <a:r>
              <a:rPr lang="en-US" sz="17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DataQC</a:t>
            </a:r>
            <a:r>
              <a:rPr 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within pre-processing chain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Integrated within L0/L1b / L1c / L2a processors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Generation of QC-related metadata, QC flags + reports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Interactive procedures for additional parameters</a:t>
            </a:r>
          </a:p>
          <a:p>
            <a:pPr lvl="1">
              <a:lnSpc>
                <a:spcPts val="2500"/>
              </a:lnSpc>
              <a:defRPr/>
            </a:pPr>
            <a:endParaRPr lang="en-US" dirty="0" smtClean="0"/>
          </a:p>
          <a:p>
            <a:pPr>
              <a:lnSpc>
                <a:spcPts val="2500"/>
              </a:lnSpc>
              <a:defRPr/>
            </a:pPr>
            <a:r>
              <a:rPr lang="en-US" sz="1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validation</a:t>
            </a:r>
          </a:p>
          <a:p>
            <a:pPr lvl="1">
              <a:lnSpc>
                <a:spcPts val="2500"/>
              </a:lnSpc>
              <a:defRPr/>
            </a:pPr>
            <a:r>
              <a:rPr lang="en-US" dirty="0" smtClean="0"/>
              <a:t>Incl. ground-based </a:t>
            </a:r>
            <a:r>
              <a:rPr lang="en-US" dirty="0" err="1" smtClean="0"/>
              <a:t>CalVal</a:t>
            </a:r>
            <a:r>
              <a:rPr lang="en-US" dirty="0" smtClean="0"/>
              <a:t> activities</a:t>
            </a:r>
          </a:p>
          <a:p>
            <a:pPr marL="571500" lvl="1" indent="0">
              <a:lnSpc>
                <a:spcPts val="2500"/>
              </a:lnSpc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7632340" y="540034"/>
            <a:ext cx="1179810" cy="368686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01-08-1990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02-08-1990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02-08-1990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03-08-1990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04-08-1990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04-08-1990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05-08-1990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06-08-1990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07-08-1990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632340" y="548680"/>
            <a:ext cx="1179810" cy="276999"/>
          </a:xfrm>
          <a:prstGeom prst="rect">
            <a:avLst/>
          </a:prstGeom>
          <a:solidFill>
            <a:srgbClr val="FFFFE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08-08-1990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6136425"/>
            <a:ext cx="1336671" cy="6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9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ChangeArrowheads="1"/>
          </p:cNvSpPr>
          <p:nvPr/>
        </p:nvSpPr>
        <p:spPr bwMode="auto">
          <a:xfrm>
            <a:off x="746125" y="4824413"/>
            <a:ext cx="6130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en-US" b="1">
                <a:solidFill>
                  <a:srgbClr val="969696"/>
                </a:solidFill>
              </a:rPr>
              <a:t>enmap.org</a:t>
            </a:r>
          </a:p>
        </p:txBody>
      </p:sp>
      <p:pic>
        <p:nvPicPr>
          <p:cNvPr id="3277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10373" r="12030" b="3979"/>
          <a:stretch>
            <a:fillRect/>
          </a:stretch>
        </p:blipFill>
        <p:spPr bwMode="auto">
          <a:xfrm>
            <a:off x="2592388" y="1538288"/>
            <a:ext cx="60563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Thank you very much for your attention!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276826" y="5831304"/>
            <a:ext cx="6867174" cy="10485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8"/>
          <p:cNvSpPr txBox="1">
            <a:spLocks noChangeArrowheads="1"/>
          </p:cNvSpPr>
          <p:nvPr/>
        </p:nvSpPr>
        <p:spPr bwMode="auto">
          <a:xfrm>
            <a:off x="0" y="3754834"/>
            <a:ext cx="4381500" cy="3130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0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endParaRPr lang="en-GB" alt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L1b: The TIMELINE </a:t>
            </a:r>
            <a:r>
              <a:rPr lang="de-DE" dirty="0" err="1" smtClean="0"/>
              <a:t>harmonization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84554"/>
              </p:ext>
            </p:extLst>
          </p:nvPr>
        </p:nvGraphicFramePr>
        <p:xfrm>
          <a:off x="2699792" y="3065098"/>
          <a:ext cx="1512168" cy="222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Visio" r:id="rId4" imgW="5461984" imgH="8024046" progId="Visio.Drawing.11">
                  <p:embed/>
                </p:oleObj>
              </mc:Choice>
              <mc:Fallback>
                <p:oleObj name="Visio" r:id="rId4" imgW="5461984" imgH="80240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065098"/>
                        <a:ext cx="1512168" cy="22277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77700"/>
              </p:ext>
            </p:extLst>
          </p:nvPr>
        </p:nvGraphicFramePr>
        <p:xfrm>
          <a:off x="5215172" y="3097525"/>
          <a:ext cx="1301044" cy="220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Visio" r:id="rId6" imgW="4408541" imgH="7484605" progId="Visio.Drawing.11">
                  <p:embed/>
                </p:oleObj>
              </mc:Choice>
              <mc:Fallback>
                <p:oleObj name="Visio" r:id="rId6" imgW="4408541" imgH="748460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172" y="3097525"/>
                        <a:ext cx="1301044" cy="2209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55291"/>
              </p:ext>
            </p:extLst>
          </p:nvPr>
        </p:nvGraphicFramePr>
        <p:xfrm>
          <a:off x="467545" y="1971728"/>
          <a:ext cx="1816018" cy="4409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018"/>
              </a:tblGrid>
              <a:tr h="367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Libya 4</a:t>
                      </a:r>
                      <a:endParaRPr lang="de-DE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743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NOAA-19,</a:t>
                      </a:r>
                      <a:r>
                        <a:rPr lang="en-US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2012</a:t>
                      </a:r>
                      <a:endParaRPr lang="de-DE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 3</a:t>
                      </a:r>
                      <a:endParaRPr lang="de-DE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756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NOAA-19,</a:t>
                      </a:r>
                      <a:r>
                        <a:rPr lang="en-US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2012</a:t>
                      </a:r>
                      <a:endParaRPr lang="de-DE" sz="10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18000" marB="1800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Grafik 41" descr="ceos_neu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/>
          <a:stretch/>
        </p:blipFill>
        <p:spPr bwMode="auto">
          <a:xfrm>
            <a:off x="506308" y="2348880"/>
            <a:ext cx="1728920" cy="14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40" descr="ceos_neu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587"/>
          <a:stretch/>
        </p:blipFill>
        <p:spPr bwMode="auto">
          <a:xfrm>
            <a:off x="541642" y="4653136"/>
            <a:ext cx="1693586" cy="14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16566"/>
              </p:ext>
            </p:extLst>
          </p:nvPr>
        </p:nvGraphicFramePr>
        <p:xfrm>
          <a:off x="495010" y="1124744"/>
          <a:ext cx="8469478" cy="8229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4742"/>
                <a:gridCol w="2376264"/>
                <a:gridCol w="2088232"/>
                <a:gridCol w="2160240"/>
              </a:tblGrid>
              <a:tr h="4766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de-DE" sz="1800" b="1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de-DE" sz="1800" b="1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de-DE" sz="1800" b="1" i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base</a:t>
                      </a:r>
                      <a:endParaRPr lang="de-DE" sz="1800" b="1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Normalized apparent TOA</a:t>
                      </a:r>
                      <a:r>
                        <a:rPr lang="en-GB" sz="1800" b="1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800" b="1" i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reflectances</a:t>
                      </a:r>
                      <a:r>
                        <a:rPr lang="en-GB" sz="1800" b="1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de-DE" sz="1800" b="1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Harmonisation</a:t>
                      </a:r>
                      <a:r>
                        <a:rPr lang="en-GB" sz="1800" b="1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on time series</a:t>
                      </a:r>
                      <a:endParaRPr lang="de-DE" sz="1800" b="1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de-DE" sz="1800" b="1" i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Harmonisation</a:t>
                      </a:r>
                      <a:r>
                        <a:rPr lang="de-DE" sz="1800" b="1" i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factors</a:t>
                      </a:r>
                      <a:endParaRPr lang="de-DE" sz="1800" b="1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25927"/>
              </p:ext>
            </p:extLst>
          </p:nvPr>
        </p:nvGraphicFramePr>
        <p:xfrm>
          <a:off x="7020272" y="2040563"/>
          <a:ext cx="1440159" cy="33154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053"/>
                <a:gridCol w="480053"/>
                <a:gridCol w="480053"/>
              </a:tblGrid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NOAA-16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Gain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Offset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23.543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32.523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2011261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24.257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33.346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7534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22.378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31.214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7534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23.472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31.532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2011267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2011269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8603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2011270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28791"/>
              </p:ext>
            </p:extLst>
          </p:nvPr>
        </p:nvGraphicFramePr>
        <p:xfrm>
          <a:off x="7226770" y="2465112"/>
          <a:ext cx="1512168" cy="269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56"/>
                <a:gridCol w="504056"/>
                <a:gridCol w="504056"/>
              </a:tblGrid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NOAA-17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Gain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Offset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23.543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32.523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2011261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24.257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33.346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22.378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31.214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23.472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31.532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2011267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2011269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2011270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83549"/>
              </p:ext>
            </p:extLst>
          </p:nvPr>
        </p:nvGraphicFramePr>
        <p:xfrm>
          <a:off x="7452321" y="2897160"/>
          <a:ext cx="1440159" cy="269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053"/>
                <a:gridCol w="480053"/>
                <a:gridCol w="480053"/>
              </a:tblGrid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NOAA-18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Gain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Offset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23.543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32.523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2011261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24.257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33.346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22.378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31.214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211266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23.472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31.532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2011267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23.832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33.643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2011268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23.963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33.245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2011269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  <a:tr h="22434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2011270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26.258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32.654</a:t>
                      </a:r>
                      <a:endParaRPr lang="de-DE" sz="80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339752" y="5802534"/>
            <a:ext cx="6552728" cy="56514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de-DE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AVHRR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harmonisation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differences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spectral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AVHRR </a:t>
            </a:r>
            <a:r>
              <a:rPr lang="de-DE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sensors</a:t>
            </a:r>
            <a:r>
              <a:rPr lang="de-DE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88248" y="2276872"/>
            <a:ext cx="2016000" cy="324000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de-DE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Harmonisation</a:t>
            </a:r>
            <a:r>
              <a:rPr lang="de-DE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</a:t>
            </a:r>
            <a:endParaRPr lang="de-DE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2276872"/>
            <a:ext cx="2016000" cy="324000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de-DE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de-DE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</a:t>
            </a:r>
            <a:endParaRPr lang="de-DE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76826" y="5831304"/>
            <a:ext cx="6867174" cy="10485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V:\BRDF_n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5" y="3717032"/>
            <a:ext cx="4067937" cy="2537123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bg1">
                <a:lumMod val="50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L1b – </a:t>
            </a:r>
            <a:r>
              <a:rPr lang="de-DE" dirty="0" err="1" smtClean="0"/>
              <a:t>Radiometric</a:t>
            </a:r>
            <a:r>
              <a:rPr lang="de-DE" dirty="0" smtClean="0"/>
              <a:t> </a:t>
            </a:r>
            <a:r>
              <a:rPr lang="de-DE" dirty="0" err="1" smtClean="0"/>
              <a:t>Harmonization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Time Series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65839" y="1619503"/>
            <a:ext cx="410616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u="sng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e-DE" sz="16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NOAA OSPO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radiometric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calibration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perfect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„smooth“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signal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influence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BRDF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solar /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view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angles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overlaying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sensor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radiometry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u="sng" dirty="0" smtClean="0">
                <a:latin typeface="Arial" pitchFamily="34" charset="0"/>
                <a:cs typeface="Arial" pitchFamily="34" charset="0"/>
              </a:rPr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Harmonize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radiometry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time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series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CEOS pseudo-invariant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desert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sites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Inclusion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BRDF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models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Interlink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DBs, i.e.</a:t>
            </a:r>
            <a:br>
              <a:rPr lang="de-DE" sz="1600" dirty="0" smtClean="0"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latin typeface="Arial" pitchFamily="34" charset="0"/>
                <a:cs typeface="Arial" pitchFamily="34" charset="0"/>
              </a:rPr>
              <a:t>ESA DIMITRI &amp; CNES SADE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/ PICS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V:\NOAA-14_albe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6" y="1124744"/>
            <a:ext cx="4064322" cy="2472070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bg1">
                <a:lumMod val="50000"/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52535" y="6309320"/>
            <a:ext cx="4391465" cy="576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Figures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CEOS </a:t>
            </a:r>
            <a:r>
              <a:rPr lang="de-DE" sz="1200" dirty="0" err="1">
                <a:latin typeface="Arial" pitchFamily="34" charset="0"/>
                <a:cs typeface="Arial" pitchFamily="34" charset="0"/>
              </a:rPr>
              <a:t>Algeria</a:t>
            </a:r>
            <a:r>
              <a:rPr lang="de-DE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3, Channel 1: Top: NOAA-14 time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series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(1995-2000).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: ~9700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observations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1982-2014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2038" y="3698875"/>
            <a:ext cx="7515225" cy="1752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en-US" sz="2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Bachmann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M. Schneider, M. Habermeyer, G.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Palubinskas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J.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Bieniarz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B. Gerasch, H. Witt, H. Krawczyk	</a:t>
            </a:r>
            <a:b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DLR German Aerospace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</a:t>
            </a: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L.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Guanter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A.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Hollstein</a:t>
            </a: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K.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Segl</a:t>
            </a: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de-DE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GFZ Deutsches </a:t>
            </a:r>
            <a:r>
              <a:rPr lang="de-DE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GeoForschungsZentrum</a:t>
            </a:r>
            <a:endParaRPr lang="de-DE" alt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altLang="en-US" sz="20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73188" y="1223963"/>
            <a:ext cx="63722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DataQC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/ Cal / Val / Mon procedures </a:t>
            </a:r>
            <a:b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within the </a:t>
            </a:r>
            <a:b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EnMAP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Ground Segment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b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519987" cy="838200"/>
          </a:xfrm>
        </p:spPr>
        <p:txBody>
          <a:bodyPr/>
          <a:lstStyle/>
          <a:p>
            <a:r>
              <a:rPr lang="en-US" altLang="en-US" smtClean="0"/>
              <a:t>Mission and Instrument Characteristics</a:t>
            </a: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436563" y="2668588"/>
            <a:ext cx="8599487" cy="1930400"/>
          </a:xfrm>
          <a:custGeom>
            <a:avLst/>
            <a:gdLst>
              <a:gd name="T0" fmla="*/ 0 w 5522"/>
              <a:gd name="T1" fmla="*/ 0 h 1298"/>
              <a:gd name="T2" fmla="*/ 0 w 5522"/>
              <a:gd name="T3" fmla="*/ 2147483647 h 1298"/>
              <a:gd name="T4" fmla="*/ 0 w 5522"/>
              <a:gd name="T5" fmla="*/ 2147483647 h 1298"/>
              <a:gd name="T6" fmla="*/ 2147483647 w 5522"/>
              <a:gd name="T7" fmla="*/ 2147483647 h 1298"/>
              <a:gd name="T8" fmla="*/ 2147483647 w 5522"/>
              <a:gd name="T9" fmla="*/ 2147483647 h 1298"/>
              <a:gd name="T10" fmla="*/ 2147483647 w 5522"/>
              <a:gd name="T11" fmla="*/ 2147483647 h 1298"/>
              <a:gd name="T12" fmla="*/ 2147483647 w 5522"/>
              <a:gd name="T13" fmla="*/ 2147483647 h 1298"/>
              <a:gd name="T14" fmla="*/ 2147483647 w 5522"/>
              <a:gd name="T15" fmla="*/ 2147483647 h 1298"/>
              <a:gd name="T16" fmla="*/ 2147483647 w 5522"/>
              <a:gd name="T17" fmla="*/ 2147483647 h 1298"/>
              <a:gd name="T18" fmla="*/ 2147483647 w 5522"/>
              <a:gd name="T19" fmla="*/ 2147483647 h 1298"/>
              <a:gd name="T20" fmla="*/ 2147483647 w 5522"/>
              <a:gd name="T21" fmla="*/ 2147483647 h 1298"/>
              <a:gd name="T22" fmla="*/ 2147483647 w 5522"/>
              <a:gd name="T23" fmla="*/ 2147483647 h 1298"/>
              <a:gd name="T24" fmla="*/ 2147483647 w 5522"/>
              <a:gd name="T25" fmla="*/ 2147483647 h 1298"/>
              <a:gd name="T26" fmla="*/ 2147483647 w 5522"/>
              <a:gd name="T27" fmla="*/ 2147483647 h 1298"/>
              <a:gd name="T28" fmla="*/ 2147483647 w 5522"/>
              <a:gd name="T29" fmla="*/ 2147483647 h 1298"/>
              <a:gd name="T30" fmla="*/ 2147483647 w 5522"/>
              <a:gd name="T31" fmla="*/ 2147483647 h 1298"/>
              <a:gd name="T32" fmla="*/ 2147483647 w 5522"/>
              <a:gd name="T33" fmla="*/ 2147483647 h 1298"/>
              <a:gd name="T34" fmla="*/ 2147483647 w 5522"/>
              <a:gd name="T35" fmla="*/ 2147483647 h 1298"/>
              <a:gd name="T36" fmla="*/ 2147483647 w 5522"/>
              <a:gd name="T37" fmla="*/ 2147483647 h 1298"/>
              <a:gd name="T38" fmla="*/ 2147483647 w 5522"/>
              <a:gd name="T39" fmla="*/ 2147483647 h 1298"/>
              <a:gd name="T40" fmla="*/ 2147483647 w 5522"/>
              <a:gd name="T41" fmla="*/ 2147483647 h 1298"/>
              <a:gd name="T42" fmla="*/ 2147483647 w 5522"/>
              <a:gd name="T43" fmla="*/ 2147483647 h 1298"/>
              <a:gd name="T44" fmla="*/ 2147483647 w 5522"/>
              <a:gd name="T45" fmla="*/ 2147483647 h 1298"/>
              <a:gd name="T46" fmla="*/ 2147483647 w 5522"/>
              <a:gd name="T47" fmla="*/ 2147483647 h 1298"/>
              <a:gd name="T48" fmla="*/ 2147483647 w 5522"/>
              <a:gd name="T49" fmla="*/ 2147483647 h 1298"/>
              <a:gd name="T50" fmla="*/ 2147483647 w 5522"/>
              <a:gd name="T51" fmla="*/ 2147483647 h 1298"/>
              <a:gd name="T52" fmla="*/ 2147483647 w 5522"/>
              <a:gd name="T53" fmla="*/ 2147483647 h 1298"/>
              <a:gd name="T54" fmla="*/ 2147483647 w 5522"/>
              <a:gd name="T55" fmla="*/ 2147483647 h 1298"/>
              <a:gd name="T56" fmla="*/ 2147483647 w 5522"/>
              <a:gd name="T57" fmla="*/ 2147483647 h 1298"/>
              <a:gd name="T58" fmla="*/ 2147483647 w 5522"/>
              <a:gd name="T59" fmla="*/ 2147483647 h 1298"/>
              <a:gd name="T60" fmla="*/ 2147483647 w 5522"/>
              <a:gd name="T61" fmla="*/ 2147483647 h 1298"/>
              <a:gd name="T62" fmla="*/ 2147483647 w 5522"/>
              <a:gd name="T63" fmla="*/ 2147483647 h 1298"/>
              <a:gd name="T64" fmla="*/ 2147483647 w 5522"/>
              <a:gd name="T65" fmla="*/ 2147483647 h 1298"/>
              <a:gd name="T66" fmla="*/ 2147483647 w 5522"/>
              <a:gd name="T67" fmla="*/ 2147483647 h 1298"/>
              <a:gd name="T68" fmla="*/ 2147483647 w 5522"/>
              <a:gd name="T69" fmla="*/ 2147483647 h 1298"/>
              <a:gd name="T70" fmla="*/ 2147483647 w 5522"/>
              <a:gd name="T71" fmla="*/ 2147483647 h 1298"/>
              <a:gd name="T72" fmla="*/ 2147483647 w 5522"/>
              <a:gd name="T73" fmla="*/ 2147483647 h 1298"/>
              <a:gd name="T74" fmla="*/ 2147483647 w 5522"/>
              <a:gd name="T75" fmla="*/ 2147483647 h 1298"/>
              <a:gd name="T76" fmla="*/ 2147483647 w 5522"/>
              <a:gd name="T77" fmla="*/ 2147483647 h 1298"/>
              <a:gd name="T78" fmla="*/ 2147483647 w 5522"/>
              <a:gd name="T79" fmla="*/ 2147483647 h 1298"/>
              <a:gd name="T80" fmla="*/ 0 w 5522"/>
              <a:gd name="T81" fmla="*/ 0 h 1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522" h="1298">
                <a:moveTo>
                  <a:pt x="0" y="0"/>
                </a:moveTo>
                <a:lnTo>
                  <a:pt x="0" y="840"/>
                </a:lnTo>
                <a:lnTo>
                  <a:pt x="166" y="890"/>
                </a:lnTo>
                <a:lnTo>
                  <a:pt x="318" y="940"/>
                </a:lnTo>
                <a:lnTo>
                  <a:pt x="466" y="988"/>
                </a:lnTo>
                <a:lnTo>
                  <a:pt x="600" y="1036"/>
                </a:lnTo>
                <a:lnTo>
                  <a:pt x="730" y="1088"/>
                </a:lnTo>
                <a:lnTo>
                  <a:pt x="852" y="1140"/>
                </a:lnTo>
                <a:lnTo>
                  <a:pt x="964" y="1188"/>
                </a:lnTo>
                <a:lnTo>
                  <a:pt x="1058" y="1232"/>
                </a:lnTo>
                <a:lnTo>
                  <a:pt x="1130" y="1266"/>
                </a:lnTo>
                <a:lnTo>
                  <a:pt x="1194" y="1296"/>
                </a:lnTo>
                <a:lnTo>
                  <a:pt x="5522" y="1298"/>
                </a:lnTo>
                <a:lnTo>
                  <a:pt x="5244" y="1202"/>
                </a:lnTo>
                <a:lnTo>
                  <a:pt x="5132" y="1166"/>
                </a:lnTo>
                <a:lnTo>
                  <a:pt x="4828" y="1070"/>
                </a:lnTo>
                <a:lnTo>
                  <a:pt x="4382" y="930"/>
                </a:lnTo>
                <a:lnTo>
                  <a:pt x="3840" y="766"/>
                </a:lnTo>
                <a:lnTo>
                  <a:pt x="3548" y="680"/>
                </a:lnTo>
                <a:lnTo>
                  <a:pt x="3252" y="592"/>
                </a:lnTo>
                <a:lnTo>
                  <a:pt x="2954" y="508"/>
                </a:lnTo>
                <a:lnTo>
                  <a:pt x="2664" y="428"/>
                </a:lnTo>
                <a:lnTo>
                  <a:pt x="2386" y="356"/>
                </a:lnTo>
                <a:lnTo>
                  <a:pt x="2126" y="290"/>
                </a:lnTo>
                <a:lnTo>
                  <a:pt x="2006" y="262"/>
                </a:lnTo>
                <a:lnTo>
                  <a:pt x="1892" y="236"/>
                </a:lnTo>
                <a:lnTo>
                  <a:pt x="1784" y="214"/>
                </a:lnTo>
                <a:lnTo>
                  <a:pt x="1686" y="196"/>
                </a:lnTo>
                <a:lnTo>
                  <a:pt x="1568" y="176"/>
                </a:lnTo>
                <a:lnTo>
                  <a:pt x="1440" y="156"/>
                </a:lnTo>
                <a:lnTo>
                  <a:pt x="1306" y="138"/>
                </a:lnTo>
                <a:lnTo>
                  <a:pt x="1168" y="120"/>
                </a:lnTo>
                <a:lnTo>
                  <a:pt x="886" y="86"/>
                </a:lnTo>
                <a:lnTo>
                  <a:pt x="616" y="58"/>
                </a:lnTo>
                <a:lnTo>
                  <a:pt x="374" y="34"/>
                </a:lnTo>
                <a:lnTo>
                  <a:pt x="178" y="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2" name="Picture 4" descr="zweite-Collage_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109538" y="4214813"/>
            <a:ext cx="8601075" cy="1947862"/>
          </a:xfrm>
          <a:custGeom>
            <a:avLst/>
            <a:gdLst>
              <a:gd name="T0" fmla="*/ 0 w 5522"/>
              <a:gd name="T1" fmla="*/ 0 h 1298"/>
              <a:gd name="T2" fmla="*/ 0 w 5522"/>
              <a:gd name="T3" fmla="*/ 2147483647 h 1298"/>
              <a:gd name="T4" fmla="*/ 0 w 5522"/>
              <a:gd name="T5" fmla="*/ 2147483647 h 1298"/>
              <a:gd name="T6" fmla="*/ 2147483647 w 5522"/>
              <a:gd name="T7" fmla="*/ 2147483647 h 1298"/>
              <a:gd name="T8" fmla="*/ 2147483647 w 5522"/>
              <a:gd name="T9" fmla="*/ 2147483647 h 1298"/>
              <a:gd name="T10" fmla="*/ 2147483647 w 5522"/>
              <a:gd name="T11" fmla="*/ 2147483647 h 1298"/>
              <a:gd name="T12" fmla="*/ 2147483647 w 5522"/>
              <a:gd name="T13" fmla="*/ 2147483647 h 1298"/>
              <a:gd name="T14" fmla="*/ 2147483647 w 5522"/>
              <a:gd name="T15" fmla="*/ 2147483647 h 1298"/>
              <a:gd name="T16" fmla="*/ 2147483647 w 5522"/>
              <a:gd name="T17" fmla="*/ 2147483647 h 1298"/>
              <a:gd name="T18" fmla="*/ 2147483647 w 5522"/>
              <a:gd name="T19" fmla="*/ 2147483647 h 1298"/>
              <a:gd name="T20" fmla="*/ 2147483647 w 5522"/>
              <a:gd name="T21" fmla="*/ 2147483647 h 1298"/>
              <a:gd name="T22" fmla="*/ 2147483647 w 5522"/>
              <a:gd name="T23" fmla="*/ 2147483647 h 1298"/>
              <a:gd name="T24" fmla="*/ 2147483647 w 5522"/>
              <a:gd name="T25" fmla="*/ 2147483647 h 1298"/>
              <a:gd name="T26" fmla="*/ 2147483647 w 5522"/>
              <a:gd name="T27" fmla="*/ 2147483647 h 1298"/>
              <a:gd name="T28" fmla="*/ 2147483647 w 5522"/>
              <a:gd name="T29" fmla="*/ 2147483647 h 1298"/>
              <a:gd name="T30" fmla="*/ 2147483647 w 5522"/>
              <a:gd name="T31" fmla="*/ 2147483647 h 1298"/>
              <a:gd name="T32" fmla="*/ 2147483647 w 5522"/>
              <a:gd name="T33" fmla="*/ 2147483647 h 1298"/>
              <a:gd name="T34" fmla="*/ 2147483647 w 5522"/>
              <a:gd name="T35" fmla="*/ 2147483647 h 1298"/>
              <a:gd name="T36" fmla="*/ 2147483647 w 5522"/>
              <a:gd name="T37" fmla="*/ 2147483647 h 1298"/>
              <a:gd name="T38" fmla="*/ 2147483647 w 5522"/>
              <a:gd name="T39" fmla="*/ 2147483647 h 1298"/>
              <a:gd name="T40" fmla="*/ 2147483647 w 5522"/>
              <a:gd name="T41" fmla="*/ 2147483647 h 1298"/>
              <a:gd name="T42" fmla="*/ 2147483647 w 5522"/>
              <a:gd name="T43" fmla="*/ 2147483647 h 1298"/>
              <a:gd name="T44" fmla="*/ 2147483647 w 5522"/>
              <a:gd name="T45" fmla="*/ 2147483647 h 1298"/>
              <a:gd name="T46" fmla="*/ 2147483647 w 5522"/>
              <a:gd name="T47" fmla="*/ 2147483647 h 1298"/>
              <a:gd name="T48" fmla="*/ 2147483647 w 5522"/>
              <a:gd name="T49" fmla="*/ 2147483647 h 1298"/>
              <a:gd name="T50" fmla="*/ 2147483647 w 5522"/>
              <a:gd name="T51" fmla="*/ 2147483647 h 1298"/>
              <a:gd name="T52" fmla="*/ 2147483647 w 5522"/>
              <a:gd name="T53" fmla="*/ 2147483647 h 1298"/>
              <a:gd name="T54" fmla="*/ 2147483647 w 5522"/>
              <a:gd name="T55" fmla="*/ 2147483647 h 1298"/>
              <a:gd name="T56" fmla="*/ 2147483647 w 5522"/>
              <a:gd name="T57" fmla="*/ 2147483647 h 1298"/>
              <a:gd name="T58" fmla="*/ 2147483647 w 5522"/>
              <a:gd name="T59" fmla="*/ 2147483647 h 1298"/>
              <a:gd name="T60" fmla="*/ 2147483647 w 5522"/>
              <a:gd name="T61" fmla="*/ 2147483647 h 1298"/>
              <a:gd name="T62" fmla="*/ 2147483647 w 5522"/>
              <a:gd name="T63" fmla="*/ 2147483647 h 1298"/>
              <a:gd name="T64" fmla="*/ 2147483647 w 5522"/>
              <a:gd name="T65" fmla="*/ 2147483647 h 1298"/>
              <a:gd name="T66" fmla="*/ 2147483647 w 5522"/>
              <a:gd name="T67" fmla="*/ 2147483647 h 1298"/>
              <a:gd name="T68" fmla="*/ 2147483647 w 5522"/>
              <a:gd name="T69" fmla="*/ 2147483647 h 1298"/>
              <a:gd name="T70" fmla="*/ 2147483647 w 5522"/>
              <a:gd name="T71" fmla="*/ 2147483647 h 1298"/>
              <a:gd name="T72" fmla="*/ 2147483647 w 5522"/>
              <a:gd name="T73" fmla="*/ 2147483647 h 1298"/>
              <a:gd name="T74" fmla="*/ 2147483647 w 5522"/>
              <a:gd name="T75" fmla="*/ 2147483647 h 1298"/>
              <a:gd name="T76" fmla="*/ 2147483647 w 5522"/>
              <a:gd name="T77" fmla="*/ 2147483647 h 1298"/>
              <a:gd name="T78" fmla="*/ 2147483647 w 5522"/>
              <a:gd name="T79" fmla="*/ 2147483647 h 1298"/>
              <a:gd name="T80" fmla="*/ 0 w 5522"/>
              <a:gd name="T81" fmla="*/ 0 h 1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522" h="1298">
                <a:moveTo>
                  <a:pt x="0" y="0"/>
                </a:moveTo>
                <a:lnTo>
                  <a:pt x="0" y="840"/>
                </a:lnTo>
                <a:lnTo>
                  <a:pt x="166" y="890"/>
                </a:lnTo>
                <a:lnTo>
                  <a:pt x="318" y="940"/>
                </a:lnTo>
                <a:lnTo>
                  <a:pt x="466" y="988"/>
                </a:lnTo>
                <a:lnTo>
                  <a:pt x="600" y="1036"/>
                </a:lnTo>
                <a:lnTo>
                  <a:pt x="730" y="1088"/>
                </a:lnTo>
                <a:lnTo>
                  <a:pt x="852" y="1140"/>
                </a:lnTo>
                <a:lnTo>
                  <a:pt x="964" y="1188"/>
                </a:lnTo>
                <a:lnTo>
                  <a:pt x="1058" y="1232"/>
                </a:lnTo>
                <a:lnTo>
                  <a:pt x="1130" y="1266"/>
                </a:lnTo>
                <a:lnTo>
                  <a:pt x="1194" y="1296"/>
                </a:lnTo>
                <a:lnTo>
                  <a:pt x="5522" y="1298"/>
                </a:lnTo>
                <a:lnTo>
                  <a:pt x="5244" y="1202"/>
                </a:lnTo>
                <a:lnTo>
                  <a:pt x="5132" y="1166"/>
                </a:lnTo>
                <a:lnTo>
                  <a:pt x="4828" y="1070"/>
                </a:lnTo>
                <a:lnTo>
                  <a:pt x="4382" y="930"/>
                </a:lnTo>
                <a:lnTo>
                  <a:pt x="3840" y="766"/>
                </a:lnTo>
                <a:lnTo>
                  <a:pt x="3548" y="680"/>
                </a:lnTo>
                <a:lnTo>
                  <a:pt x="3252" y="592"/>
                </a:lnTo>
                <a:lnTo>
                  <a:pt x="2954" y="508"/>
                </a:lnTo>
                <a:lnTo>
                  <a:pt x="2664" y="428"/>
                </a:lnTo>
                <a:lnTo>
                  <a:pt x="2386" y="356"/>
                </a:lnTo>
                <a:lnTo>
                  <a:pt x="2126" y="290"/>
                </a:lnTo>
                <a:lnTo>
                  <a:pt x="2006" y="262"/>
                </a:lnTo>
                <a:lnTo>
                  <a:pt x="1892" y="236"/>
                </a:lnTo>
                <a:lnTo>
                  <a:pt x="1784" y="214"/>
                </a:lnTo>
                <a:lnTo>
                  <a:pt x="1686" y="196"/>
                </a:lnTo>
                <a:lnTo>
                  <a:pt x="1568" y="176"/>
                </a:lnTo>
                <a:lnTo>
                  <a:pt x="1440" y="156"/>
                </a:lnTo>
                <a:lnTo>
                  <a:pt x="1306" y="138"/>
                </a:lnTo>
                <a:lnTo>
                  <a:pt x="1168" y="120"/>
                </a:lnTo>
                <a:lnTo>
                  <a:pt x="886" y="86"/>
                </a:lnTo>
                <a:lnTo>
                  <a:pt x="616" y="58"/>
                </a:lnTo>
                <a:lnTo>
                  <a:pt x="374" y="34"/>
                </a:lnTo>
                <a:lnTo>
                  <a:pt x="178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968375" y="4672013"/>
            <a:ext cx="4148138" cy="1347787"/>
          </a:xfrm>
          <a:custGeom>
            <a:avLst/>
            <a:gdLst>
              <a:gd name="T0" fmla="*/ 0 w 2664"/>
              <a:gd name="T1" fmla="*/ 2147483647 h 906"/>
              <a:gd name="T2" fmla="*/ 2147483647 w 2664"/>
              <a:gd name="T3" fmla="*/ 0 h 906"/>
              <a:gd name="T4" fmla="*/ 2147483647 w 2664"/>
              <a:gd name="T5" fmla="*/ 0 h 906"/>
              <a:gd name="T6" fmla="*/ 2147483647 w 2664"/>
              <a:gd name="T7" fmla="*/ 2147483647 h 906"/>
              <a:gd name="T8" fmla="*/ 2147483647 w 2664"/>
              <a:gd name="T9" fmla="*/ 2147483647 h 906"/>
              <a:gd name="T10" fmla="*/ 2147483647 w 2664"/>
              <a:gd name="T11" fmla="*/ 2147483647 h 906"/>
              <a:gd name="T12" fmla="*/ 2147483647 w 2664"/>
              <a:gd name="T13" fmla="*/ 2147483647 h 906"/>
              <a:gd name="T14" fmla="*/ 2147483647 w 2664"/>
              <a:gd name="T15" fmla="*/ 2147483647 h 906"/>
              <a:gd name="T16" fmla="*/ 2147483647 w 2664"/>
              <a:gd name="T17" fmla="*/ 2147483647 h 906"/>
              <a:gd name="T18" fmla="*/ 2147483647 w 2664"/>
              <a:gd name="T19" fmla="*/ 2147483647 h 906"/>
              <a:gd name="T20" fmla="*/ 2147483647 w 2664"/>
              <a:gd name="T21" fmla="*/ 2147483647 h 906"/>
              <a:gd name="T22" fmla="*/ 2147483647 w 2664"/>
              <a:gd name="T23" fmla="*/ 2147483647 h 906"/>
              <a:gd name="T24" fmla="*/ 2147483647 w 2664"/>
              <a:gd name="T25" fmla="*/ 2147483647 h 906"/>
              <a:gd name="T26" fmla="*/ 2147483647 w 2664"/>
              <a:gd name="T27" fmla="*/ 2147483647 h 906"/>
              <a:gd name="T28" fmla="*/ 2147483647 w 2664"/>
              <a:gd name="T29" fmla="*/ 2147483647 h 906"/>
              <a:gd name="T30" fmla="*/ 2147483647 w 2664"/>
              <a:gd name="T31" fmla="*/ 2147483647 h 906"/>
              <a:gd name="T32" fmla="*/ 2147483647 w 2664"/>
              <a:gd name="T33" fmla="*/ 2147483647 h 906"/>
              <a:gd name="T34" fmla="*/ 2147483647 w 2664"/>
              <a:gd name="T35" fmla="*/ 2147483647 h 906"/>
              <a:gd name="T36" fmla="*/ 2147483647 w 2664"/>
              <a:gd name="T37" fmla="*/ 2147483647 h 906"/>
              <a:gd name="T38" fmla="*/ 2147483647 w 2664"/>
              <a:gd name="T39" fmla="*/ 2147483647 h 906"/>
              <a:gd name="T40" fmla="*/ 2147483647 w 2664"/>
              <a:gd name="T41" fmla="*/ 2147483647 h 906"/>
              <a:gd name="T42" fmla="*/ 2147483647 w 2664"/>
              <a:gd name="T43" fmla="*/ 2147483647 h 906"/>
              <a:gd name="T44" fmla="*/ 2147483647 w 2664"/>
              <a:gd name="T45" fmla="*/ 2147483647 h 906"/>
              <a:gd name="T46" fmla="*/ 2147483647 w 2664"/>
              <a:gd name="T47" fmla="*/ 2147483647 h 906"/>
              <a:gd name="T48" fmla="*/ 2147483647 w 2664"/>
              <a:gd name="T49" fmla="*/ 2147483647 h 906"/>
              <a:gd name="T50" fmla="*/ 2147483647 w 2664"/>
              <a:gd name="T51" fmla="*/ 2147483647 h 906"/>
              <a:gd name="T52" fmla="*/ 2147483647 w 2664"/>
              <a:gd name="T53" fmla="*/ 2147483647 h 906"/>
              <a:gd name="T54" fmla="*/ 2147483647 w 2664"/>
              <a:gd name="T55" fmla="*/ 2147483647 h 906"/>
              <a:gd name="T56" fmla="*/ 2147483647 w 2664"/>
              <a:gd name="T57" fmla="*/ 2147483647 h 906"/>
              <a:gd name="T58" fmla="*/ 2147483647 w 2664"/>
              <a:gd name="T59" fmla="*/ 2147483647 h 906"/>
              <a:gd name="T60" fmla="*/ 2147483647 w 2664"/>
              <a:gd name="T61" fmla="*/ 2147483647 h 906"/>
              <a:gd name="T62" fmla="*/ 2147483647 w 2664"/>
              <a:gd name="T63" fmla="*/ 2147483647 h 906"/>
              <a:gd name="T64" fmla="*/ 2147483647 w 2664"/>
              <a:gd name="T65" fmla="*/ 2147483647 h 906"/>
              <a:gd name="T66" fmla="*/ 2147483647 w 2664"/>
              <a:gd name="T67" fmla="*/ 2147483647 h 906"/>
              <a:gd name="T68" fmla="*/ 2147483647 w 2664"/>
              <a:gd name="T69" fmla="*/ 2147483647 h 906"/>
              <a:gd name="T70" fmla="*/ 2147483647 w 2664"/>
              <a:gd name="T71" fmla="*/ 2147483647 h 906"/>
              <a:gd name="T72" fmla="*/ 2147483647 w 2664"/>
              <a:gd name="T73" fmla="*/ 2147483647 h 906"/>
              <a:gd name="T74" fmla="*/ 2147483647 w 2664"/>
              <a:gd name="T75" fmla="*/ 2147483647 h 906"/>
              <a:gd name="T76" fmla="*/ 2147483647 w 2664"/>
              <a:gd name="T77" fmla="*/ 2147483647 h 906"/>
              <a:gd name="T78" fmla="*/ 2147483647 w 2664"/>
              <a:gd name="T79" fmla="*/ 2147483647 h 906"/>
              <a:gd name="T80" fmla="*/ 2147483647 w 2664"/>
              <a:gd name="T81" fmla="*/ 2147483647 h 906"/>
              <a:gd name="T82" fmla="*/ 2147483647 w 2664"/>
              <a:gd name="T83" fmla="*/ 2147483647 h 906"/>
              <a:gd name="T84" fmla="*/ 0 w 2664"/>
              <a:gd name="T85" fmla="*/ 2147483647 h 906"/>
              <a:gd name="T86" fmla="*/ 0 w 2664"/>
              <a:gd name="T87" fmla="*/ 2147483647 h 9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64" h="906">
                <a:moveTo>
                  <a:pt x="0" y="90"/>
                </a:moveTo>
                <a:lnTo>
                  <a:pt x="92" y="0"/>
                </a:lnTo>
                <a:lnTo>
                  <a:pt x="226" y="20"/>
                </a:lnTo>
                <a:lnTo>
                  <a:pt x="370" y="44"/>
                </a:lnTo>
                <a:lnTo>
                  <a:pt x="552" y="74"/>
                </a:lnTo>
                <a:lnTo>
                  <a:pt x="754" y="110"/>
                </a:lnTo>
                <a:lnTo>
                  <a:pt x="964" y="150"/>
                </a:lnTo>
                <a:lnTo>
                  <a:pt x="1168" y="194"/>
                </a:lnTo>
                <a:lnTo>
                  <a:pt x="1264" y="216"/>
                </a:lnTo>
                <a:lnTo>
                  <a:pt x="1354" y="238"/>
                </a:lnTo>
                <a:lnTo>
                  <a:pt x="1444" y="262"/>
                </a:lnTo>
                <a:lnTo>
                  <a:pt x="1542" y="290"/>
                </a:lnTo>
                <a:lnTo>
                  <a:pt x="1646" y="322"/>
                </a:lnTo>
                <a:lnTo>
                  <a:pt x="1752" y="358"/>
                </a:lnTo>
                <a:lnTo>
                  <a:pt x="1970" y="432"/>
                </a:lnTo>
                <a:lnTo>
                  <a:pt x="2180" y="508"/>
                </a:lnTo>
                <a:lnTo>
                  <a:pt x="2370" y="578"/>
                </a:lnTo>
                <a:lnTo>
                  <a:pt x="2524" y="636"/>
                </a:lnTo>
                <a:lnTo>
                  <a:pt x="2664" y="690"/>
                </a:lnTo>
                <a:lnTo>
                  <a:pt x="2322" y="906"/>
                </a:lnTo>
                <a:lnTo>
                  <a:pt x="2092" y="796"/>
                </a:lnTo>
                <a:lnTo>
                  <a:pt x="1940" y="722"/>
                </a:lnTo>
                <a:lnTo>
                  <a:pt x="1772" y="642"/>
                </a:lnTo>
                <a:lnTo>
                  <a:pt x="1596" y="560"/>
                </a:lnTo>
                <a:lnTo>
                  <a:pt x="1420" y="480"/>
                </a:lnTo>
                <a:lnTo>
                  <a:pt x="1334" y="444"/>
                </a:lnTo>
                <a:lnTo>
                  <a:pt x="1252" y="408"/>
                </a:lnTo>
                <a:lnTo>
                  <a:pt x="1172" y="378"/>
                </a:lnTo>
                <a:lnTo>
                  <a:pt x="1098" y="350"/>
                </a:lnTo>
                <a:lnTo>
                  <a:pt x="1020" y="322"/>
                </a:lnTo>
                <a:lnTo>
                  <a:pt x="936" y="296"/>
                </a:lnTo>
                <a:lnTo>
                  <a:pt x="848" y="272"/>
                </a:lnTo>
                <a:lnTo>
                  <a:pt x="758" y="248"/>
                </a:lnTo>
                <a:lnTo>
                  <a:pt x="666" y="226"/>
                </a:lnTo>
                <a:lnTo>
                  <a:pt x="576" y="204"/>
                </a:lnTo>
                <a:lnTo>
                  <a:pt x="400" y="166"/>
                </a:lnTo>
                <a:lnTo>
                  <a:pt x="242" y="134"/>
                </a:lnTo>
                <a:lnTo>
                  <a:pt x="114" y="110"/>
                </a:lnTo>
                <a:lnTo>
                  <a:pt x="0" y="90"/>
                </a:lnTo>
                <a:close/>
              </a:path>
            </a:pathLst>
          </a:cu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59563" y="2060575"/>
            <a:ext cx="2201862" cy="1333500"/>
          </a:xfrm>
          <a:prstGeom prst="rect">
            <a:avLst/>
          </a:prstGeom>
          <a:solidFill>
            <a:srgbClr val="777777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 u="sng">
                <a:solidFill>
                  <a:srgbClr val="FFFFFF"/>
                </a:solidFill>
              </a:rPr>
              <a:t>VNIR Detector Array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420 nm &lt; </a:t>
            </a:r>
            <a:r>
              <a:rPr lang="en-US" altLang="en-US" sz="1000" b="1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altLang="en-US" sz="1000" b="1">
                <a:solidFill>
                  <a:schemeClr val="bg1"/>
                </a:solidFill>
              </a:rPr>
              <a:t>  &lt; 1000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Signal-To-Noise: &gt;500 @ 495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Sampling: 6.5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Thermally controlled to 0.1 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FPA: Complementary Metal Oxide Semiconductor CMOS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-1632804">
            <a:off x="1041400" y="5138738"/>
            <a:ext cx="2689225" cy="234950"/>
          </a:xfrm>
          <a:prstGeom prst="leftRightArrow">
            <a:avLst>
              <a:gd name="adj1" fmla="val 62769"/>
              <a:gd name="adj2" fmla="val 10153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644525" y="4675188"/>
            <a:ext cx="1916113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stealth" w="med" len="med"/>
                <a:tailEnd type="stealth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47900" y="2339975"/>
            <a:ext cx="41275" cy="298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 rot="343886" flipH="1">
            <a:off x="2120900" y="2387600"/>
            <a:ext cx="290513" cy="2663825"/>
          </a:xfrm>
          <a:custGeom>
            <a:avLst/>
            <a:gdLst>
              <a:gd name="T0" fmla="*/ 2147483647 w 328"/>
              <a:gd name="T1" fmla="*/ 2147483647 h 1796"/>
              <a:gd name="T2" fmla="*/ 0 w 328"/>
              <a:gd name="T3" fmla="*/ 2147483647 h 1796"/>
              <a:gd name="T4" fmla="*/ 2147483647 w 328"/>
              <a:gd name="T5" fmla="*/ 0 h 1796"/>
              <a:gd name="T6" fmla="*/ 2147483647 w 328"/>
              <a:gd name="T7" fmla="*/ 2147483647 h 17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796">
                <a:moveTo>
                  <a:pt x="60" y="1768"/>
                </a:moveTo>
                <a:lnTo>
                  <a:pt x="0" y="1796"/>
                </a:lnTo>
                <a:lnTo>
                  <a:pt x="328" y="0"/>
                </a:lnTo>
                <a:lnTo>
                  <a:pt x="60" y="1768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448175" y="2438400"/>
            <a:ext cx="1917700" cy="1135063"/>
          </a:xfrm>
          <a:prstGeom prst="cube">
            <a:avLst>
              <a:gd name="adj" fmla="val 87194"/>
            </a:avLst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559300" y="2449513"/>
            <a:ext cx="982663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791075" y="2449513"/>
            <a:ext cx="982663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894263" y="2449513"/>
            <a:ext cx="982662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675188" y="2449513"/>
            <a:ext cx="984250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4995863" y="243840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5227638" y="243840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5330825" y="243840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5113338" y="2438400"/>
            <a:ext cx="982662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4554538" y="2770188"/>
            <a:ext cx="1117600" cy="884237"/>
            <a:chOff x="3854" y="2123"/>
            <a:chExt cx="717" cy="579"/>
          </a:xfrm>
        </p:grpSpPr>
        <p:sp>
          <p:nvSpPr>
            <p:cNvPr id="7257" name="Line 22"/>
            <p:cNvSpPr>
              <a:spLocks noChangeShapeType="1"/>
            </p:cNvSpPr>
            <p:nvPr/>
          </p:nvSpPr>
          <p:spPr bwMode="auto">
            <a:xfrm rot="-2230382">
              <a:off x="4107" y="2123"/>
              <a:ext cx="46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Line 23"/>
            <p:cNvSpPr>
              <a:spLocks noChangeShapeType="1"/>
            </p:cNvSpPr>
            <p:nvPr/>
          </p:nvSpPr>
          <p:spPr bwMode="auto">
            <a:xfrm rot="-2230382">
              <a:off x="4028" y="2181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Line 24"/>
            <p:cNvSpPr>
              <a:spLocks noChangeShapeType="1"/>
            </p:cNvSpPr>
            <p:nvPr/>
          </p:nvSpPr>
          <p:spPr bwMode="auto">
            <a:xfrm rot="-2230382">
              <a:off x="3985" y="2211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" name="Line 25"/>
            <p:cNvSpPr>
              <a:spLocks noChangeShapeType="1"/>
            </p:cNvSpPr>
            <p:nvPr/>
          </p:nvSpPr>
          <p:spPr bwMode="auto">
            <a:xfrm rot="-2230382">
              <a:off x="4071" y="2155"/>
              <a:ext cx="466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1" name="Line 26"/>
            <p:cNvSpPr>
              <a:spLocks noChangeShapeType="1"/>
            </p:cNvSpPr>
            <p:nvPr/>
          </p:nvSpPr>
          <p:spPr bwMode="auto">
            <a:xfrm rot="-2230382">
              <a:off x="3963" y="2245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2" name="Line 27"/>
            <p:cNvSpPr>
              <a:spLocks noChangeShapeType="1"/>
            </p:cNvSpPr>
            <p:nvPr/>
          </p:nvSpPr>
          <p:spPr bwMode="auto">
            <a:xfrm rot="-2230382">
              <a:off x="3893" y="2312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3" name="Line 28"/>
            <p:cNvSpPr>
              <a:spLocks noChangeShapeType="1"/>
            </p:cNvSpPr>
            <p:nvPr/>
          </p:nvSpPr>
          <p:spPr bwMode="auto">
            <a:xfrm rot="-2230382">
              <a:off x="3854" y="2346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4" name="Line 29"/>
            <p:cNvSpPr>
              <a:spLocks noChangeShapeType="1"/>
            </p:cNvSpPr>
            <p:nvPr/>
          </p:nvSpPr>
          <p:spPr bwMode="auto">
            <a:xfrm rot="-2230382">
              <a:off x="3934" y="2278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0" name="Line 30"/>
          <p:cNvSpPr>
            <a:spLocks noChangeShapeType="1"/>
          </p:cNvSpPr>
          <p:nvPr/>
        </p:nvSpPr>
        <p:spPr bwMode="auto">
          <a:xfrm rot="-2230382">
            <a:off x="5381625" y="2382838"/>
            <a:ext cx="695325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31"/>
          <p:cNvSpPr>
            <a:spLocks noChangeShapeType="1"/>
          </p:cNvSpPr>
          <p:nvPr/>
        </p:nvSpPr>
        <p:spPr bwMode="auto">
          <a:xfrm rot="-2230382">
            <a:off x="5249863" y="2457450"/>
            <a:ext cx="750887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32"/>
          <p:cNvSpPr>
            <a:spLocks noChangeShapeType="1"/>
          </p:cNvSpPr>
          <p:nvPr/>
        </p:nvSpPr>
        <p:spPr bwMode="auto">
          <a:xfrm rot="-2230382">
            <a:off x="5202238" y="2519363"/>
            <a:ext cx="7270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33"/>
          <p:cNvSpPr>
            <a:spLocks noChangeShapeType="1"/>
          </p:cNvSpPr>
          <p:nvPr/>
        </p:nvSpPr>
        <p:spPr bwMode="auto">
          <a:xfrm rot="-2230382">
            <a:off x="5332413" y="2420938"/>
            <a:ext cx="71913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34"/>
          <p:cNvSpPr>
            <a:spLocks noChangeShapeType="1"/>
          </p:cNvSpPr>
          <p:nvPr/>
        </p:nvSpPr>
        <p:spPr bwMode="auto">
          <a:xfrm rot="-2230382">
            <a:off x="5172075" y="2570163"/>
            <a:ext cx="727075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35"/>
          <p:cNvSpPr>
            <a:spLocks noChangeShapeType="1"/>
          </p:cNvSpPr>
          <p:nvPr/>
        </p:nvSpPr>
        <p:spPr bwMode="auto">
          <a:xfrm rot="-2230382">
            <a:off x="5060950" y="2676525"/>
            <a:ext cx="706438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Line 36"/>
          <p:cNvSpPr>
            <a:spLocks noChangeShapeType="1"/>
          </p:cNvSpPr>
          <p:nvPr/>
        </p:nvSpPr>
        <p:spPr bwMode="auto">
          <a:xfrm rot="-2230382">
            <a:off x="4999038" y="2719388"/>
            <a:ext cx="725487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Line 37"/>
          <p:cNvSpPr>
            <a:spLocks noChangeShapeType="1"/>
          </p:cNvSpPr>
          <p:nvPr/>
        </p:nvSpPr>
        <p:spPr bwMode="auto">
          <a:xfrm rot="-2230382">
            <a:off x="5121275" y="2630488"/>
            <a:ext cx="69850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Line 38"/>
          <p:cNvSpPr>
            <a:spLocks noChangeShapeType="1"/>
          </p:cNvSpPr>
          <p:nvPr/>
        </p:nvSpPr>
        <p:spPr bwMode="auto">
          <a:xfrm rot="-2230382">
            <a:off x="5470525" y="2286000"/>
            <a:ext cx="690563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Line 39"/>
          <p:cNvSpPr>
            <a:spLocks noChangeShapeType="1"/>
          </p:cNvSpPr>
          <p:nvPr/>
        </p:nvSpPr>
        <p:spPr bwMode="auto">
          <a:xfrm rot="-2230382">
            <a:off x="5408613" y="2324100"/>
            <a:ext cx="7397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Line 40"/>
          <p:cNvSpPr>
            <a:spLocks noChangeShapeType="1"/>
          </p:cNvSpPr>
          <p:nvPr/>
        </p:nvSpPr>
        <p:spPr bwMode="auto">
          <a:xfrm rot="-2230382">
            <a:off x="5537200" y="2219325"/>
            <a:ext cx="73183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Text Box 42"/>
          <p:cNvSpPr txBox="1">
            <a:spLocks noChangeArrowheads="1"/>
          </p:cNvSpPr>
          <p:nvPr/>
        </p:nvSpPr>
        <p:spPr bwMode="auto">
          <a:xfrm rot="-2696789">
            <a:off x="5219700" y="2874963"/>
            <a:ext cx="1370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900" b="1">
                <a:latin typeface="Times New Roman" pitchFamily="18" charset="0"/>
              </a:rPr>
              <a:t>Spatial 1000</a:t>
            </a:r>
          </a:p>
        </p:txBody>
      </p:sp>
      <p:sp>
        <p:nvSpPr>
          <p:cNvPr id="7202" name="Line 43"/>
          <p:cNvSpPr>
            <a:spLocks noChangeShapeType="1"/>
          </p:cNvSpPr>
          <p:nvPr/>
        </p:nvSpPr>
        <p:spPr bwMode="auto">
          <a:xfrm flipV="1">
            <a:off x="2303463" y="2457450"/>
            <a:ext cx="3132137" cy="255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44"/>
          <p:cNvSpPr>
            <a:spLocks noChangeShapeType="1"/>
          </p:cNvSpPr>
          <p:nvPr/>
        </p:nvSpPr>
        <p:spPr bwMode="auto">
          <a:xfrm flipV="1">
            <a:off x="2519363" y="3429000"/>
            <a:ext cx="19446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Freeform 45"/>
          <p:cNvSpPr>
            <a:spLocks/>
          </p:cNvSpPr>
          <p:nvPr/>
        </p:nvSpPr>
        <p:spPr bwMode="auto">
          <a:xfrm rot="389934" flipH="1">
            <a:off x="2085975" y="2354263"/>
            <a:ext cx="612775" cy="2695575"/>
          </a:xfrm>
          <a:custGeom>
            <a:avLst/>
            <a:gdLst>
              <a:gd name="T0" fmla="*/ 0 w 592"/>
              <a:gd name="T1" fmla="*/ 2147483647 h 1784"/>
              <a:gd name="T2" fmla="*/ 2147483647 w 592"/>
              <a:gd name="T3" fmla="*/ 2147483647 h 1784"/>
              <a:gd name="T4" fmla="*/ 2147483647 w 592"/>
              <a:gd name="T5" fmla="*/ 0 h 1784"/>
              <a:gd name="T6" fmla="*/ 0 w 592"/>
              <a:gd name="T7" fmla="*/ 2147483647 h 17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2" h="1784">
                <a:moveTo>
                  <a:pt x="0" y="1688"/>
                </a:moveTo>
                <a:lnTo>
                  <a:pt x="256" y="1784"/>
                </a:lnTo>
                <a:lnTo>
                  <a:pt x="592" y="0"/>
                </a:lnTo>
                <a:lnTo>
                  <a:pt x="0" y="1688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46"/>
          <p:cNvSpPr>
            <a:spLocks/>
          </p:cNvSpPr>
          <p:nvPr/>
        </p:nvSpPr>
        <p:spPr bwMode="auto">
          <a:xfrm flipH="1">
            <a:off x="2262188" y="2306638"/>
            <a:ext cx="381000" cy="2871787"/>
          </a:xfrm>
          <a:custGeom>
            <a:avLst/>
            <a:gdLst>
              <a:gd name="T0" fmla="*/ 2147483647 w 328"/>
              <a:gd name="T1" fmla="*/ 2147483647 h 1796"/>
              <a:gd name="T2" fmla="*/ 0 w 328"/>
              <a:gd name="T3" fmla="*/ 2147483647 h 1796"/>
              <a:gd name="T4" fmla="*/ 2147483647 w 328"/>
              <a:gd name="T5" fmla="*/ 0 h 1796"/>
              <a:gd name="T6" fmla="*/ 2147483647 w 328"/>
              <a:gd name="T7" fmla="*/ 2147483647 h 17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" h="1796">
                <a:moveTo>
                  <a:pt x="60" y="1768"/>
                </a:moveTo>
                <a:lnTo>
                  <a:pt x="0" y="1796"/>
                </a:lnTo>
                <a:lnTo>
                  <a:pt x="328" y="0"/>
                </a:lnTo>
                <a:lnTo>
                  <a:pt x="60" y="1768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Freeform 47"/>
          <p:cNvSpPr>
            <a:spLocks/>
          </p:cNvSpPr>
          <p:nvPr/>
        </p:nvSpPr>
        <p:spPr bwMode="auto">
          <a:xfrm flipH="1">
            <a:off x="2254250" y="2325688"/>
            <a:ext cx="693738" cy="2840037"/>
          </a:xfrm>
          <a:custGeom>
            <a:avLst/>
            <a:gdLst>
              <a:gd name="T0" fmla="*/ 0 w 592"/>
              <a:gd name="T1" fmla="*/ 2147483647 h 1784"/>
              <a:gd name="T2" fmla="*/ 2147483647 w 592"/>
              <a:gd name="T3" fmla="*/ 2147483647 h 1784"/>
              <a:gd name="T4" fmla="*/ 2147483647 w 592"/>
              <a:gd name="T5" fmla="*/ 0 h 1784"/>
              <a:gd name="T6" fmla="*/ 0 w 592"/>
              <a:gd name="T7" fmla="*/ 2147483647 h 17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2" h="1784">
                <a:moveTo>
                  <a:pt x="0" y="1688"/>
                </a:moveTo>
                <a:lnTo>
                  <a:pt x="256" y="1784"/>
                </a:lnTo>
                <a:lnTo>
                  <a:pt x="592" y="0"/>
                </a:lnTo>
                <a:lnTo>
                  <a:pt x="0" y="1688"/>
                </a:lnTo>
                <a:close/>
              </a:path>
            </a:pathLst>
          </a:cu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48"/>
          <p:cNvSpPr>
            <a:spLocks noChangeShapeType="1"/>
          </p:cNvSpPr>
          <p:nvPr/>
        </p:nvSpPr>
        <p:spPr bwMode="auto">
          <a:xfrm flipV="1">
            <a:off x="3005138" y="3500438"/>
            <a:ext cx="4014787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Line 49"/>
          <p:cNvSpPr>
            <a:spLocks noChangeShapeType="1"/>
          </p:cNvSpPr>
          <p:nvPr/>
        </p:nvSpPr>
        <p:spPr bwMode="auto">
          <a:xfrm flipV="1">
            <a:off x="2709863" y="4456113"/>
            <a:ext cx="3300412" cy="690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AutoShape 50"/>
          <p:cNvSpPr>
            <a:spLocks noChangeArrowheads="1"/>
          </p:cNvSpPr>
          <p:nvPr/>
        </p:nvSpPr>
        <p:spPr bwMode="auto">
          <a:xfrm>
            <a:off x="6013450" y="3498850"/>
            <a:ext cx="1917700" cy="1135063"/>
          </a:xfrm>
          <a:prstGeom prst="cube">
            <a:avLst>
              <a:gd name="adj" fmla="val 87194"/>
            </a:avLst>
          </a:prstGeom>
          <a:solidFill>
            <a:srgbClr val="A3E0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10" name="Line 51"/>
          <p:cNvSpPr>
            <a:spLocks noChangeShapeType="1"/>
          </p:cNvSpPr>
          <p:nvPr/>
        </p:nvSpPr>
        <p:spPr bwMode="auto">
          <a:xfrm flipH="1">
            <a:off x="6121400" y="3509963"/>
            <a:ext cx="984250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52"/>
          <p:cNvSpPr>
            <a:spLocks noChangeShapeType="1"/>
          </p:cNvSpPr>
          <p:nvPr/>
        </p:nvSpPr>
        <p:spPr bwMode="auto">
          <a:xfrm flipH="1">
            <a:off x="6353175" y="3509963"/>
            <a:ext cx="982663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Line 53"/>
          <p:cNvSpPr>
            <a:spLocks noChangeShapeType="1"/>
          </p:cNvSpPr>
          <p:nvPr/>
        </p:nvSpPr>
        <p:spPr bwMode="auto">
          <a:xfrm flipH="1">
            <a:off x="6456363" y="3509963"/>
            <a:ext cx="984250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Line 54"/>
          <p:cNvSpPr>
            <a:spLocks noChangeShapeType="1"/>
          </p:cNvSpPr>
          <p:nvPr/>
        </p:nvSpPr>
        <p:spPr bwMode="auto">
          <a:xfrm flipH="1">
            <a:off x="6238875" y="3509963"/>
            <a:ext cx="982663" cy="96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Line 55"/>
          <p:cNvSpPr>
            <a:spLocks noChangeShapeType="1"/>
          </p:cNvSpPr>
          <p:nvPr/>
        </p:nvSpPr>
        <p:spPr bwMode="auto">
          <a:xfrm flipH="1">
            <a:off x="6559550" y="349885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Line 56"/>
          <p:cNvSpPr>
            <a:spLocks noChangeShapeType="1"/>
          </p:cNvSpPr>
          <p:nvPr/>
        </p:nvSpPr>
        <p:spPr bwMode="auto">
          <a:xfrm flipH="1">
            <a:off x="6791325" y="349885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Line 57"/>
          <p:cNvSpPr>
            <a:spLocks noChangeShapeType="1"/>
          </p:cNvSpPr>
          <p:nvPr/>
        </p:nvSpPr>
        <p:spPr bwMode="auto">
          <a:xfrm flipH="1">
            <a:off x="6894513" y="349885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Line 58"/>
          <p:cNvSpPr>
            <a:spLocks noChangeShapeType="1"/>
          </p:cNvSpPr>
          <p:nvPr/>
        </p:nvSpPr>
        <p:spPr bwMode="auto">
          <a:xfrm flipH="1">
            <a:off x="6675438" y="3498850"/>
            <a:ext cx="98425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8" name="Group 59"/>
          <p:cNvGrpSpPr>
            <a:grpSpLocks/>
          </p:cNvGrpSpPr>
          <p:nvPr/>
        </p:nvGrpSpPr>
        <p:grpSpPr bwMode="auto">
          <a:xfrm>
            <a:off x="6118225" y="3832225"/>
            <a:ext cx="1116013" cy="882650"/>
            <a:chOff x="3854" y="2123"/>
            <a:chExt cx="717" cy="579"/>
          </a:xfrm>
        </p:grpSpPr>
        <p:sp>
          <p:nvSpPr>
            <p:cNvPr id="7249" name="Line 60"/>
            <p:cNvSpPr>
              <a:spLocks noChangeShapeType="1"/>
            </p:cNvSpPr>
            <p:nvPr/>
          </p:nvSpPr>
          <p:spPr bwMode="auto">
            <a:xfrm rot="-2230382">
              <a:off x="4107" y="2123"/>
              <a:ext cx="46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" name="Line 61"/>
            <p:cNvSpPr>
              <a:spLocks noChangeShapeType="1"/>
            </p:cNvSpPr>
            <p:nvPr/>
          </p:nvSpPr>
          <p:spPr bwMode="auto">
            <a:xfrm rot="-2230382">
              <a:off x="4028" y="2181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Line 62"/>
            <p:cNvSpPr>
              <a:spLocks noChangeShapeType="1"/>
            </p:cNvSpPr>
            <p:nvPr/>
          </p:nvSpPr>
          <p:spPr bwMode="auto">
            <a:xfrm rot="-2230382">
              <a:off x="3985" y="2211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2" name="Line 63"/>
            <p:cNvSpPr>
              <a:spLocks noChangeShapeType="1"/>
            </p:cNvSpPr>
            <p:nvPr/>
          </p:nvSpPr>
          <p:spPr bwMode="auto">
            <a:xfrm rot="-2230382">
              <a:off x="4071" y="2155"/>
              <a:ext cx="466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Line 64"/>
            <p:cNvSpPr>
              <a:spLocks noChangeShapeType="1"/>
            </p:cNvSpPr>
            <p:nvPr/>
          </p:nvSpPr>
          <p:spPr bwMode="auto">
            <a:xfrm rot="-2230382">
              <a:off x="3963" y="2245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4" name="Line 65"/>
            <p:cNvSpPr>
              <a:spLocks noChangeShapeType="1"/>
            </p:cNvSpPr>
            <p:nvPr/>
          </p:nvSpPr>
          <p:spPr bwMode="auto">
            <a:xfrm rot="-2230382">
              <a:off x="3893" y="2312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Line 66"/>
            <p:cNvSpPr>
              <a:spLocks noChangeShapeType="1"/>
            </p:cNvSpPr>
            <p:nvPr/>
          </p:nvSpPr>
          <p:spPr bwMode="auto">
            <a:xfrm rot="-2230382">
              <a:off x="3854" y="2346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6" name="Line 67"/>
            <p:cNvSpPr>
              <a:spLocks noChangeShapeType="1"/>
            </p:cNvSpPr>
            <p:nvPr/>
          </p:nvSpPr>
          <p:spPr bwMode="auto">
            <a:xfrm rot="-2230382">
              <a:off x="3934" y="2278"/>
              <a:ext cx="489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9" name="Line 68"/>
          <p:cNvSpPr>
            <a:spLocks noChangeShapeType="1"/>
          </p:cNvSpPr>
          <p:nvPr/>
        </p:nvSpPr>
        <p:spPr bwMode="auto">
          <a:xfrm rot="-2230382">
            <a:off x="6946900" y="3435350"/>
            <a:ext cx="715963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Line 69"/>
          <p:cNvSpPr>
            <a:spLocks noChangeShapeType="1"/>
          </p:cNvSpPr>
          <p:nvPr/>
        </p:nvSpPr>
        <p:spPr bwMode="auto">
          <a:xfrm rot="-2230382">
            <a:off x="6824663" y="3519488"/>
            <a:ext cx="766762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Line 70"/>
          <p:cNvSpPr>
            <a:spLocks noChangeShapeType="1"/>
          </p:cNvSpPr>
          <p:nvPr/>
        </p:nvSpPr>
        <p:spPr bwMode="auto">
          <a:xfrm rot="-2230382">
            <a:off x="6765925" y="3579813"/>
            <a:ext cx="72231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Line 71"/>
          <p:cNvSpPr>
            <a:spLocks noChangeShapeType="1"/>
          </p:cNvSpPr>
          <p:nvPr/>
        </p:nvSpPr>
        <p:spPr bwMode="auto">
          <a:xfrm rot="-2230382">
            <a:off x="6894513" y="3478213"/>
            <a:ext cx="731837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Line 72"/>
          <p:cNvSpPr>
            <a:spLocks noChangeShapeType="1"/>
          </p:cNvSpPr>
          <p:nvPr/>
        </p:nvSpPr>
        <p:spPr bwMode="auto">
          <a:xfrm rot="-2230382">
            <a:off x="6726238" y="3627438"/>
            <a:ext cx="74930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Line 73"/>
          <p:cNvSpPr>
            <a:spLocks noChangeShapeType="1"/>
          </p:cNvSpPr>
          <p:nvPr/>
        </p:nvSpPr>
        <p:spPr bwMode="auto">
          <a:xfrm rot="-2230382">
            <a:off x="6616700" y="3725863"/>
            <a:ext cx="75247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Line 74"/>
          <p:cNvSpPr>
            <a:spLocks noChangeShapeType="1"/>
          </p:cNvSpPr>
          <p:nvPr/>
        </p:nvSpPr>
        <p:spPr bwMode="auto">
          <a:xfrm rot="-2230382">
            <a:off x="6561138" y="3778250"/>
            <a:ext cx="744537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Line 75"/>
          <p:cNvSpPr>
            <a:spLocks noChangeShapeType="1"/>
          </p:cNvSpPr>
          <p:nvPr/>
        </p:nvSpPr>
        <p:spPr bwMode="auto">
          <a:xfrm rot="-2230382">
            <a:off x="6681788" y="3684588"/>
            <a:ext cx="722312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Line 76"/>
          <p:cNvSpPr>
            <a:spLocks noChangeShapeType="1"/>
          </p:cNvSpPr>
          <p:nvPr/>
        </p:nvSpPr>
        <p:spPr bwMode="auto">
          <a:xfrm rot="-2230382">
            <a:off x="7034213" y="3335338"/>
            <a:ext cx="73025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Line 77"/>
          <p:cNvSpPr>
            <a:spLocks noChangeShapeType="1"/>
          </p:cNvSpPr>
          <p:nvPr/>
        </p:nvSpPr>
        <p:spPr bwMode="auto">
          <a:xfrm rot="-2230382">
            <a:off x="6975475" y="3376613"/>
            <a:ext cx="760413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Line 78"/>
          <p:cNvSpPr>
            <a:spLocks noChangeShapeType="1"/>
          </p:cNvSpPr>
          <p:nvPr/>
        </p:nvSpPr>
        <p:spPr bwMode="auto">
          <a:xfrm rot="-2230382">
            <a:off x="7108825" y="3257550"/>
            <a:ext cx="803275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Text Box 80"/>
          <p:cNvSpPr txBox="1">
            <a:spLocks noChangeArrowheads="1"/>
          </p:cNvSpPr>
          <p:nvPr/>
        </p:nvSpPr>
        <p:spPr bwMode="auto">
          <a:xfrm rot="-2696789">
            <a:off x="6786563" y="3960813"/>
            <a:ext cx="1292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900" b="1">
                <a:latin typeface="Times New Roman" pitchFamily="18" charset="0"/>
              </a:rPr>
              <a:t>Spatial 1000</a:t>
            </a:r>
          </a:p>
        </p:txBody>
      </p:sp>
      <p:sp>
        <p:nvSpPr>
          <p:cNvPr id="7231" name="Line 81"/>
          <p:cNvSpPr>
            <a:spLocks noChangeShapeType="1"/>
          </p:cNvSpPr>
          <p:nvPr/>
        </p:nvSpPr>
        <p:spPr bwMode="auto">
          <a:xfrm flipV="1">
            <a:off x="2305050" y="4987925"/>
            <a:ext cx="6858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2" name="Freeform 86"/>
          <p:cNvSpPr>
            <a:spLocks/>
          </p:cNvSpPr>
          <p:nvPr/>
        </p:nvSpPr>
        <p:spPr bwMode="auto">
          <a:xfrm>
            <a:off x="114300" y="4521200"/>
            <a:ext cx="8605838" cy="1633538"/>
          </a:xfrm>
          <a:custGeom>
            <a:avLst/>
            <a:gdLst>
              <a:gd name="T0" fmla="*/ 0 w 5526"/>
              <a:gd name="T1" fmla="*/ 0 h 1098"/>
              <a:gd name="T2" fmla="*/ 0 w 5526"/>
              <a:gd name="T3" fmla="*/ 2147483647 h 1098"/>
              <a:gd name="T4" fmla="*/ 0 w 5526"/>
              <a:gd name="T5" fmla="*/ 2147483647 h 1098"/>
              <a:gd name="T6" fmla="*/ 2147483647 w 5526"/>
              <a:gd name="T7" fmla="*/ 2147483647 h 1098"/>
              <a:gd name="T8" fmla="*/ 2147483647 w 5526"/>
              <a:gd name="T9" fmla="*/ 2147483647 h 1098"/>
              <a:gd name="T10" fmla="*/ 2147483647 w 5526"/>
              <a:gd name="T11" fmla="*/ 2147483647 h 1098"/>
              <a:gd name="T12" fmla="*/ 2147483647 w 5526"/>
              <a:gd name="T13" fmla="*/ 2147483647 h 1098"/>
              <a:gd name="T14" fmla="*/ 2147483647 w 5526"/>
              <a:gd name="T15" fmla="*/ 2147483647 h 1098"/>
              <a:gd name="T16" fmla="*/ 2147483647 w 5526"/>
              <a:gd name="T17" fmla="*/ 2147483647 h 1098"/>
              <a:gd name="T18" fmla="*/ 2147483647 w 5526"/>
              <a:gd name="T19" fmla="*/ 2147483647 h 1098"/>
              <a:gd name="T20" fmla="*/ 2147483647 w 5526"/>
              <a:gd name="T21" fmla="*/ 2147483647 h 1098"/>
              <a:gd name="T22" fmla="*/ 2147483647 w 5526"/>
              <a:gd name="T23" fmla="*/ 2147483647 h 1098"/>
              <a:gd name="T24" fmla="*/ 2147483647 w 5526"/>
              <a:gd name="T25" fmla="*/ 2147483647 h 1098"/>
              <a:gd name="T26" fmla="*/ 2147483647 w 5526"/>
              <a:gd name="T27" fmla="*/ 2147483647 h 1098"/>
              <a:gd name="T28" fmla="*/ 2147483647 w 5526"/>
              <a:gd name="T29" fmla="*/ 2147483647 h 1098"/>
              <a:gd name="T30" fmla="*/ 2147483647 w 5526"/>
              <a:gd name="T31" fmla="*/ 2147483647 h 1098"/>
              <a:gd name="T32" fmla="*/ 2147483647 w 5526"/>
              <a:gd name="T33" fmla="*/ 2147483647 h 1098"/>
              <a:gd name="T34" fmla="*/ 2147483647 w 5526"/>
              <a:gd name="T35" fmla="*/ 2147483647 h 1098"/>
              <a:gd name="T36" fmla="*/ 2147483647 w 5526"/>
              <a:gd name="T37" fmla="*/ 2147483647 h 1098"/>
              <a:gd name="T38" fmla="*/ 2147483647 w 5526"/>
              <a:gd name="T39" fmla="*/ 2147483647 h 1098"/>
              <a:gd name="T40" fmla="*/ 2147483647 w 5526"/>
              <a:gd name="T41" fmla="*/ 2147483647 h 1098"/>
              <a:gd name="T42" fmla="*/ 2147483647 w 5526"/>
              <a:gd name="T43" fmla="*/ 2147483647 h 1098"/>
              <a:gd name="T44" fmla="*/ 2147483647 w 5526"/>
              <a:gd name="T45" fmla="*/ 2147483647 h 1098"/>
              <a:gd name="T46" fmla="*/ 2147483647 w 5526"/>
              <a:gd name="T47" fmla="*/ 2147483647 h 1098"/>
              <a:gd name="T48" fmla="*/ 2147483647 w 5526"/>
              <a:gd name="T49" fmla="*/ 2147483647 h 1098"/>
              <a:gd name="T50" fmla="*/ 2147483647 w 5526"/>
              <a:gd name="T51" fmla="*/ 2147483647 h 1098"/>
              <a:gd name="T52" fmla="*/ 2147483647 w 5526"/>
              <a:gd name="T53" fmla="*/ 2147483647 h 1098"/>
              <a:gd name="T54" fmla="*/ 2147483647 w 5526"/>
              <a:gd name="T55" fmla="*/ 2147483647 h 1098"/>
              <a:gd name="T56" fmla="*/ 2147483647 w 5526"/>
              <a:gd name="T57" fmla="*/ 2147483647 h 1098"/>
              <a:gd name="T58" fmla="*/ 2147483647 w 5526"/>
              <a:gd name="T59" fmla="*/ 2147483647 h 1098"/>
              <a:gd name="T60" fmla="*/ 2147483647 w 5526"/>
              <a:gd name="T61" fmla="*/ 2147483647 h 1098"/>
              <a:gd name="T62" fmla="*/ 2147483647 w 5526"/>
              <a:gd name="T63" fmla="*/ 2147483647 h 1098"/>
              <a:gd name="T64" fmla="*/ 2147483647 w 5526"/>
              <a:gd name="T65" fmla="*/ 2147483647 h 1098"/>
              <a:gd name="T66" fmla="*/ 2147483647 w 5526"/>
              <a:gd name="T67" fmla="*/ 2147483647 h 1098"/>
              <a:gd name="T68" fmla="*/ 2147483647 w 5526"/>
              <a:gd name="T69" fmla="*/ 2147483647 h 1098"/>
              <a:gd name="T70" fmla="*/ 2147483647 w 5526"/>
              <a:gd name="T71" fmla="*/ 2147483647 h 1098"/>
              <a:gd name="T72" fmla="*/ 2147483647 w 5526"/>
              <a:gd name="T73" fmla="*/ 2147483647 h 1098"/>
              <a:gd name="T74" fmla="*/ 2147483647 w 5526"/>
              <a:gd name="T75" fmla="*/ 2147483647 h 1098"/>
              <a:gd name="T76" fmla="*/ 2147483647 w 5526"/>
              <a:gd name="T77" fmla="*/ 2147483647 h 1098"/>
              <a:gd name="T78" fmla="*/ 2147483647 w 5526"/>
              <a:gd name="T79" fmla="*/ 2147483647 h 1098"/>
              <a:gd name="T80" fmla="*/ 2147483647 w 5526"/>
              <a:gd name="T81" fmla="*/ 2147483647 h 1098"/>
              <a:gd name="T82" fmla="*/ 2147483647 w 5526"/>
              <a:gd name="T83" fmla="*/ 2147483647 h 1098"/>
              <a:gd name="T84" fmla="*/ 0 w 5526"/>
              <a:gd name="T85" fmla="*/ 0 h 10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526" h="1098">
                <a:moveTo>
                  <a:pt x="0" y="0"/>
                </a:moveTo>
                <a:lnTo>
                  <a:pt x="0" y="640"/>
                </a:lnTo>
                <a:lnTo>
                  <a:pt x="30" y="646"/>
                </a:lnTo>
                <a:lnTo>
                  <a:pt x="64" y="654"/>
                </a:lnTo>
                <a:lnTo>
                  <a:pt x="106" y="666"/>
                </a:lnTo>
                <a:lnTo>
                  <a:pt x="154" y="684"/>
                </a:lnTo>
                <a:lnTo>
                  <a:pt x="208" y="706"/>
                </a:lnTo>
                <a:lnTo>
                  <a:pt x="234" y="720"/>
                </a:lnTo>
                <a:lnTo>
                  <a:pt x="262" y="736"/>
                </a:lnTo>
                <a:lnTo>
                  <a:pt x="288" y="754"/>
                </a:lnTo>
                <a:lnTo>
                  <a:pt x="314" y="772"/>
                </a:lnTo>
                <a:lnTo>
                  <a:pt x="340" y="794"/>
                </a:lnTo>
                <a:lnTo>
                  <a:pt x="364" y="816"/>
                </a:lnTo>
                <a:lnTo>
                  <a:pt x="386" y="842"/>
                </a:lnTo>
                <a:lnTo>
                  <a:pt x="408" y="868"/>
                </a:lnTo>
                <a:lnTo>
                  <a:pt x="430" y="894"/>
                </a:lnTo>
                <a:lnTo>
                  <a:pt x="450" y="922"/>
                </a:lnTo>
                <a:lnTo>
                  <a:pt x="484" y="974"/>
                </a:lnTo>
                <a:lnTo>
                  <a:pt x="512" y="1022"/>
                </a:lnTo>
                <a:lnTo>
                  <a:pt x="534" y="1060"/>
                </a:lnTo>
                <a:lnTo>
                  <a:pt x="552" y="1096"/>
                </a:lnTo>
                <a:lnTo>
                  <a:pt x="5522" y="1098"/>
                </a:lnTo>
                <a:lnTo>
                  <a:pt x="5526" y="602"/>
                </a:lnTo>
                <a:lnTo>
                  <a:pt x="5086" y="536"/>
                </a:lnTo>
                <a:lnTo>
                  <a:pt x="4608" y="468"/>
                </a:lnTo>
                <a:lnTo>
                  <a:pt x="4020" y="384"/>
                </a:lnTo>
                <a:lnTo>
                  <a:pt x="3370" y="296"/>
                </a:lnTo>
                <a:lnTo>
                  <a:pt x="3036" y="252"/>
                </a:lnTo>
                <a:lnTo>
                  <a:pt x="2706" y="210"/>
                </a:lnTo>
                <a:lnTo>
                  <a:pt x="2382" y="172"/>
                </a:lnTo>
                <a:lnTo>
                  <a:pt x="2074" y="136"/>
                </a:lnTo>
                <a:lnTo>
                  <a:pt x="1784" y="106"/>
                </a:lnTo>
                <a:lnTo>
                  <a:pt x="1522" y="80"/>
                </a:lnTo>
                <a:lnTo>
                  <a:pt x="1326" y="66"/>
                </a:lnTo>
                <a:lnTo>
                  <a:pt x="1092" y="50"/>
                </a:lnTo>
                <a:lnTo>
                  <a:pt x="842" y="36"/>
                </a:lnTo>
                <a:lnTo>
                  <a:pt x="590" y="24"/>
                </a:lnTo>
                <a:lnTo>
                  <a:pt x="174" y="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Freeform 87"/>
          <p:cNvSpPr>
            <a:spLocks/>
          </p:cNvSpPr>
          <p:nvPr/>
        </p:nvSpPr>
        <p:spPr bwMode="auto">
          <a:xfrm>
            <a:off x="709613" y="4951413"/>
            <a:ext cx="3473450" cy="1211262"/>
          </a:xfrm>
          <a:custGeom>
            <a:avLst/>
            <a:gdLst>
              <a:gd name="T0" fmla="*/ 0 w 2328"/>
              <a:gd name="T1" fmla="*/ 0 h 814"/>
              <a:gd name="T2" fmla="*/ 0 w 2328"/>
              <a:gd name="T3" fmla="*/ 0 h 814"/>
              <a:gd name="T4" fmla="*/ 2147483647 w 2328"/>
              <a:gd name="T5" fmla="*/ 2147483647 h 814"/>
              <a:gd name="T6" fmla="*/ 2147483647 w 2328"/>
              <a:gd name="T7" fmla="*/ 2147483647 h 814"/>
              <a:gd name="T8" fmla="*/ 2147483647 w 2328"/>
              <a:gd name="T9" fmla="*/ 2147483647 h 814"/>
              <a:gd name="T10" fmla="*/ 2147483647 w 2328"/>
              <a:gd name="T11" fmla="*/ 2147483647 h 814"/>
              <a:gd name="T12" fmla="*/ 2147483647 w 2328"/>
              <a:gd name="T13" fmla="*/ 2147483647 h 814"/>
              <a:gd name="T14" fmla="*/ 2147483647 w 2328"/>
              <a:gd name="T15" fmla="*/ 2147483647 h 814"/>
              <a:gd name="T16" fmla="*/ 2147483647 w 2328"/>
              <a:gd name="T17" fmla="*/ 2147483647 h 814"/>
              <a:gd name="T18" fmla="*/ 2147483647 w 2328"/>
              <a:gd name="T19" fmla="*/ 2147483647 h 814"/>
              <a:gd name="T20" fmla="*/ 2147483647 w 2328"/>
              <a:gd name="T21" fmla="*/ 2147483647 h 814"/>
              <a:gd name="T22" fmla="*/ 2147483647 w 2328"/>
              <a:gd name="T23" fmla="*/ 2147483647 h 814"/>
              <a:gd name="T24" fmla="*/ 2147483647 w 2328"/>
              <a:gd name="T25" fmla="*/ 2147483647 h 814"/>
              <a:gd name="T26" fmla="*/ 2147483647 w 2328"/>
              <a:gd name="T27" fmla="*/ 2147483647 h 814"/>
              <a:gd name="T28" fmla="*/ 2147483647 w 2328"/>
              <a:gd name="T29" fmla="*/ 2147483647 h 814"/>
              <a:gd name="T30" fmla="*/ 2147483647 w 2328"/>
              <a:gd name="T31" fmla="*/ 2147483647 h 814"/>
              <a:gd name="T32" fmla="*/ 2147483647 w 2328"/>
              <a:gd name="T33" fmla="*/ 2147483647 h 814"/>
              <a:gd name="T34" fmla="*/ 2147483647 w 2328"/>
              <a:gd name="T35" fmla="*/ 2147483647 h 814"/>
              <a:gd name="T36" fmla="*/ 2147483647 w 2328"/>
              <a:gd name="T37" fmla="*/ 2147483647 h 814"/>
              <a:gd name="T38" fmla="*/ 2147483647 w 2328"/>
              <a:gd name="T39" fmla="*/ 2147483647 h 814"/>
              <a:gd name="T40" fmla="*/ 2147483647 w 2328"/>
              <a:gd name="T41" fmla="*/ 2147483647 h 814"/>
              <a:gd name="T42" fmla="*/ 2147483647 w 2328"/>
              <a:gd name="T43" fmla="*/ 2147483647 h 814"/>
              <a:gd name="T44" fmla="*/ 2147483647 w 2328"/>
              <a:gd name="T45" fmla="*/ 2147483647 h 814"/>
              <a:gd name="T46" fmla="*/ 2147483647 w 2328"/>
              <a:gd name="T47" fmla="*/ 2147483647 h 8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328" h="814">
                <a:moveTo>
                  <a:pt x="0" y="0"/>
                </a:moveTo>
                <a:lnTo>
                  <a:pt x="0" y="0"/>
                </a:lnTo>
                <a:lnTo>
                  <a:pt x="102" y="14"/>
                </a:lnTo>
                <a:lnTo>
                  <a:pt x="218" y="34"/>
                </a:lnTo>
                <a:lnTo>
                  <a:pt x="368" y="62"/>
                </a:lnTo>
                <a:lnTo>
                  <a:pt x="452" y="80"/>
                </a:lnTo>
                <a:lnTo>
                  <a:pt x="542" y="100"/>
                </a:lnTo>
                <a:lnTo>
                  <a:pt x="638" y="122"/>
                </a:lnTo>
                <a:lnTo>
                  <a:pt x="736" y="146"/>
                </a:lnTo>
                <a:lnTo>
                  <a:pt x="836" y="174"/>
                </a:lnTo>
                <a:lnTo>
                  <a:pt x="938" y="204"/>
                </a:lnTo>
                <a:lnTo>
                  <a:pt x="1042" y="236"/>
                </a:lnTo>
                <a:lnTo>
                  <a:pt x="1144" y="272"/>
                </a:lnTo>
                <a:lnTo>
                  <a:pt x="1244" y="310"/>
                </a:lnTo>
                <a:lnTo>
                  <a:pt x="1346" y="350"/>
                </a:lnTo>
                <a:lnTo>
                  <a:pt x="1448" y="392"/>
                </a:lnTo>
                <a:lnTo>
                  <a:pt x="1550" y="436"/>
                </a:lnTo>
                <a:lnTo>
                  <a:pt x="1652" y="482"/>
                </a:lnTo>
                <a:lnTo>
                  <a:pt x="1750" y="526"/>
                </a:lnTo>
                <a:lnTo>
                  <a:pt x="1932" y="614"/>
                </a:lnTo>
                <a:lnTo>
                  <a:pt x="2092" y="692"/>
                </a:lnTo>
                <a:lnTo>
                  <a:pt x="2216" y="756"/>
                </a:lnTo>
                <a:lnTo>
                  <a:pt x="2328" y="814"/>
                </a:lnTo>
              </a:path>
            </a:pathLst>
          </a:custGeom>
          <a:noFill/>
          <a:ln w="317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" name="AutoShape 88"/>
          <p:cNvSpPr>
            <a:spLocks noChangeArrowheads="1"/>
          </p:cNvSpPr>
          <p:nvPr/>
        </p:nvSpPr>
        <p:spPr bwMode="auto">
          <a:xfrm rot="-4900975">
            <a:off x="320675" y="4691063"/>
            <a:ext cx="287337" cy="427038"/>
          </a:xfrm>
          <a:prstGeom prst="triangle">
            <a:avLst>
              <a:gd name="adj" fmla="val 5460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35" name="Text Box 89"/>
          <p:cNvSpPr txBox="1">
            <a:spLocks noChangeArrowheads="1"/>
          </p:cNvSpPr>
          <p:nvPr/>
        </p:nvSpPr>
        <p:spPr bwMode="auto">
          <a:xfrm>
            <a:off x="4716463" y="5157788"/>
            <a:ext cx="2193925" cy="885825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Total Length per Day: &gt; 5000 km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Maximum Track Length: 1000 km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Swath Width: 30 km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Ground Pixel Size: 30 m </a:t>
            </a:r>
            <a:r>
              <a:rPr lang="en-US" altLang="en-US" sz="1000" b="1">
                <a:solidFill>
                  <a:srgbClr val="FFFFFF"/>
                </a:solidFill>
                <a:cs typeface="Arial" pitchFamily="34" charset="0"/>
              </a:rPr>
              <a:t>×</a:t>
            </a:r>
            <a:r>
              <a:rPr lang="en-US" altLang="en-US" sz="1000" b="1">
                <a:solidFill>
                  <a:srgbClr val="FFFFFF"/>
                </a:solidFill>
              </a:rPr>
              <a:t> 30 m</a:t>
            </a:r>
          </a:p>
        </p:txBody>
      </p:sp>
      <p:pic>
        <p:nvPicPr>
          <p:cNvPr id="7236" name="Picture 91" descr="PPT_flug_issue2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250">
            <a:off x="1666875" y="1546225"/>
            <a:ext cx="1423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7" name="Text Box 92"/>
          <p:cNvSpPr txBox="1">
            <a:spLocks noChangeArrowheads="1"/>
          </p:cNvSpPr>
          <p:nvPr/>
        </p:nvSpPr>
        <p:spPr bwMode="auto">
          <a:xfrm>
            <a:off x="250825" y="1392238"/>
            <a:ext cx="1323975" cy="596900"/>
          </a:xfrm>
          <a:prstGeom prst="rect">
            <a:avLst/>
          </a:prstGeom>
          <a:solidFill>
            <a:srgbClr val="777777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 u="sng">
                <a:solidFill>
                  <a:srgbClr val="FFFFFF"/>
                </a:solidFill>
              </a:rPr>
              <a:t>EnMAP Satellite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Operational Lifetime: &gt;5 years</a:t>
            </a:r>
          </a:p>
        </p:txBody>
      </p:sp>
      <p:sp>
        <p:nvSpPr>
          <p:cNvPr id="7238" name="Text Box 93"/>
          <p:cNvSpPr txBox="1">
            <a:spLocks noChangeArrowheads="1"/>
          </p:cNvSpPr>
          <p:nvPr/>
        </p:nvSpPr>
        <p:spPr bwMode="auto">
          <a:xfrm>
            <a:off x="250825" y="2376488"/>
            <a:ext cx="1800225" cy="1358900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Orbit: 643 km @ 48°N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(Sun-Synchronous)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Local Crossing Time Descending Node: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11:00 hrs </a:t>
            </a:r>
            <a:r>
              <a:rPr lang="en-US" altLang="en-US" sz="1000" b="1">
                <a:solidFill>
                  <a:srgbClr val="FFFFFF"/>
                </a:solidFill>
                <a:cs typeface="Arial" pitchFamily="34" charset="0"/>
              </a:rPr>
              <a:t>± 15 min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Inclination: 97.96°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Orbit Period: </a:t>
            </a:r>
            <a:r>
              <a:rPr lang="en-US" altLang="en-US" sz="1000" b="1">
                <a:solidFill>
                  <a:srgbClr val="FFFFFF"/>
                </a:solidFill>
                <a:cs typeface="Arial" pitchFamily="34" charset="0"/>
              </a:rPr>
              <a:t>~ </a:t>
            </a:r>
            <a:r>
              <a:rPr lang="en-US" altLang="en-US" sz="1000" b="1">
                <a:solidFill>
                  <a:srgbClr val="FFFFFF"/>
                </a:solidFill>
              </a:rPr>
              <a:t>98 minutes</a:t>
            </a:r>
          </a:p>
        </p:txBody>
      </p:sp>
      <p:sp>
        <p:nvSpPr>
          <p:cNvPr id="7239" name="Text Box 94"/>
          <p:cNvSpPr txBox="1">
            <a:spLocks noChangeArrowheads="1"/>
          </p:cNvSpPr>
          <p:nvPr/>
        </p:nvSpPr>
        <p:spPr bwMode="auto">
          <a:xfrm>
            <a:off x="3419475" y="1316038"/>
            <a:ext cx="2447925" cy="1165225"/>
          </a:xfrm>
          <a:prstGeom prst="rect">
            <a:avLst/>
          </a:prstGeom>
          <a:solidFill>
            <a:srgbClr val="777777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 </a:t>
            </a:r>
            <a:r>
              <a:rPr lang="en-US" altLang="en-US" sz="1000" b="1" u="sng">
                <a:solidFill>
                  <a:schemeClr val="bg1"/>
                </a:solidFill>
              </a:rPr>
              <a:t>SWIR Detector Array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900 nm &lt; </a:t>
            </a:r>
            <a:r>
              <a:rPr lang="en-US" altLang="en-US" sz="1000" b="1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altLang="en-US" sz="1000" b="1">
                <a:solidFill>
                  <a:schemeClr val="bg1"/>
                </a:solidFill>
              </a:rPr>
              <a:t>  &lt; 2450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Signal-To-Noise: &gt;170 @ 2200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Sampling: 10 nm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Actively cooled: 150 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SzTx/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</a:rPr>
              <a:t> FPA: Mercury Cadmium Telluride</a:t>
            </a:r>
          </a:p>
        </p:txBody>
      </p:sp>
      <p:sp>
        <p:nvSpPr>
          <p:cNvPr id="7240" name="Text Box 95"/>
          <p:cNvSpPr txBox="1">
            <a:spLocks noChangeArrowheads="1"/>
          </p:cNvSpPr>
          <p:nvPr/>
        </p:nvSpPr>
        <p:spPr bwMode="auto">
          <a:xfrm>
            <a:off x="755650" y="5373688"/>
            <a:ext cx="2555875" cy="428625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40000"/>
              </a:spcBef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Pointing Capability: </a:t>
            </a:r>
            <a:r>
              <a:rPr lang="en-US" altLang="en-US" sz="1000" b="1">
                <a:solidFill>
                  <a:srgbClr val="FFFFFF"/>
                </a:solidFill>
                <a:cs typeface="Arial" pitchFamily="34" charset="0"/>
              </a:rPr>
              <a:t>±30°</a:t>
            </a:r>
            <a:r>
              <a:rPr lang="en-US" altLang="en-US" sz="1000" b="1">
                <a:solidFill>
                  <a:srgbClr val="FFFFFF"/>
                </a:solidFill>
              </a:rPr>
              <a:t>  (</a:t>
            </a:r>
            <a:r>
              <a:rPr lang="en-US" altLang="en-US" sz="1000" b="1">
                <a:solidFill>
                  <a:srgbClr val="FFFFFF"/>
                </a:solidFill>
                <a:cs typeface="Arial" pitchFamily="34" charset="0"/>
              </a:rPr>
              <a:t>±5°)</a:t>
            </a:r>
          </a:p>
          <a:p>
            <a:pPr algn="ctr">
              <a:lnSpc>
                <a:spcPct val="110000"/>
              </a:lnSpc>
              <a:spcBef>
                <a:spcPct val="40000"/>
              </a:spcBef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Target Revisit Time: 4 days (23 days)</a:t>
            </a:r>
          </a:p>
        </p:txBody>
      </p:sp>
      <p:sp>
        <p:nvSpPr>
          <p:cNvPr id="7241" name="Text Box 96"/>
          <p:cNvSpPr txBox="1">
            <a:spLocks noChangeArrowheads="1"/>
          </p:cNvSpPr>
          <p:nvPr/>
        </p:nvSpPr>
        <p:spPr bwMode="auto">
          <a:xfrm>
            <a:off x="827088" y="4221163"/>
            <a:ext cx="1368425" cy="428625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FOV Separation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88 msec or 600 m</a:t>
            </a:r>
          </a:p>
        </p:txBody>
      </p:sp>
      <p:sp>
        <p:nvSpPr>
          <p:cNvPr id="7242" name="Text Box 97"/>
          <p:cNvSpPr txBox="1">
            <a:spLocks noChangeArrowheads="1"/>
          </p:cNvSpPr>
          <p:nvPr/>
        </p:nvSpPr>
        <p:spPr bwMode="auto">
          <a:xfrm>
            <a:off x="6048375" y="1665288"/>
            <a:ext cx="1727200" cy="200025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Dynamic range 14 bit</a:t>
            </a:r>
          </a:p>
        </p:txBody>
      </p:sp>
      <p:pic>
        <p:nvPicPr>
          <p:cNvPr id="7243" name="Picture 100" descr="MCj036156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852738"/>
            <a:ext cx="492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4" name="AutoShape 101"/>
          <p:cNvSpPr>
            <a:spLocks noChangeArrowheads="1"/>
          </p:cNvSpPr>
          <p:nvPr/>
        </p:nvSpPr>
        <p:spPr bwMode="auto">
          <a:xfrm rot="-2100000">
            <a:off x="2987675" y="2060575"/>
            <a:ext cx="215900" cy="936625"/>
          </a:xfrm>
          <a:prstGeom prst="lightningBol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245" name="Text Box 102"/>
          <p:cNvSpPr txBox="1">
            <a:spLocks noChangeArrowheads="1"/>
          </p:cNvSpPr>
          <p:nvPr/>
        </p:nvSpPr>
        <p:spPr bwMode="auto">
          <a:xfrm>
            <a:off x="2700338" y="3429000"/>
            <a:ext cx="1368425" cy="428625"/>
          </a:xfrm>
          <a:prstGeom prst="rect">
            <a:avLst/>
          </a:prstGeom>
          <a:solidFill>
            <a:srgbClr val="777777"/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 anchor="ctr"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tabLst>
                <a:tab pos="2635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X-Band Downlink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SzTx/>
              <a:buFont typeface="Wingdings" pitchFamily="2" charset="2"/>
              <a:buNone/>
            </a:pPr>
            <a:r>
              <a:rPr lang="en-US" altLang="en-US" sz="1000" b="1">
                <a:solidFill>
                  <a:srgbClr val="FFFFFF"/>
                </a:solidFill>
              </a:rPr>
              <a:t>320 Mbps</a:t>
            </a:r>
          </a:p>
        </p:txBody>
      </p:sp>
      <p:sp>
        <p:nvSpPr>
          <p:cNvPr id="7246" name="Text Box 103"/>
          <p:cNvSpPr txBox="1">
            <a:spLocks noChangeArrowheads="1"/>
          </p:cNvSpPr>
          <p:nvPr/>
        </p:nvSpPr>
        <p:spPr bwMode="auto">
          <a:xfrm>
            <a:off x="4284663" y="3357563"/>
            <a:ext cx="1370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900" b="1">
                <a:latin typeface="Times New Roman" pitchFamily="18" charset="0"/>
              </a:rPr>
              <a:t>Spectral 134</a:t>
            </a:r>
          </a:p>
        </p:txBody>
      </p:sp>
      <p:sp>
        <p:nvSpPr>
          <p:cNvPr id="7247" name="Text Box 104"/>
          <p:cNvSpPr txBox="1">
            <a:spLocks noChangeArrowheads="1"/>
          </p:cNvSpPr>
          <p:nvPr/>
        </p:nvSpPr>
        <p:spPr bwMode="auto">
          <a:xfrm>
            <a:off x="5795963" y="4437063"/>
            <a:ext cx="1370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900" b="1">
                <a:latin typeface="Times New Roman" pitchFamily="18" charset="0"/>
              </a:rPr>
              <a:t>Spectral 94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6950" y="6388100"/>
            <a:ext cx="55864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+mj-lt"/>
              </a:rPr>
              <a:t>Guanter</a:t>
            </a:r>
            <a:r>
              <a:rPr lang="en-US" b="1" dirty="0">
                <a:latin typeface="+mj-lt"/>
              </a:rPr>
              <a:t> et al., Remote Sensing,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 Partners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History and Current Status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04850" y="1412875"/>
            <a:ext cx="78454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indent="-381000"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2005 Phase A study accomplished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2006 Start of phase B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2007 End of phase B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2008 Start of phase C/D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de-DE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2010 CDR </a:t>
            </a:r>
            <a:r>
              <a:rPr lang="de-DE" altLang="en-US" sz="2000" b="1" dirty="0" err="1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Ground</a:t>
            </a:r>
            <a:r>
              <a:rPr lang="de-DE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Segment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de-DE" altLang="en-US" sz="2000" b="1" dirty="0" smtClean="0">
                <a:solidFill>
                  <a:srgbClr val="6F6F6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2012 System CDR</a:t>
            </a: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de-DE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2016 Start Phase D,   GS </a:t>
            </a:r>
            <a:r>
              <a:rPr lang="de-DE" altLang="en-US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deltaCDR</a:t>
            </a:r>
            <a:r>
              <a:rPr lang="de-DE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de-DE" altLang="en-US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successfully</a:t>
            </a:r>
            <a:r>
              <a:rPr lang="de-DE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de-DE" altLang="en-US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completed</a:t>
            </a:r>
            <a:endParaRPr lang="de-DE" altLang="en-U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buSzPct val="70000"/>
              <a:buFontTx/>
              <a:buChar char="•"/>
              <a:defRPr/>
            </a:pPr>
            <a:r>
              <a:rPr lang="en-US" altLang="en-US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2019 Launch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MAP-Bodensegment-Vorlage">
  <a:themeElements>
    <a:clrScheme name="EnMAP-Bodensegment-Vorl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MAP-Bodensegment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MAP-Bodensegment-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MAP-Bodensegment-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MAP-Bodensegment-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MAP-Bodensegment-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MAP-Bodensegment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MAP-Bodensegment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MAP-Bodensegment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ienceAdvisoryGroup EnSAG">
  <a:themeElements>
    <a:clrScheme name="ScienceAdvisoryGroup EnSA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ScienceAdvisoryGroup EnS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nceAdvisoryGroup EnS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1315</Words>
  <Application>Microsoft Office PowerPoint</Application>
  <PresentationFormat>On-screen Show (4:3)</PresentationFormat>
  <Paragraphs>420</Paragraphs>
  <Slides>30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EnMAP-Bodensegment-Vorlage</vt:lpstr>
      <vt:lpstr>ScienceAdvisoryGroup EnSAG</vt:lpstr>
      <vt:lpstr>DLR-Präsentation 4:3 Englisch</vt:lpstr>
      <vt:lpstr>Visio</vt:lpstr>
      <vt:lpstr>Dokument</vt:lpstr>
      <vt:lpstr>PowerPoint Presentation</vt:lpstr>
      <vt:lpstr>Translation of objectives into requirements</vt:lpstr>
      <vt:lpstr>PowerPoint Presentation</vt:lpstr>
      <vt:lpstr>L1b: The TIMELINE harmonization approach</vt:lpstr>
      <vt:lpstr>L1b – Radiometric Harmonization using Time Series</vt:lpstr>
      <vt:lpstr>PowerPoint Presentation</vt:lpstr>
      <vt:lpstr>Mission and Instrument Characteristics</vt:lpstr>
      <vt:lpstr>Project Partners</vt:lpstr>
      <vt:lpstr>History and Current Status</vt:lpstr>
      <vt:lpstr>Instrument Calibration &amp; Monitoring   (Subsystems &amp; Instrument Team)</vt:lpstr>
      <vt:lpstr>Parameter des Satelliten</vt:lpstr>
      <vt:lpstr>       Vibration Test / Clean Room-Bench</vt:lpstr>
      <vt:lpstr>PowerPoint Presentation</vt:lpstr>
      <vt:lpstr>In-flight Calibration Frequencies</vt:lpstr>
      <vt:lpstr>In-flight Calibration Frequencies</vt:lpstr>
      <vt:lpstr>Sun Calibration using Shutter Mechanism Life-Limited-Item: Measurement frequency optimized </vt:lpstr>
      <vt:lpstr>Data Quality Control within Pre-Processing Chain  (Subsystems)</vt:lpstr>
      <vt:lpstr>Overview  - Processing Chain</vt:lpstr>
      <vt:lpstr>EnMAP Level L0/L1b Processing – detailed steps</vt:lpstr>
      <vt:lpstr>Overview Processing Chain</vt:lpstr>
      <vt:lpstr>EnMAP – Data Qality Indicators</vt:lpstr>
      <vt:lpstr>Operational QC within  pre-processing chains</vt:lpstr>
      <vt:lpstr>Detecting Striping Artefacts</vt:lpstr>
      <vt:lpstr>Geometric Processing using Reference Images</vt:lpstr>
      <vt:lpstr>Uncertainty studies – first example </vt:lpstr>
      <vt:lpstr>Uncertainty studies – first example  </vt:lpstr>
      <vt:lpstr>External Validation @ GFZ</vt:lpstr>
      <vt:lpstr>External Validation @ GFZ</vt:lpstr>
      <vt:lpstr>Summary – Cal/Val/Mon/DataQC for EnMAP</vt:lpstr>
      <vt:lpstr>Thank you very much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Chain for the  Future Hyperspectral Mission EnMAP ■</dc:title>
  <dc:creator/>
  <cp:lastModifiedBy/>
  <cp:revision>63</cp:revision>
  <dcterms:created xsi:type="dcterms:W3CDTF">1900-12-31T23:00:00Z</dcterms:created>
  <dcterms:modified xsi:type="dcterms:W3CDTF">2016-07-19T04:36:59Z</dcterms:modified>
</cp:coreProperties>
</file>