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22"/>
  </p:notesMasterIdLst>
  <p:handoutMasterIdLst>
    <p:handoutMasterId r:id="rId23"/>
  </p:handoutMasterIdLst>
  <p:sldIdLst>
    <p:sldId id="280" r:id="rId2"/>
    <p:sldId id="281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2" r:id="rId13"/>
    <p:sldId id="266" r:id="rId14"/>
    <p:sldId id="267" r:id="rId15"/>
    <p:sldId id="268" r:id="rId16"/>
    <p:sldId id="269" r:id="rId17"/>
    <p:sldId id="273" r:id="rId18"/>
    <p:sldId id="270" r:id="rId19"/>
    <p:sldId id="279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67"/>
    <a:srgbClr val="00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2113" autoAdjust="0"/>
  </p:normalViewPr>
  <p:slideViewPr>
    <p:cSldViewPr showGuides="1">
      <p:cViewPr>
        <p:scale>
          <a:sx n="71" d="100"/>
          <a:sy n="71" d="100"/>
        </p:scale>
        <p:origin x="1410" y="54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20/07/2016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20/07/2016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343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B00DB-CF3E-4505-BBDA-CD4C1F1D87DD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5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C849C-30D6-4C2D-9834-4660E90AF6B5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161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C849C-30D6-4C2D-9834-4660E90AF6B5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8894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75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solidFill>
                  <a:prstClr val="black"/>
                </a:solidFill>
              </a:endParaRPr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10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20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0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7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4518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81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Presentation title  |  Presenter name  |  Page </a:t>
            </a:r>
            <a:fld id="{4E2522EF-23C8-4CFF-BB6E-72792D3AB2E2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67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7504" y="1196752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03324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601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71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63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11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1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8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jpeg"/><Relationship Id="rId4" Type="http://schemas.openxmlformats.org/officeDocument/2006/relationships/image" Target="../media/image5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Australian Calibration </a:t>
            </a:r>
            <a:r>
              <a:rPr lang="en-AU" dirty="0" smtClean="0"/>
              <a:t>And </a:t>
            </a:r>
            <a:r>
              <a:rPr lang="en-AU" dirty="0" smtClean="0"/>
              <a:t>Validation </a:t>
            </a:r>
            <a:r>
              <a:rPr lang="en-AU" dirty="0" smtClean="0"/>
              <a:t>Activities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Cindy Ong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CSIRO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8321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sz="3200" dirty="0" smtClean="0"/>
              <a:t>Central Desert Logistics</a:t>
            </a: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03988"/>
            <a:ext cx="288925" cy="127000"/>
          </a:xfrm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10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0" y="1186775"/>
            <a:ext cx="7596336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2000" b="1" dirty="0" smtClean="0">
                <a:solidFill>
                  <a:schemeClr val="accent1">
                    <a:lumMod val="50000"/>
                  </a:schemeClr>
                </a:solidFill>
              </a:rPr>
              <a:t>Landforms</a:t>
            </a:r>
            <a:endParaRPr lang="en-A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Lake Eyre covers 144kmX77km,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15.2 metres below sea level, it is the lowest point in Australia. Flood waters cover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lake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once every 8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years on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average, filled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to capacity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in the last 160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years;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Surrounding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area covered by red sand dunes and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mesas, rising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from salty </a:t>
            </a:r>
            <a:r>
              <a:rPr lang="en-AU" sz="2000" dirty="0" err="1">
                <a:solidFill>
                  <a:schemeClr val="accent1">
                    <a:lumMod val="50000"/>
                  </a:schemeClr>
                </a:solidFill>
              </a:rPr>
              <a:t>claypans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stone-strewn (coarse gibber) tablelands;</a:t>
            </a:r>
            <a:endParaRPr lang="en-AU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AU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AU" sz="2000" b="1" dirty="0" smtClean="0">
                <a:solidFill>
                  <a:schemeClr val="accent1">
                    <a:lumMod val="50000"/>
                  </a:schemeClr>
                </a:solidFill>
              </a:rPr>
              <a:t>Vegetation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Vegetation is generally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sparse. </a:t>
            </a:r>
            <a:r>
              <a:rPr lang="en-AU" sz="2000" dirty="0" err="1">
                <a:solidFill>
                  <a:schemeClr val="accent1">
                    <a:lumMod val="50000"/>
                  </a:schemeClr>
                </a:solidFill>
              </a:rPr>
              <a:t>Canegrass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 and scattered clumps of mulga and acacias grow on the red sand dunes and the occasional stand of acacia can be seen on the coarse gibber tablelands. Nitre-bush, samphire, needlebush and native willow are also found in the Lake Eyre area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Other areas are grazed and there are an abundance of cattle in some parts of the landscape. NB. Risk of animals for instruments</a:t>
            </a:r>
            <a:endParaRPr lang="en-AU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en-A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28" y="1748412"/>
            <a:ext cx="1410072" cy="1057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28" y="4509120"/>
            <a:ext cx="1410072" cy="1057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928" y="3128766"/>
            <a:ext cx="1410072" cy="1057554"/>
          </a:xfrm>
          <a:prstGeom prst="rect">
            <a:avLst/>
          </a:prstGeom>
        </p:spPr>
      </p:pic>
      <p:sp>
        <p:nvSpPr>
          <p:cNvPr id="8" name="Text Placeholder 9"/>
          <p:cNvSpPr txBox="1">
            <a:spLocks/>
          </p:cNvSpPr>
          <p:nvPr/>
        </p:nvSpPr>
        <p:spPr>
          <a:xfrm>
            <a:off x="539552" y="177515"/>
            <a:ext cx="8460000" cy="9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Font typeface="Arial" pitchFamily="34" charset="0"/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Calibri" pitchFamily="34" charset="0"/>
              <a:buNone/>
              <a:defRPr sz="22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defRPr sz="2800" kern="1200">
                <a:solidFill>
                  <a:srgbClr val="00A9CE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defRPr sz="2800" kern="1200">
                <a:solidFill>
                  <a:srgbClr val="00A9CE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None/>
              <a:tabLst/>
              <a:defRPr sz="2800" kern="1200">
                <a:solidFill>
                  <a:srgbClr val="00A9C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smtClean="0"/>
              <a:t>Central Desert Logistics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4362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3988" y="238277"/>
            <a:ext cx="8460000" cy="900000"/>
          </a:xfrm>
        </p:spPr>
        <p:txBody>
          <a:bodyPr/>
          <a:lstStyle/>
          <a:p>
            <a:r>
              <a:rPr lang="en-AU" sz="3200" dirty="0" smtClean="0"/>
              <a:t>Central Desert Logistics</a:t>
            </a: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03988"/>
            <a:ext cx="288925" cy="127000"/>
          </a:xfrm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53752" y="988115"/>
            <a:ext cx="9036496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b="1" dirty="0" smtClean="0">
                <a:solidFill>
                  <a:schemeClr val="accent1">
                    <a:lumMod val="50000"/>
                  </a:schemeClr>
                </a:solidFill>
              </a:rPr>
              <a:t>Communications</a:t>
            </a:r>
            <a:endParaRPr lang="en-A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No communication except for satellite even at Marree which had broad band reduced;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Satellite phone essential;</a:t>
            </a:r>
          </a:p>
          <a:p>
            <a:pPr>
              <a:buFont typeface="Wingdings" pitchFamily="2" charset="2"/>
              <a:buChar char="§"/>
            </a:pP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AU" b="1" dirty="0">
                <a:solidFill>
                  <a:schemeClr val="accent1">
                    <a:lumMod val="50000"/>
                  </a:schemeClr>
                </a:solidFill>
              </a:rPr>
              <a:t>Permissions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Large areas which are sand plains are now 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on </a:t>
            </a:r>
            <a:r>
              <a:rPr lang="en-AU" dirty="0" err="1">
                <a:solidFill>
                  <a:schemeClr val="accent1">
                    <a:lumMod val="50000"/>
                  </a:schemeClr>
                </a:solidFill>
              </a:rPr>
              <a:t>BHPBilliton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 lease </a:t>
            </a: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area behind gated compounds, 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permissions required from </a:t>
            </a:r>
            <a:r>
              <a:rPr lang="en-AU" dirty="0" err="1" smtClean="0">
                <a:solidFill>
                  <a:schemeClr val="accent1">
                    <a:lumMod val="50000"/>
                  </a:schemeClr>
                </a:solidFill>
              </a:rPr>
              <a:t>BHPBilliton</a:t>
            </a: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. Keys 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available from </a:t>
            </a:r>
            <a:r>
              <a:rPr lang="en-AU" dirty="0" err="1">
                <a:solidFill>
                  <a:schemeClr val="accent1">
                    <a:lumMod val="50000"/>
                  </a:schemeClr>
                </a:solidFill>
              </a:rPr>
              <a:t>Moorlina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 Station owners but permissions needed prior to this</a:t>
            </a: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Other areas require permissions from land managers which are either pastoralists or government land managers as the area is 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with the Kati </a:t>
            </a:r>
            <a:r>
              <a:rPr lang="en-AU" dirty="0" err="1">
                <a:solidFill>
                  <a:schemeClr val="accent1">
                    <a:lumMod val="50000"/>
                  </a:schemeClr>
                </a:solidFill>
              </a:rPr>
              <a:t>Thanda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-Lake Eyre National Park;</a:t>
            </a:r>
            <a:endParaRPr lang="en-A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Aboriginal heritage permissions will most likely also be required to install instruments if on nature reserve;</a:t>
            </a:r>
          </a:p>
          <a:p>
            <a:pPr>
              <a:buFont typeface="Wingdings" pitchFamily="2" charset="2"/>
              <a:buChar char="§"/>
            </a:pP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21" y="0"/>
            <a:ext cx="1360579" cy="102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957"/>
            <a:ext cx="9144000" cy="20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534" y="284980"/>
            <a:ext cx="8460000" cy="900000"/>
          </a:xfrm>
        </p:spPr>
        <p:txBody>
          <a:bodyPr/>
          <a:lstStyle/>
          <a:p>
            <a:r>
              <a:rPr lang="en-AU" sz="3200" dirty="0"/>
              <a:t>Climate </a:t>
            </a:r>
            <a:r>
              <a:rPr lang="en-AU" sz="3200" dirty="0" smtClean="0"/>
              <a:t>Data From Lake Eyre (Weather Station In Middle Of </a:t>
            </a:r>
            <a:r>
              <a:rPr lang="en-AU" sz="3200" dirty="0" smtClean="0"/>
              <a:t>Central </a:t>
            </a:r>
            <a:r>
              <a:rPr lang="en-AU" sz="3200" dirty="0" smtClean="0"/>
              <a:t>Desert)</a:t>
            </a: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03988"/>
            <a:ext cx="288925" cy="127000"/>
          </a:xfrm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12</a:t>
            </a:fld>
            <a:r>
              <a:rPr lang="en-AU" smtClean="0"/>
              <a:t>  |</a:t>
            </a:r>
            <a:endParaRPr lang="en-AU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8631" y="1719112"/>
          <a:ext cx="9205493" cy="18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Worksheet" r:id="rId3" imgW="9601335" imgH="1914457" progId="Excel.Sheet.12">
                  <p:embed/>
                </p:oleObj>
              </mc:Choice>
              <mc:Fallback>
                <p:oleObj name="Worksheet" r:id="rId3" imgW="9601335" imgH="19144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31" y="1719112"/>
                        <a:ext cx="9205493" cy="18363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40" y="4539548"/>
            <a:ext cx="9144000" cy="23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8800" y="260648"/>
            <a:ext cx="8461374" cy="852487"/>
          </a:xfrm>
        </p:spPr>
        <p:txBody>
          <a:bodyPr/>
          <a:lstStyle/>
          <a:p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Lessons Learnt</a:t>
            </a: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552" y="846847"/>
            <a:ext cx="7899871" cy="4572855"/>
          </a:xfrm>
        </p:spPr>
        <p:txBody>
          <a:bodyPr/>
          <a:lstStyle/>
          <a:p>
            <a:pPr marL="0" indent="0">
              <a:buNone/>
            </a:pPr>
            <a:endParaRPr lang="en-AU" b="0" dirty="0" smtClean="0"/>
          </a:p>
          <a:p>
            <a:r>
              <a:rPr lang="en-AU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The use of l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ong term archive data </a:t>
            </a:r>
            <a:r>
              <a:rPr lang="en-AU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provides a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good start but 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no current 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sensor can detect dry vegetation prevalent in arid climate =&gt; justification for imaging spectroscopy;</a:t>
            </a:r>
          </a:p>
          <a:p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No matter how good a site looks on desktop study, field campaign extremely important to </a:t>
            </a:r>
            <a:r>
              <a:rPr lang="en-AU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check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out all logistics;</a:t>
            </a:r>
          </a:p>
          <a:p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Site access and communication extremely important =&gt; no one should die going to site, instruments need servicing and data needs to be retrieved autonomously;</a:t>
            </a:r>
          </a:p>
          <a:p>
            <a:r>
              <a:rPr lang="en-AU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Fit for </a:t>
            </a:r>
            <a:r>
              <a:rPr lang="en-AU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p</a:t>
            </a:r>
            <a:r>
              <a:rPr lang="en-AU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urpose: Central Desert may be useful as PICS.  There is already </a:t>
            </a:r>
            <a:r>
              <a:rPr lang="en-AU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a CIMEL there;</a:t>
            </a:r>
            <a:endParaRPr lang="en-AU" b="0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116632"/>
            <a:ext cx="8229600" cy="639762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Pinnacles Desert </a:t>
            </a:r>
            <a:r>
              <a:rPr lang="en-AU" sz="3200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ocation </a:t>
            </a:r>
            <a:r>
              <a:rPr lang="en-AU" sz="3200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nd </a:t>
            </a:r>
            <a:r>
              <a:rPr lang="en-AU" sz="3200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ogistics</a:t>
            </a:r>
            <a:endParaRPr lang="en-A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" y="4854517"/>
            <a:ext cx="9144000" cy="20034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548680"/>
            <a:ext cx="792088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dirty="0" smtClean="0">
                <a:solidFill>
                  <a:schemeClr val="accent1">
                    <a:lumMod val="50000"/>
                  </a:schemeClr>
                </a:solidFill>
              </a:rPr>
              <a:t>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err="1">
                <a:solidFill>
                  <a:schemeClr val="accent1">
                    <a:lumMod val="50000"/>
                  </a:schemeClr>
                </a:solidFill>
              </a:rPr>
              <a:t>Lat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 Lon: 30°35'24.67"S, 115° 9'23.84"E, elevation 30-70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~ 250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km N of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Perth</a:t>
            </a:r>
            <a:endParaRPr lang="en-A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Nearest airport Perth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Nearest town and accommodation Cervantes, ~20 km away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Sealed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roads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all the way from Perth to Nambung National 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~ 1 km walk into sand dunes</a:t>
            </a:r>
            <a:endParaRPr lang="en-A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AU" sz="2000" b="1" dirty="0" smtClean="0">
                <a:solidFill>
                  <a:schemeClr val="accent1">
                    <a:lumMod val="50000"/>
                  </a:schemeClr>
                </a:solidFill>
              </a:rPr>
              <a:t>Landform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Undulating sand dunes (2x5 km) consisting dominantly of quartz, carbonate, kaolinite, and minor amounts of iron oxide</a:t>
            </a:r>
          </a:p>
          <a:p>
            <a:pPr marL="0" lvl="1"/>
            <a:r>
              <a:rPr lang="en-AU" sz="2000" b="1" dirty="0" smtClean="0">
                <a:solidFill>
                  <a:schemeClr val="accent1">
                    <a:lumMod val="50000"/>
                  </a:schemeClr>
                </a:solidFill>
              </a:rPr>
              <a:t>Vegetation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Low d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ry heathlands, 170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angiosperms: </a:t>
            </a:r>
            <a:r>
              <a:rPr lang="en-AU" sz="2000" dirty="0" err="1" smtClean="0">
                <a:solidFill>
                  <a:schemeClr val="accent1">
                    <a:lumMod val="50000"/>
                  </a:schemeClr>
                </a:solidFill>
              </a:rPr>
              <a:t>eg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coastal wattle, sea nymph, acorn banksia, cowslip orchid, ringed wallaby grass and coast hop-bush. 1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 gymnosperm: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swamp cypress</a:t>
            </a:r>
            <a:endParaRPr lang="en-A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A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AU" sz="2000" b="1" dirty="0" smtClean="0"/>
          </a:p>
          <a:p>
            <a:endParaRPr lang="en-AU" sz="2000" dirty="0"/>
          </a:p>
          <a:p>
            <a:pPr>
              <a:buFont typeface="Wingdings" pitchFamily="2" charset="2"/>
              <a:buChar char="§"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94208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2" y="353463"/>
            <a:ext cx="4327182" cy="1098664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Pinnacles </a:t>
            </a:r>
            <a:r>
              <a:rPr lang="en-AU" sz="32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esert 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Logistics</a:t>
            </a:r>
            <a:endParaRPr lang="en-A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98664"/>
            <a:ext cx="824432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Communications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3 / 4 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Satellite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Landline</a:t>
            </a:r>
            <a:endParaRPr lang="en-A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AU" sz="2000" b="1" dirty="0" smtClean="0">
                <a:solidFill>
                  <a:schemeClr val="accent1">
                    <a:lumMod val="50000"/>
                  </a:schemeClr>
                </a:solidFill>
              </a:rPr>
              <a:t>Permissions</a:t>
            </a:r>
            <a:endParaRPr lang="en-A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Department of Parks and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Wildlife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Aboriginal Heritage</a:t>
            </a:r>
            <a:endParaRPr lang="en-A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Need to minimise 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disturbance especially if on dunes</a:t>
            </a:r>
            <a:endParaRPr lang="en-A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err="1" smtClean="0">
                <a:solidFill>
                  <a:schemeClr val="accent1">
                    <a:lumMod val="50000"/>
                  </a:schemeClr>
                </a:solidFill>
              </a:rPr>
              <a:t>Bitumised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, locked up areas around the Discovery Centre</a:t>
            </a:r>
            <a:endParaRPr lang="en-AU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A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AU" sz="2000" b="1" dirty="0" smtClean="0">
                <a:solidFill>
                  <a:schemeClr val="accent1">
                    <a:lumMod val="50000"/>
                  </a:schemeClr>
                </a:solidFill>
              </a:rPr>
              <a:t>Security</a:t>
            </a:r>
            <a:endParaRPr lang="en-A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Dunes are in Nambung National </a:t>
            </a:r>
            <a:r>
              <a:rPr lang="en-AU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Dunes are at least 1 km from tourist traffic area, no tracks except for animals (Emu and Kangaroos) in 7 visits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accent1">
                    <a:lumMod val="50000"/>
                  </a:schemeClr>
                </a:solidFill>
              </a:rPr>
              <a:t>Park is manned by rangers</a:t>
            </a:r>
            <a:endParaRPr lang="en-A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45" y="116632"/>
            <a:ext cx="4675105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98" y="5632498"/>
            <a:ext cx="1634001" cy="1225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79" y="5632498"/>
            <a:ext cx="1634001" cy="1225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5635122"/>
            <a:ext cx="1634001" cy="12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330200" y="6504335"/>
            <a:ext cx="288789" cy="127346"/>
          </a:xfrm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16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54" y="234704"/>
            <a:ext cx="8964488" cy="852487"/>
          </a:xfrm>
        </p:spPr>
        <p:txBody>
          <a:bodyPr>
            <a:noAutofit/>
          </a:bodyPr>
          <a:lstStyle/>
          <a:p>
            <a:pPr algn="l"/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Pinnacles 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Desert Climate 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Data From Nearest 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Weather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Station</a:t>
            </a:r>
            <a:b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A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521587"/>
            <a:ext cx="9144001" cy="45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26449"/>
      </p:ext>
    </p:extLst>
  </p:cSld>
  <p:clrMapOvr>
    <a:masterClrMapping/>
  </p:clrMapOvr>
  <p:transition advTm="1581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56"/>
            <a:ext cx="3244235" cy="3032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24" y="0"/>
            <a:ext cx="3222776" cy="3012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33" y="3573016"/>
            <a:ext cx="3239267" cy="3027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560"/>
            <a:ext cx="3222776" cy="3012086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11399" y="3094356"/>
            <a:ext cx="4700588" cy="260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/>
              <a:t>10 year Temporal Means </a:t>
            </a:r>
            <a:r>
              <a:rPr lang="en-AU" sz="1600" dirty="0" smtClean="0"/>
              <a:t>VNIR-SWIR</a:t>
            </a:r>
            <a:endParaRPr lang="en-AU" sz="1600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5921224" y="6589124"/>
            <a:ext cx="4700588" cy="260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>
                <a:solidFill>
                  <a:schemeClr val="bg1"/>
                </a:solidFill>
              </a:rPr>
              <a:t>10 year Temporal Means VNIR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79512" y="6589124"/>
            <a:ext cx="4700588" cy="260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>
                <a:solidFill>
                  <a:schemeClr val="bg1"/>
                </a:solidFill>
              </a:rPr>
              <a:t>10 year Temporal Means </a:t>
            </a:r>
            <a:r>
              <a:rPr lang="en-AU" sz="1600" dirty="0" smtClean="0">
                <a:solidFill>
                  <a:schemeClr val="bg1"/>
                </a:solidFill>
              </a:rPr>
              <a:t>SWIR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5921224" y="3063707"/>
            <a:ext cx="4700588" cy="260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 smtClean="0"/>
              <a:t>Coefficient Of Variation VNIR-SWIR</a:t>
            </a:r>
            <a:endParaRPr lang="en-AU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92" y="2564904"/>
            <a:ext cx="2621921" cy="3240360"/>
          </a:xfrm>
        </p:spPr>
        <p:txBody>
          <a:bodyPr/>
          <a:lstStyle/>
          <a:p>
            <a:pPr algn="ctr"/>
            <a:r>
              <a:rPr lang="en-AU" dirty="0" smtClean="0"/>
              <a:t>Spatial, Temporal Variation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916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7537" y="2852936"/>
            <a:ext cx="2627713" cy="2309161"/>
          </a:xfrm>
        </p:spPr>
        <p:txBody>
          <a:bodyPr>
            <a:normAutofit/>
          </a:bodyPr>
          <a:lstStyle/>
          <a:p>
            <a:pPr algn="ctr"/>
            <a:r>
              <a:rPr lang="en-AU" sz="3200" dirty="0" smtClean="0"/>
              <a:t>Compositional Variation</a:t>
            </a:r>
            <a:endParaRPr lang="en-AU" sz="32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1399" y="3094356"/>
            <a:ext cx="4700588" cy="260350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 err="1" smtClean="0"/>
              <a:t>MgOH</a:t>
            </a:r>
            <a:r>
              <a:rPr lang="en-AU" sz="1600" dirty="0" smtClean="0"/>
              <a:t> (Carbonate) Abundances</a:t>
            </a:r>
            <a:endParaRPr lang="en-AU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" y="47981"/>
            <a:ext cx="3247716" cy="3046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" y="3538716"/>
            <a:ext cx="3253997" cy="3045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28" y="-266"/>
            <a:ext cx="3241881" cy="3040902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7076836" y="3040636"/>
            <a:ext cx="2134592" cy="3806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AU" sz="1600" dirty="0" err="1" smtClean="0"/>
              <a:t>AlOH</a:t>
            </a:r>
            <a:r>
              <a:rPr lang="en-AU" sz="1600" dirty="0" smtClean="0"/>
              <a:t> (Clay) Abundances</a:t>
            </a:r>
            <a:endParaRPr lang="en-AU" sz="1600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38941" y="6610080"/>
            <a:ext cx="2792629" cy="4793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AU" sz="1600" dirty="0" smtClean="0"/>
              <a:t>Silica (Sand) Abundances</a:t>
            </a:r>
            <a:endParaRPr lang="en-AU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33" y="3530439"/>
            <a:ext cx="3255864" cy="3054018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7308304" y="6610079"/>
            <a:ext cx="2792629" cy="4793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AU" sz="1600" dirty="0" smtClean="0"/>
              <a:t>DEM</a:t>
            </a:r>
            <a:endParaRPr lang="en-AU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b="1"/>
          <a:stretch/>
        </p:blipFill>
        <p:spPr>
          <a:xfrm>
            <a:off x="3259114" y="620688"/>
            <a:ext cx="2627714" cy="175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187" y="326390"/>
            <a:ext cx="8605712" cy="852487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Work </a:t>
            </a: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Planned 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For The Near </a:t>
            </a: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Future</a:t>
            </a: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85515"/>
            <a:ext cx="8136904" cy="5672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b="1" dirty="0">
                <a:solidFill>
                  <a:schemeClr val="accent1">
                    <a:lumMod val="50000"/>
                  </a:schemeClr>
                </a:solidFill>
              </a:rPr>
              <a:t>Permissions For Instrument Installation Submitted</a:t>
            </a:r>
          </a:p>
          <a:p>
            <a:pPr lvl="1"/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Pending information on structure and specifications on radiometric instrument</a:t>
            </a: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endParaRPr lang="en-A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AU" b="1" dirty="0" smtClean="0">
                <a:solidFill>
                  <a:schemeClr val="accent1">
                    <a:lumMod val="50000"/>
                  </a:schemeClr>
                </a:solidFill>
              </a:rPr>
              <a:t>Instrumentation </a:t>
            </a:r>
            <a:r>
              <a:rPr lang="en-AU" b="1" dirty="0" smtClean="0">
                <a:solidFill>
                  <a:schemeClr val="accent1">
                    <a:lumMod val="50000"/>
                  </a:schemeClr>
                </a:solidFill>
              </a:rPr>
              <a:t>Obtained And Planned For Installation</a:t>
            </a:r>
          </a:p>
          <a:p>
            <a:pPr lvl="1"/>
            <a:r>
              <a:rPr lang="en-AU" b="0" dirty="0" smtClean="0">
                <a:solidFill>
                  <a:schemeClr val="accent1">
                    <a:lumMod val="50000"/>
                  </a:schemeClr>
                </a:solidFill>
              </a:rPr>
              <a:t>CIMEL (on </a:t>
            </a:r>
            <a:r>
              <a:rPr lang="en-AU" b="0" dirty="0" err="1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AU" b="0" dirty="0" err="1" smtClean="0">
                <a:solidFill>
                  <a:schemeClr val="accent1">
                    <a:lumMod val="50000"/>
                  </a:schemeClr>
                </a:solidFill>
              </a:rPr>
              <a:t>eronet</a:t>
            </a:r>
            <a:r>
              <a:rPr lang="en-AU" b="0" dirty="0" smtClean="0">
                <a:solidFill>
                  <a:schemeClr val="accent1">
                    <a:lumMod val="50000"/>
                  </a:schemeClr>
                </a:solidFill>
              </a:rPr>
              <a:t>);</a:t>
            </a:r>
          </a:p>
          <a:p>
            <a:pPr lvl="1"/>
            <a:r>
              <a:rPr lang="en-AU" b="0" dirty="0" smtClean="0">
                <a:solidFill>
                  <a:schemeClr val="accent1">
                    <a:lumMod val="50000"/>
                  </a:schemeClr>
                </a:solidFill>
              </a:rPr>
              <a:t>Weather station linked to CIMEL;</a:t>
            </a:r>
          </a:p>
          <a:p>
            <a:pPr lvl="1"/>
            <a:r>
              <a:rPr lang="en-AU" b="0" dirty="0" smtClean="0">
                <a:solidFill>
                  <a:schemeClr val="accent1">
                    <a:lumMod val="50000"/>
                  </a:schemeClr>
                </a:solidFill>
              </a:rPr>
              <a:t>COSMIC Ray Probe (on national and international network);</a:t>
            </a:r>
          </a:p>
          <a:p>
            <a:pPr marL="0" lvl="0" indent="0">
              <a:buClr>
                <a:srgbClr val="618FFD">
                  <a:lumMod val="50000"/>
                </a:srgbClr>
              </a:buClr>
              <a:buNone/>
            </a:pPr>
            <a:endParaRPr lang="en-A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Clr>
                <a:srgbClr val="618FFD">
                  <a:lumMod val="50000"/>
                </a:srgbClr>
              </a:buClr>
              <a:buNone/>
            </a:pPr>
            <a:r>
              <a:rPr lang="en-AU" b="1" dirty="0" smtClean="0">
                <a:solidFill>
                  <a:schemeClr val="accent1">
                    <a:lumMod val="50000"/>
                  </a:schemeClr>
                </a:solidFill>
              </a:rPr>
              <a:t>Instrumentation </a:t>
            </a:r>
            <a:r>
              <a:rPr lang="en-AU" b="1" dirty="0" smtClean="0">
                <a:solidFill>
                  <a:schemeClr val="accent1">
                    <a:lumMod val="50000"/>
                  </a:schemeClr>
                </a:solidFill>
              </a:rPr>
              <a:t>Aspiration</a:t>
            </a:r>
          </a:p>
          <a:p>
            <a:pPr lvl="1"/>
            <a:r>
              <a:rPr lang="en-AU" b="0" dirty="0" smtClean="0">
                <a:solidFill>
                  <a:schemeClr val="accent1">
                    <a:lumMod val="50000"/>
                  </a:schemeClr>
                </a:solidFill>
              </a:rPr>
              <a:t>Automated acquisition of complete VNIR-SWIR spectral measurements feeding into systems such as </a:t>
            </a:r>
            <a:r>
              <a:rPr lang="en-AU" dirty="0" err="1" smtClean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AU" b="0" dirty="0" err="1" smtClean="0">
                <a:solidFill>
                  <a:schemeClr val="accent1">
                    <a:lumMod val="50000"/>
                  </a:schemeClr>
                </a:solidFill>
              </a:rPr>
              <a:t>adCalNet</a:t>
            </a:r>
            <a:r>
              <a:rPr lang="en-AU" b="0" dirty="0" smtClean="0">
                <a:solidFill>
                  <a:schemeClr val="accent1">
                    <a:lumMod val="50000"/>
                  </a:schemeClr>
                </a:solidFill>
              </a:rPr>
              <a:t> and/or receiving/processing hubs;</a:t>
            </a:r>
          </a:p>
          <a:p>
            <a:pPr marL="0" indent="0">
              <a:buNone/>
            </a:pPr>
            <a:endParaRPr lang="en-A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A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A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AU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Summary of Australian Calibration And Validation Activities</a:t>
            </a: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989" y="1700808"/>
            <a:ext cx="7913451" cy="4572855"/>
          </a:xfrm>
        </p:spPr>
        <p:txBody>
          <a:bodyPr/>
          <a:lstStyle/>
          <a:p>
            <a:pPr lvl="1"/>
            <a:r>
              <a:rPr lang="en-AU" sz="2800" dirty="0" smtClean="0">
                <a:solidFill>
                  <a:srgbClr val="005567"/>
                </a:solidFill>
              </a:rPr>
              <a:t>Recent </a:t>
            </a:r>
            <a:r>
              <a:rPr lang="en-AU" sz="2800" dirty="0">
                <a:solidFill>
                  <a:srgbClr val="005567"/>
                </a:solidFill>
              </a:rPr>
              <a:t>discussion paper: </a:t>
            </a:r>
            <a:r>
              <a:rPr lang="en-AU" sz="2800" dirty="0" smtClean="0">
                <a:solidFill>
                  <a:srgbClr val="005567"/>
                </a:solidFill>
              </a:rPr>
              <a:t>Malthus, T., Ong</a:t>
            </a:r>
            <a:r>
              <a:rPr lang="en-AU" sz="2800" dirty="0">
                <a:solidFill>
                  <a:srgbClr val="005567"/>
                </a:solidFill>
              </a:rPr>
              <a:t>, C</a:t>
            </a:r>
            <a:r>
              <a:rPr lang="en-AU" sz="2800" dirty="0" smtClean="0">
                <a:solidFill>
                  <a:srgbClr val="005567"/>
                </a:solidFill>
              </a:rPr>
              <a:t>., </a:t>
            </a:r>
            <a:r>
              <a:rPr lang="en-AU" sz="2800" dirty="0" err="1" smtClean="0">
                <a:solidFill>
                  <a:srgbClr val="005567"/>
                </a:solidFill>
              </a:rPr>
              <a:t>Thankappan</a:t>
            </a:r>
            <a:r>
              <a:rPr lang="en-AU" sz="2800" dirty="0" smtClean="0">
                <a:solidFill>
                  <a:srgbClr val="005567"/>
                </a:solidFill>
              </a:rPr>
              <a:t>, M. &amp; Grant, I</a:t>
            </a:r>
            <a:r>
              <a:rPr lang="en-AU" sz="2800" dirty="0">
                <a:solidFill>
                  <a:srgbClr val="005567"/>
                </a:solidFill>
              </a:rPr>
              <a:t>.  </a:t>
            </a:r>
            <a:r>
              <a:rPr lang="en-AU" sz="2800" dirty="0" smtClean="0">
                <a:solidFill>
                  <a:srgbClr val="005567"/>
                </a:solidFill>
              </a:rPr>
              <a:t>(2016). </a:t>
            </a:r>
            <a:r>
              <a:rPr lang="en-AU" sz="2800" dirty="0">
                <a:solidFill>
                  <a:srgbClr val="005567"/>
                </a:solidFill>
              </a:rPr>
              <a:t>Sustainability </a:t>
            </a:r>
            <a:r>
              <a:rPr lang="en-AU" sz="2800" dirty="0">
                <a:solidFill>
                  <a:srgbClr val="005567"/>
                </a:solidFill>
              </a:rPr>
              <a:t>O</a:t>
            </a:r>
            <a:r>
              <a:rPr lang="en-AU" sz="2800" dirty="0" smtClean="0">
                <a:solidFill>
                  <a:srgbClr val="005567"/>
                </a:solidFill>
              </a:rPr>
              <a:t>f </a:t>
            </a:r>
            <a:r>
              <a:rPr lang="en-AU" sz="2800" dirty="0">
                <a:solidFill>
                  <a:srgbClr val="005567"/>
                </a:solidFill>
              </a:rPr>
              <a:t>C</a:t>
            </a:r>
            <a:r>
              <a:rPr lang="en-AU" sz="2800" dirty="0" smtClean="0">
                <a:solidFill>
                  <a:srgbClr val="005567"/>
                </a:solidFill>
              </a:rPr>
              <a:t>ritical </a:t>
            </a:r>
            <a:r>
              <a:rPr lang="en-AU" sz="2800" dirty="0">
                <a:solidFill>
                  <a:srgbClr val="005567"/>
                </a:solidFill>
              </a:rPr>
              <a:t>C</a:t>
            </a:r>
            <a:r>
              <a:rPr lang="en-AU" sz="2800" dirty="0" smtClean="0">
                <a:solidFill>
                  <a:srgbClr val="005567"/>
                </a:solidFill>
              </a:rPr>
              <a:t>alibration </a:t>
            </a:r>
            <a:r>
              <a:rPr lang="en-AU" sz="2800" dirty="0">
                <a:solidFill>
                  <a:srgbClr val="005567"/>
                </a:solidFill>
              </a:rPr>
              <a:t>F</a:t>
            </a:r>
            <a:r>
              <a:rPr lang="en-AU" sz="2800" dirty="0" smtClean="0">
                <a:solidFill>
                  <a:srgbClr val="005567"/>
                </a:solidFill>
              </a:rPr>
              <a:t>acilities </a:t>
            </a:r>
            <a:r>
              <a:rPr lang="en-AU" sz="2800" dirty="0">
                <a:solidFill>
                  <a:srgbClr val="005567"/>
                </a:solidFill>
              </a:rPr>
              <a:t>T</a:t>
            </a:r>
            <a:r>
              <a:rPr lang="en-AU" sz="2800" dirty="0" smtClean="0">
                <a:solidFill>
                  <a:srgbClr val="005567"/>
                </a:solidFill>
              </a:rPr>
              <a:t>o </a:t>
            </a:r>
            <a:r>
              <a:rPr lang="en-AU" sz="2800" dirty="0">
                <a:solidFill>
                  <a:srgbClr val="005567"/>
                </a:solidFill>
              </a:rPr>
              <a:t>S</a:t>
            </a:r>
            <a:r>
              <a:rPr lang="en-AU" sz="2800" dirty="0" smtClean="0">
                <a:solidFill>
                  <a:srgbClr val="005567"/>
                </a:solidFill>
              </a:rPr>
              <a:t>upport </a:t>
            </a:r>
            <a:r>
              <a:rPr lang="en-AU" sz="2800" dirty="0">
                <a:solidFill>
                  <a:srgbClr val="005567"/>
                </a:solidFill>
              </a:rPr>
              <a:t>Earth </a:t>
            </a:r>
            <a:r>
              <a:rPr lang="en-AU" sz="2800" dirty="0" smtClean="0">
                <a:solidFill>
                  <a:srgbClr val="005567"/>
                </a:solidFill>
              </a:rPr>
              <a:t>Observations </a:t>
            </a:r>
            <a:r>
              <a:rPr lang="en-AU" sz="2800" dirty="0">
                <a:solidFill>
                  <a:srgbClr val="005567"/>
                </a:solidFill>
              </a:rPr>
              <a:t>F</a:t>
            </a:r>
            <a:r>
              <a:rPr lang="en-AU" sz="2800" dirty="0" smtClean="0">
                <a:solidFill>
                  <a:srgbClr val="005567"/>
                </a:solidFill>
              </a:rPr>
              <a:t>rom Space;</a:t>
            </a:r>
          </a:p>
          <a:p>
            <a:pPr lvl="1"/>
            <a:r>
              <a:rPr lang="en-AU" sz="2800" dirty="0">
                <a:solidFill>
                  <a:srgbClr val="005567"/>
                </a:solidFill>
              </a:rPr>
              <a:t>10 calibration facilities;</a:t>
            </a:r>
          </a:p>
          <a:p>
            <a:pPr lvl="1"/>
            <a:r>
              <a:rPr lang="en-AU" sz="2800" dirty="0" smtClean="0">
                <a:solidFill>
                  <a:srgbClr val="005567"/>
                </a:solidFill>
              </a:rPr>
              <a:t>Activities range from optical, SAR, satellite altimetry;</a:t>
            </a:r>
          </a:p>
          <a:p>
            <a:pPr lvl="1"/>
            <a:r>
              <a:rPr lang="en-AU" sz="2800" dirty="0" smtClean="0">
                <a:solidFill>
                  <a:srgbClr val="005567"/>
                </a:solidFill>
              </a:rPr>
              <a:t>Main organisation CSIRO, together with GA, BoM, </a:t>
            </a:r>
            <a:r>
              <a:rPr lang="en-AU" sz="2800" dirty="0" err="1" smtClean="0">
                <a:solidFill>
                  <a:srgbClr val="005567"/>
                </a:solidFill>
              </a:rPr>
              <a:t>UniTAS</a:t>
            </a:r>
            <a:r>
              <a:rPr lang="en-AU" sz="2800" dirty="0" smtClean="0">
                <a:solidFill>
                  <a:srgbClr val="005567"/>
                </a:solidFill>
              </a:rPr>
              <a:t>, Curtin </a:t>
            </a:r>
            <a:r>
              <a:rPr lang="en-AU" sz="2800" dirty="0" err="1" smtClean="0">
                <a:solidFill>
                  <a:srgbClr val="005567"/>
                </a:solidFill>
              </a:rPr>
              <a:t>Uni</a:t>
            </a:r>
            <a:r>
              <a:rPr lang="en-AU" sz="2800" dirty="0" smtClean="0">
                <a:solidFill>
                  <a:srgbClr val="005567"/>
                </a:solidFill>
              </a:rPr>
              <a:t>, Monash University and </a:t>
            </a:r>
            <a:r>
              <a:rPr lang="en-AU" sz="2800" dirty="0" err="1" smtClean="0">
                <a:solidFill>
                  <a:srgbClr val="005567"/>
                </a:solidFill>
              </a:rPr>
              <a:t>UoW</a:t>
            </a:r>
            <a:r>
              <a:rPr lang="en-AU" sz="2800" dirty="0" smtClean="0">
                <a:solidFill>
                  <a:srgbClr val="005567"/>
                </a:solidFill>
              </a:rPr>
              <a:t>;</a:t>
            </a:r>
            <a:endParaRPr lang="en-AU" sz="2800" dirty="0">
              <a:solidFill>
                <a:srgbClr val="005567"/>
              </a:solidFill>
            </a:endParaRPr>
          </a:p>
          <a:p>
            <a:endParaRPr lang="en-AU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54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02" y="260648"/>
            <a:ext cx="8640638" cy="852487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Work </a:t>
            </a: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Planned </a:t>
            </a: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For The Near </a:t>
            </a:r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Future</a:t>
            </a: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368" y="980728"/>
            <a:ext cx="8507288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b="1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Evaluation </a:t>
            </a:r>
            <a:r>
              <a:rPr lang="en-AU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of surface composition</a:t>
            </a:r>
          </a:p>
          <a:p>
            <a:pPr lvl="1"/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WV3 data scheduled for fine scale compositional assessment and DEM</a:t>
            </a:r>
          </a:p>
          <a:p>
            <a:pPr lvl="1"/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Hyperion </a:t>
            </a:r>
            <a:r>
              <a:rPr lang="en-AU" b="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scheduled for spectral characteristic</a:t>
            </a:r>
          </a:p>
          <a:p>
            <a:pPr lvl="1"/>
            <a:r>
              <a:rPr lang="en-AU" b="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All scheduled data will be used for decision 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on </a:t>
            </a:r>
            <a:r>
              <a:rPr lang="en-AU" b="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final area selection</a:t>
            </a:r>
          </a:p>
          <a:p>
            <a:pPr lvl="1"/>
            <a:r>
              <a:rPr lang="en-AU" b="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Laboratory characterisation of samples (VNIR-SWIR, TIR, XRD, LOI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?)</a:t>
            </a:r>
          </a:p>
          <a:p>
            <a:pPr lvl="1"/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Field campaign for site characterisation, sample collection, field spectral measurements (VNIR-SWIR and TIR (TBD));</a:t>
            </a:r>
          </a:p>
          <a:p>
            <a:pPr lvl="1"/>
            <a:r>
              <a:rPr lang="en-AU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Laboratory characterisation of samples (XRD, size fractions, etc.);</a:t>
            </a:r>
          </a:p>
          <a:p>
            <a:pPr lvl="1"/>
            <a:r>
              <a:rPr lang="en-AU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Investigate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satellite BRDF characterisation;</a:t>
            </a:r>
          </a:p>
          <a:p>
            <a:pPr lvl="1"/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Hyperspectral and high spatial resolution temporal </a:t>
            </a:r>
            <a:r>
              <a:rPr lang="en-AU" b="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characterisation of selected site where 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possible</a:t>
            </a:r>
            <a:r>
              <a:rPr lang="en-AU" b="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; </a:t>
            </a:r>
            <a:endParaRPr lang="en-AU" b="0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lvl="1"/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Field BRDF </a:t>
            </a:r>
            <a:r>
              <a:rPr lang="en-AU" b="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characterisation (DSTO, UCL</a:t>
            </a:r>
            <a:r>
              <a:rPr lang="en-AU" b="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);</a:t>
            </a:r>
            <a:endParaRPr lang="en-AU" b="0" u="sng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endParaRPr lang="en-AU" sz="2000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endParaRPr lang="en-AU" sz="2000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endParaRPr lang="en-AU" sz="2000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endParaRPr lang="en-AU" sz="2000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82" y="188640"/>
            <a:ext cx="8461374" cy="852487"/>
          </a:xfrm>
        </p:spPr>
        <p:txBody>
          <a:bodyPr>
            <a:normAutofit/>
          </a:bodyPr>
          <a:lstStyle/>
          <a:p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Aim</a:t>
            </a:r>
            <a:endParaRPr lang="en-A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7" y="852487"/>
            <a:ext cx="7992889" cy="45840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800" dirty="0" smtClean="0">
                <a:solidFill>
                  <a:srgbClr val="005567"/>
                </a:solidFill>
              </a:rPr>
              <a:t>To build a vicarious calibration site specifically for imaging spectroscopy missions</a:t>
            </a:r>
            <a:r>
              <a:rPr lang="en-AU" sz="2800" dirty="0">
                <a:solidFill>
                  <a:srgbClr val="005567"/>
                </a:solidFill>
              </a:rPr>
              <a:t> </a:t>
            </a:r>
            <a:r>
              <a:rPr lang="en-AU" sz="2800" dirty="0" smtClean="0">
                <a:solidFill>
                  <a:srgbClr val="005567"/>
                </a:solidFill>
              </a:rPr>
              <a:t>underpinned by instrumentations </a:t>
            </a:r>
            <a:r>
              <a:rPr lang="en-AU" sz="2800" dirty="0" smtClean="0">
                <a:solidFill>
                  <a:srgbClr val="005567"/>
                </a:solidFill>
              </a:rPr>
              <a:t>and laboratory calibration facilities at </a:t>
            </a:r>
            <a:r>
              <a:rPr lang="en-AU" sz="2800" dirty="0" smtClean="0">
                <a:solidFill>
                  <a:srgbClr val="005567"/>
                </a:solidFill>
              </a:rPr>
              <a:t>least meeting (and aiming for beyond) those of current CEOS endorsed vicarious calibration sites.</a:t>
            </a:r>
            <a:endParaRPr lang="en-AU" sz="2800" dirty="0">
              <a:solidFill>
                <a:srgbClr val="0055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05241" y="6205974"/>
            <a:ext cx="648970" cy="189865"/>
          </a:xfrm>
          <a:custGeom>
            <a:avLst/>
            <a:gdLst/>
            <a:ahLst/>
            <a:cxnLst/>
            <a:rect l="l" t="t" r="r" b="b"/>
            <a:pathLst>
              <a:path w="648970" h="189864">
                <a:moveTo>
                  <a:pt x="0" y="189306"/>
                </a:moveTo>
                <a:lnTo>
                  <a:pt x="648665" y="189306"/>
                </a:lnTo>
                <a:lnTo>
                  <a:pt x="648665" y="0"/>
                </a:lnTo>
                <a:lnTo>
                  <a:pt x="0" y="0"/>
                </a:lnTo>
                <a:lnTo>
                  <a:pt x="0" y="18930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86608" y="6196704"/>
            <a:ext cx="335280" cy="189865"/>
          </a:xfrm>
          <a:custGeom>
            <a:avLst/>
            <a:gdLst/>
            <a:ahLst/>
            <a:cxnLst/>
            <a:rect l="l" t="t" r="r" b="b"/>
            <a:pathLst>
              <a:path w="335279" h="189864">
                <a:moveTo>
                  <a:pt x="0" y="189306"/>
                </a:moveTo>
                <a:lnTo>
                  <a:pt x="335076" y="189306"/>
                </a:lnTo>
                <a:lnTo>
                  <a:pt x="335076" y="0"/>
                </a:lnTo>
                <a:lnTo>
                  <a:pt x="0" y="0"/>
                </a:lnTo>
                <a:lnTo>
                  <a:pt x="0" y="18930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44811" y="6196704"/>
            <a:ext cx="335280" cy="189865"/>
          </a:xfrm>
          <a:custGeom>
            <a:avLst/>
            <a:gdLst/>
            <a:ahLst/>
            <a:cxnLst/>
            <a:rect l="l" t="t" r="r" b="b"/>
            <a:pathLst>
              <a:path w="335279" h="189864">
                <a:moveTo>
                  <a:pt x="0" y="189306"/>
                </a:moveTo>
                <a:lnTo>
                  <a:pt x="335076" y="189306"/>
                </a:lnTo>
                <a:lnTo>
                  <a:pt x="335076" y="0"/>
                </a:lnTo>
                <a:lnTo>
                  <a:pt x="0" y="0"/>
                </a:lnTo>
                <a:lnTo>
                  <a:pt x="0" y="18930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12983" y="6196704"/>
            <a:ext cx="335280" cy="189865"/>
          </a:xfrm>
          <a:custGeom>
            <a:avLst/>
            <a:gdLst/>
            <a:ahLst/>
            <a:cxnLst/>
            <a:rect l="l" t="t" r="r" b="b"/>
            <a:pathLst>
              <a:path w="335279" h="189864">
                <a:moveTo>
                  <a:pt x="0" y="189306"/>
                </a:moveTo>
                <a:lnTo>
                  <a:pt x="335076" y="189306"/>
                </a:lnTo>
                <a:lnTo>
                  <a:pt x="335076" y="0"/>
                </a:lnTo>
                <a:lnTo>
                  <a:pt x="0" y="0"/>
                </a:lnTo>
                <a:lnTo>
                  <a:pt x="0" y="18930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96116" y="6196704"/>
            <a:ext cx="335280" cy="189865"/>
          </a:xfrm>
          <a:custGeom>
            <a:avLst/>
            <a:gdLst/>
            <a:ahLst/>
            <a:cxnLst/>
            <a:rect l="l" t="t" r="r" b="b"/>
            <a:pathLst>
              <a:path w="335279" h="189864">
                <a:moveTo>
                  <a:pt x="0" y="189306"/>
                </a:moveTo>
                <a:lnTo>
                  <a:pt x="335076" y="189306"/>
                </a:lnTo>
                <a:lnTo>
                  <a:pt x="335076" y="0"/>
                </a:lnTo>
                <a:lnTo>
                  <a:pt x="0" y="0"/>
                </a:lnTo>
                <a:lnTo>
                  <a:pt x="0" y="18930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2446" y="6196716"/>
            <a:ext cx="335280" cy="189865"/>
          </a:xfrm>
          <a:custGeom>
            <a:avLst/>
            <a:gdLst/>
            <a:ahLst/>
            <a:cxnLst/>
            <a:rect l="l" t="t" r="r" b="b"/>
            <a:pathLst>
              <a:path w="335280" h="189864">
                <a:moveTo>
                  <a:pt x="0" y="189306"/>
                </a:moveTo>
                <a:lnTo>
                  <a:pt x="334962" y="189306"/>
                </a:lnTo>
                <a:lnTo>
                  <a:pt x="334962" y="0"/>
                </a:lnTo>
                <a:lnTo>
                  <a:pt x="0" y="0"/>
                </a:lnTo>
                <a:lnTo>
                  <a:pt x="0" y="18930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57748" y="6196716"/>
            <a:ext cx="335280" cy="189865"/>
          </a:xfrm>
          <a:custGeom>
            <a:avLst/>
            <a:gdLst/>
            <a:ahLst/>
            <a:cxnLst/>
            <a:rect l="l" t="t" r="r" b="b"/>
            <a:pathLst>
              <a:path w="335279" h="189864">
                <a:moveTo>
                  <a:pt x="0" y="189306"/>
                </a:moveTo>
                <a:lnTo>
                  <a:pt x="334797" y="189306"/>
                </a:lnTo>
                <a:lnTo>
                  <a:pt x="334797" y="0"/>
                </a:lnTo>
                <a:lnTo>
                  <a:pt x="0" y="0"/>
                </a:lnTo>
                <a:lnTo>
                  <a:pt x="0" y="18930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24422" y="6205365"/>
            <a:ext cx="335280" cy="189865"/>
          </a:xfrm>
          <a:custGeom>
            <a:avLst/>
            <a:gdLst/>
            <a:ahLst/>
            <a:cxnLst/>
            <a:rect l="l" t="t" r="r" b="b"/>
            <a:pathLst>
              <a:path w="335279" h="189864">
                <a:moveTo>
                  <a:pt x="0" y="189293"/>
                </a:moveTo>
                <a:lnTo>
                  <a:pt x="335076" y="189293"/>
                </a:lnTo>
                <a:lnTo>
                  <a:pt x="335076" y="0"/>
                </a:lnTo>
                <a:lnTo>
                  <a:pt x="0" y="0"/>
                </a:lnTo>
                <a:lnTo>
                  <a:pt x="0" y="189293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92594" y="6205365"/>
            <a:ext cx="335280" cy="189865"/>
          </a:xfrm>
          <a:custGeom>
            <a:avLst/>
            <a:gdLst/>
            <a:ahLst/>
            <a:cxnLst/>
            <a:rect l="l" t="t" r="r" b="b"/>
            <a:pathLst>
              <a:path w="335279" h="189864">
                <a:moveTo>
                  <a:pt x="0" y="189306"/>
                </a:moveTo>
                <a:lnTo>
                  <a:pt x="335076" y="189306"/>
                </a:lnTo>
                <a:lnTo>
                  <a:pt x="335076" y="0"/>
                </a:lnTo>
                <a:lnTo>
                  <a:pt x="0" y="0"/>
                </a:lnTo>
                <a:lnTo>
                  <a:pt x="0" y="18930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75727" y="6205365"/>
            <a:ext cx="335280" cy="189865"/>
          </a:xfrm>
          <a:custGeom>
            <a:avLst/>
            <a:gdLst/>
            <a:ahLst/>
            <a:cxnLst/>
            <a:rect l="l" t="t" r="r" b="b"/>
            <a:pathLst>
              <a:path w="335279" h="189864">
                <a:moveTo>
                  <a:pt x="0" y="189306"/>
                </a:moveTo>
                <a:lnTo>
                  <a:pt x="335076" y="189306"/>
                </a:lnTo>
                <a:lnTo>
                  <a:pt x="335076" y="0"/>
                </a:lnTo>
                <a:lnTo>
                  <a:pt x="0" y="0"/>
                </a:lnTo>
                <a:lnTo>
                  <a:pt x="0" y="18930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7544" y="181790"/>
            <a:ext cx="813690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12700" marR="5080" indent="-63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Future spaceborne imaging spectroscopy EO missions – 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</a:t>
            </a:r>
            <a:r>
              <a:rPr sz="320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aunch</a:t>
            </a:r>
            <a:r>
              <a:rPr sz="32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and life time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633093" y="6001628"/>
            <a:ext cx="3378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ESA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04517" y="1461394"/>
            <a:ext cx="648970" cy="4744720"/>
          </a:xfrm>
          <a:custGeom>
            <a:avLst/>
            <a:gdLst/>
            <a:ahLst/>
            <a:cxnLst/>
            <a:rect l="l" t="t" r="r" b="b"/>
            <a:pathLst>
              <a:path w="648970" h="4744720">
                <a:moveTo>
                  <a:pt x="0" y="4744580"/>
                </a:moveTo>
                <a:lnTo>
                  <a:pt x="648665" y="4744580"/>
                </a:lnTo>
                <a:lnTo>
                  <a:pt x="648665" y="0"/>
                </a:lnTo>
                <a:lnTo>
                  <a:pt x="0" y="0"/>
                </a:lnTo>
                <a:lnTo>
                  <a:pt x="0" y="474458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85897" y="1388141"/>
            <a:ext cx="335280" cy="4808855"/>
          </a:xfrm>
          <a:custGeom>
            <a:avLst/>
            <a:gdLst/>
            <a:ahLst/>
            <a:cxnLst/>
            <a:rect l="l" t="t" r="r" b="b"/>
            <a:pathLst>
              <a:path w="335279" h="4808855">
                <a:moveTo>
                  <a:pt x="0" y="0"/>
                </a:moveTo>
                <a:lnTo>
                  <a:pt x="335076" y="0"/>
                </a:lnTo>
                <a:lnTo>
                  <a:pt x="335076" y="4808562"/>
                </a:lnTo>
                <a:lnTo>
                  <a:pt x="0" y="4808562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44087" y="1470056"/>
            <a:ext cx="335280" cy="4726940"/>
          </a:xfrm>
          <a:custGeom>
            <a:avLst/>
            <a:gdLst/>
            <a:ahLst/>
            <a:cxnLst/>
            <a:rect l="l" t="t" r="r" b="b"/>
            <a:pathLst>
              <a:path w="335279" h="4726940">
                <a:moveTo>
                  <a:pt x="0" y="4726647"/>
                </a:moveTo>
                <a:lnTo>
                  <a:pt x="335076" y="4726647"/>
                </a:lnTo>
                <a:lnTo>
                  <a:pt x="335076" y="0"/>
                </a:lnTo>
                <a:lnTo>
                  <a:pt x="0" y="0"/>
                </a:lnTo>
                <a:lnTo>
                  <a:pt x="0" y="472664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2260" y="1470056"/>
            <a:ext cx="335280" cy="4726940"/>
          </a:xfrm>
          <a:custGeom>
            <a:avLst/>
            <a:gdLst/>
            <a:ahLst/>
            <a:cxnLst/>
            <a:rect l="l" t="t" r="r" b="b"/>
            <a:pathLst>
              <a:path w="335279" h="4726940">
                <a:moveTo>
                  <a:pt x="0" y="4726647"/>
                </a:moveTo>
                <a:lnTo>
                  <a:pt x="335076" y="4726647"/>
                </a:lnTo>
                <a:lnTo>
                  <a:pt x="335076" y="0"/>
                </a:lnTo>
                <a:lnTo>
                  <a:pt x="0" y="0"/>
                </a:lnTo>
                <a:lnTo>
                  <a:pt x="0" y="472664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95392" y="1470056"/>
            <a:ext cx="335280" cy="4726940"/>
          </a:xfrm>
          <a:custGeom>
            <a:avLst/>
            <a:gdLst/>
            <a:ahLst/>
            <a:cxnLst/>
            <a:rect l="l" t="t" r="r" b="b"/>
            <a:pathLst>
              <a:path w="335279" h="4726940">
                <a:moveTo>
                  <a:pt x="0" y="4726647"/>
                </a:moveTo>
                <a:lnTo>
                  <a:pt x="335076" y="4726647"/>
                </a:lnTo>
                <a:lnTo>
                  <a:pt x="335076" y="0"/>
                </a:lnTo>
                <a:lnTo>
                  <a:pt x="0" y="0"/>
                </a:lnTo>
                <a:lnTo>
                  <a:pt x="0" y="472664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31722" y="1482032"/>
            <a:ext cx="335280" cy="4714875"/>
          </a:xfrm>
          <a:custGeom>
            <a:avLst/>
            <a:gdLst/>
            <a:ahLst/>
            <a:cxnLst/>
            <a:rect l="l" t="t" r="r" b="b"/>
            <a:pathLst>
              <a:path w="335280" h="4714875">
                <a:moveTo>
                  <a:pt x="0" y="4714684"/>
                </a:moveTo>
                <a:lnTo>
                  <a:pt x="334962" y="4714684"/>
                </a:lnTo>
                <a:lnTo>
                  <a:pt x="334962" y="0"/>
                </a:lnTo>
                <a:lnTo>
                  <a:pt x="0" y="0"/>
                </a:lnTo>
                <a:lnTo>
                  <a:pt x="0" y="4714684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57024" y="1470056"/>
            <a:ext cx="335280" cy="4726940"/>
          </a:xfrm>
          <a:custGeom>
            <a:avLst/>
            <a:gdLst/>
            <a:ahLst/>
            <a:cxnLst/>
            <a:rect l="l" t="t" r="r" b="b"/>
            <a:pathLst>
              <a:path w="335279" h="4726940">
                <a:moveTo>
                  <a:pt x="0" y="4726660"/>
                </a:moveTo>
                <a:lnTo>
                  <a:pt x="334797" y="4726660"/>
                </a:lnTo>
                <a:lnTo>
                  <a:pt x="334797" y="0"/>
                </a:lnTo>
                <a:lnTo>
                  <a:pt x="0" y="0"/>
                </a:lnTo>
                <a:lnTo>
                  <a:pt x="0" y="472666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23698" y="1470665"/>
            <a:ext cx="335280" cy="4735195"/>
          </a:xfrm>
          <a:custGeom>
            <a:avLst/>
            <a:gdLst/>
            <a:ahLst/>
            <a:cxnLst/>
            <a:rect l="l" t="t" r="r" b="b"/>
            <a:pathLst>
              <a:path w="335279" h="4735195">
                <a:moveTo>
                  <a:pt x="0" y="4734699"/>
                </a:moveTo>
                <a:lnTo>
                  <a:pt x="335076" y="4734699"/>
                </a:lnTo>
                <a:lnTo>
                  <a:pt x="335076" y="0"/>
                </a:lnTo>
                <a:lnTo>
                  <a:pt x="0" y="0"/>
                </a:lnTo>
                <a:lnTo>
                  <a:pt x="0" y="4734699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91870" y="1396802"/>
            <a:ext cx="335280" cy="4808855"/>
          </a:xfrm>
          <a:custGeom>
            <a:avLst/>
            <a:gdLst/>
            <a:ahLst/>
            <a:cxnLst/>
            <a:rect l="l" t="t" r="r" b="b"/>
            <a:pathLst>
              <a:path w="335279" h="4808855">
                <a:moveTo>
                  <a:pt x="0" y="0"/>
                </a:moveTo>
                <a:lnTo>
                  <a:pt x="335076" y="0"/>
                </a:lnTo>
                <a:lnTo>
                  <a:pt x="335076" y="4808562"/>
                </a:lnTo>
                <a:lnTo>
                  <a:pt x="0" y="4808562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75004" y="1396802"/>
            <a:ext cx="335280" cy="4808855"/>
          </a:xfrm>
          <a:custGeom>
            <a:avLst/>
            <a:gdLst/>
            <a:ahLst/>
            <a:cxnLst/>
            <a:rect l="l" t="t" r="r" b="b"/>
            <a:pathLst>
              <a:path w="335279" h="4808855">
                <a:moveTo>
                  <a:pt x="0" y="0"/>
                </a:moveTo>
                <a:lnTo>
                  <a:pt x="335076" y="0"/>
                </a:lnTo>
                <a:lnTo>
                  <a:pt x="335076" y="4808562"/>
                </a:lnTo>
                <a:lnTo>
                  <a:pt x="0" y="4808562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31303" y="1323320"/>
            <a:ext cx="334010" cy="158750"/>
          </a:xfrm>
          <a:custGeom>
            <a:avLst/>
            <a:gdLst/>
            <a:ahLst/>
            <a:cxnLst/>
            <a:rect l="l" t="t" r="r" b="b"/>
            <a:pathLst>
              <a:path w="334010" h="158750">
                <a:moveTo>
                  <a:pt x="0" y="0"/>
                </a:moveTo>
                <a:lnTo>
                  <a:pt x="333387" y="0"/>
                </a:lnTo>
                <a:lnTo>
                  <a:pt x="333387" y="158711"/>
                </a:lnTo>
                <a:lnTo>
                  <a:pt x="0" y="15871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78086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10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78086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10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10090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10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43947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10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77792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10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11650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10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45495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10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79352" y="1323320"/>
            <a:ext cx="350520" cy="147320"/>
          </a:xfrm>
          <a:custGeom>
            <a:avLst/>
            <a:gdLst/>
            <a:ahLst/>
            <a:cxnLst/>
            <a:rect l="l" t="t" r="r" b="b"/>
            <a:pathLst>
              <a:path w="350520" h="147319">
                <a:moveTo>
                  <a:pt x="0" y="0"/>
                </a:moveTo>
                <a:lnTo>
                  <a:pt x="350405" y="0"/>
                </a:lnTo>
                <a:lnTo>
                  <a:pt x="350405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08368" y="1323320"/>
            <a:ext cx="521970" cy="143510"/>
          </a:xfrm>
          <a:custGeom>
            <a:avLst/>
            <a:gdLst/>
            <a:ahLst/>
            <a:cxnLst/>
            <a:rect l="l" t="t" r="r" b="b"/>
            <a:pathLst>
              <a:path w="521969" h="143509">
                <a:moveTo>
                  <a:pt x="0" y="0"/>
                </a:moveTo>
                <a:lnTo>
                  <a:pt x="521804" y="0"/>
                </a:lnTo>
                <a:lnTo>
                  <a:pt x="521804" y="143217"/>
                </a:lnTo>
                <a:lnTo>
                  <a:pt x="0" y="143217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04517" y="1323320"/>
            <a:ext cx="748665" cy="138430"/>
          </a:xfrm>
          <a:custGeom>
            <a:avLst/>
            <a:gdLst/>
            <a:ahLst/>
            <a:cxnLst/>
            <a:rect l="l" t="t" r="r" b="b"/>
            <a:pathLst>
              <a:path w="748664" h="138430">
                <a:moveTo>
                  <a:pt x="0" y="0"/>
                </a:moveTo>
                <a:lnTo>
                  <a:pt x="748068" y="0"/>
                </a:lnTo>
                <a:lnTo>
                  <a:pt x="748068" y="138074"/>
                </a:lnTo>
                <a:lnTo>
                  <a:pt x="0" y="13807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64703" y="1323320"/>
            <a:ext cx="340360" cy="146685"/>
          </a:xfrm>
          <a:custGeom>
            <a:avLst/>
            <a:gdLst/>
            <a:ahLst/>
            <a:cxnLst/>
            <a:rect l="l" t="t" r="r" b="b"/>
            <a:pathLst>
              <a:path w="340360" h="146684">
                <a:moveTo>
                  <a:pt x="0" y="0"/>
                </a:moveTo>
                <a:lnTo>
                  <a:pt x="339826" y="0"/>
                </a:lnTo>
                <a:lnTo>
                  <a:pt x="339826" y="146265"/>
                </a:lnTo>
                <a:lnTo>
                  <a:pt x="0" y="14626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22595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10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56440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09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86323" y="1323929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09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020180" y="1323929"/>
            <a:ext cx="350520" cy="147320"/>
          </a:xfrm>
          <a:custGeom>
            <a:avLst/>
            <a:gdLst/>
            <a:ahLst/>
            <a:cxnLst/>
            <a:rect l="l" t="t" r="r" b="b"/>
            <a:pathLst>
              <a:path w="350520" h="147319">
                <a:moveTo>
                  <a:pt x="0" y="0"/>
                </a:moveTo>
                <a:lnTo>
                  <a:pt x="350405" y="0"/>
                </a:lnTo>
                <a:lnTo>
                  <a:pt x="350405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63423" y="1323929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09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97268" y="1323929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09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697268" y="1323929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09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22096" y="1326546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09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55941" y="1326546"/>
            <a:ext cx="350520" cy="147320"/>
          </a:xfrm>
          <a:custGeom>
            <a:avLst/>
            <a:gdLst/>
            <a:ahLst/>
            <a:cxnLst/>
            <a:rect l="l" t="t" r="r" b="b"/>
            <a:pathLst>
              <a:path w="350520" h="147319">
                <a:moveTo>
                  <a:pt x="0" y="0"/>
                </a:moveTo>
                <a:lnTo>
                  <a:pt x="350405" y="0"/>
                </a:lnTo>
                <a:lnTo>
                  <a:pt x="350405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55941" y="1326546"/>
            <a:ext cx="350520" cy="147320"/>
          </a:xfrm>
          <a:custGeom>
            <a:avLst/>
            <a:gdLst/>
            <a:ahLst/>
            <a:cxnLst/>
            <a:rect l="l" t="t" r="r" b="b"/>
            <a:pathLst>
              <a:path w="350520" h="147319">
                <a:moveTo>
                  <a:pt x="0" y="0"/>
                </a:moveTo>
                <a:lnTo>
                  <a:pt x="350405" y="0"/>
                </a:lnTo>
                <a:lnTo>
                  <a:pt x="350405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699183" y="1326546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09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8091607" y="1320107"/>
            <a:ext cx="87185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  <a:tab pos="689610" algn="l"/>
              </a:tabLst>
            </a:pPr>
            <a:r>
              <a:rPr sz="1200" b="1" spc="-5" dirty="0">
                <a:latin typeface="Arial"/>
                <a:cs typeface="Arial"/>
              </a:rPr>
              <a:t>2</a:t>
            </a:r>
            <a:r>
              <a:rPr sz="1200" b="1" dirty="0">
                <a:latin typeface="Arial"/>
                <a:cs typeface="Arial"/>
              </a:rPr>
              <a:t>8	</a:t>
            </a:r>
            <a:r>
              <a:rPr sz="1200" b="1" spc="-5" dirty="0">
                <a:latin typeface="Arial"/>
                <a:cs typeface="Arial"/>
              </a:rPr>
              <a:t>2</a:t>
            </a:r>
            <a:r>
              <a:rPr sz="1200" b="1" dirty="0">
                <a:latin typeface="Arial"/>
                <a:cs typeface="Arial"/>
              </a:rPr>
              <a:t>9	</a:t>
            </a:r>
            <a:r>
              <a:rPr sz="1200" b="1" spc="-5" dirty="0"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344229" y="1323320"/>
            <a:ext cx="334010" cy="147320"/>
          </a:xfrm>
          <a:custGeom>
            <a:avLst/>
            <a:gdLst/>
            <a:ahLst/>
            <a:cxnLst/>
            <a:rect l="l" t="t" r="r" b="b"/>
            <a:pathLst>
              <a:path w="334010" h="147319">
                <a:moveTo>
                  <a:pt x="0" y="0"/>
                </a:moveTo>
                <a:lnTo>
                  <a:pt x="333844" y="0"/>
                </a:lnTo>
                <a:lnTo>
                  <a:pt x="333844" y="146735"/>
                </a:lnTo>
                <a:lnTo>
                  <a:pt x="0" y="146735"/>
                </a:lnTo>
                <a:lnTo>
                  <a:pt x="0" y="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029945" y="4358251"/>
            <a:ext cx="1687829" cy="205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03090" y="4519694"/>
            <a:ext cx="759713" cy="1235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10210" y="4325370"/>
            <a:ext cx="1675130" cy="195580"/>
          </a:xfrm>
          <a:custGeom>
            <a:avLst/>
            <a:gdLst/>
            <a:ahLst/>
            <a:cxnLst/>
            <a:rect l="l" t="t" r="r" b="b"/>
            <a:pathLst>
              <a:path w="1675129" h="195579">
                <a:moveTo>
                  <a:pt x="1570786" y="0"/>
                </a:moveTo>
                <a:lnTo>
                  <a:pt x="0" y="0"/>
                </a:lnTo>
                <a:lnTo>
                  <a:pt x="0" y="195046"/>
                </a:lnTo>
                <a:lnTo>
                  <a:pt x="1570786" y="195046"/>
                </a:lnTo>
                <a:lnTo>
                  <a:pt x="1674812" y="97523"/>
                </a:lnTo>
                <a:lnTo>
                  <a:pt x="1570786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11204" y="4329730"/>
            <a:ext cx="1675130" cy="195580"/>
          </a:xfrm>
          <a:custGeom>
            <a:avLst/>
            <a:gdLst/>
            <a:ahLst/>
            <a:cxnLst/>
            <a:rect l="l" t="t" r="r" b="b"/>
            <a:pathLst>
              <a:path w="1675129" h="195579">
                <a:moveTo>
                  <a:pt x="0" y="0"/>
                </a:moveTo>
                <a:lnTo>
                  <a:pt x="1570786" y="0"/>
                </a:lnTo>
                <a:lnTo>
                  <a:pt x="1674812" y="97523"/>
                </a:lnTo>
                <a:lnTo>
                  <a:pt x="1570786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542212" y="4343088"/>
            <a:ext cx="5581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En</a:t>
            </a:r>
            <a:r>
              <a:rPr sz="1200" b="1" dirty="0">
                <a:latin typeface="Arial"/>
                <a:cs typeface="Arial"/>
              </a:rPr>
              <a:t>M</a:t>
            </a:r>
            <a:r>
              <a:rPr sz="1200" b="1" spc="-5" dirty="0">
                <a:latin typeface="Arial"/>
                <a:cs typeface="Arial"/>
              </a:rPr>
              <a:t>AP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363543" y="2799200"/>
            <a:ext cx="1859279" cy="206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77893" y="2961696"/>
            <a:ext cx="819149" cy="124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343946" y="2766903"/>
            <a:ext cx="1845945" cy="195580"/>
          </a:xfrm>
          <a:custGeom>
            <a:avLst/>
            <a:gdLst/>
            <a:ahLst/>
            <a:cxnLst/>
            <a:rect l="l" t="t" r="r" b="b"/>
            <a:pathLst>
              <a:path w="1845945" h="195580">
                <a:moveTo>
                  <a:pt x="1741551" y="0"/>
                </a:moveTo>
                <a:lnTo>
                  <a:pt x="0" y="0"/>
                </a:lnTo>
                <a:lnTo>
                  <a:pt x="0" y="195046"/>
                </a:lnTo>
                <a:lnTo>
                  <a:pt x="1741551" y="195046"/>
                </a:lnTo>
                <a:lnTo>
                  <a:pt x="1845564" y="97523"/>
                </a:lnTo>
                <a:lnTo>
                  <a:pt x="1741551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343946" y="2766903"/>
            <a:ext cx="1845945" cy="195580"/>
          </a:xfrm>
          <a:custGeom>
            <a:avLst/>
            <a:gdLst/>
            <a:ahLst/>
            <a:cxnLst/>
            <a:rect l="l" t="t" r="r" b="b"/>
            <a:pathLst>
              <a:path w="1845945" h="195580">
                <a:moveTo>
                  <a:pt x="0" y="0"/>
                </a:moveTo>
                <a:lnTo>
                  <a:pt x="1741551" y="0"/>
                </a:lnTo>
                <a:lnTo>
                  <a:pt x="1845564" y="97523"/>
                </a:lnTo>
                <a:lnTo>
                  <a:pt x="1741551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932211" y="2784622"/>
            <a:ext cx="61785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PR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MA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026342" y="4610365"/>
            <a:ext cx="1717547" cy="207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40961" y="4783295"/>
            <a:ext cx="1315199" cy="1228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06607" y="4577569"/>
            <a:ext cx="1704339" cy="196850"/>
          </a:xfrm>
          <a:custGeom>
            <a:avLst/>
            <a:gdLst/>
            <a:ahLst/>
            <a:cxnLst/>
            <a:rect l="l" t="t" r="r" b="b"/>
            <a:pathLst>
              <a:path w="1704340" h="196850">
                <a:moveTo>
                  <a:pt x="1599971" y="0"/>
                </a:moveTo>
                <a:lnTo>
                  <a:pt x="0" y="0"/>
                </a:lnTo>
                <a:lnTo>
                  <a:pt x="0" y="196481"/>
                </a:lnTo>
                <a:lnTo>
                  <a:pt x="1599971" y="196481"/>
                </a:lnTo>
                <a:lnTo>
                  <a:pt x="1704022" y="98234"/>
                </a:lnTo>
                <a:lnTo>
                  <a:pt x="1599971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06607" y="4577569"/>
            <a:ext cx="1704339" cy="196850"/>
          </a:xfrm>
          <a:custGeom>
            <a:avLst/>
            <a:gdLst/>
            <a:ahLst/>
            <a:cxnLst/>
            <a:rect l="l" t="t" r="r" b="b"/>
            <a:pathLst>
              <a:path w="1704340" h="196850">
                <a:moveTo>
                  <a:pt x="0" y="0"/>
                </a:moveTo>
                <a:lnTo>
                  <a:pt x="1599971" y="0"/>
                </a:lnTo>
                <a:lnTo>
                  <a:pt x="1704022" y="98234"/>
                </a:lnTo>
                <a:lnTo>
                  <a:pt x="1599971" y="196481"/>
                </a:lnTo>
                <a:lnTo>
                  <a:pt x="0" y="19648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5276029" y="4596004"/>
            <a:ext cx="11137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 smtClean="0">
                <a:latin typeface="Arial"/>
                <a:cs typeface="Arial"/>
              </a:rPr>
              <a:t>H</a:t>
            </a:r>
            <a:r>
              <a:rPr sz="1200" b="1" dirty="0" smtClean="0">
                <a:latin typeface="Arial"/>
                <a:cs typeface="Arial"/>
              </a:rPr>
              <a:t>I</a:t>
            </a:r>
            <a:r>
              <a:rPr sz="1200" b="1" spc="-5" dirty="0" smtClean="0">
                <a:latin typeface="Arial"/>
                <a:cs typeface="Arial"/>
              </a:rPr>
              <a:t>SU</a:t>
            </a:r>
            <a:r>
              <a:rPr sz="1200" b="1" dirty="0" smtClean="0">
                <a:latin typeface="Arial"/>
                <a:cs typeface="Arial"/>
              </a:rPr>
              <a:t>I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364305" y="3058279"/>
            <a:ext cx="2433826" cy="2065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34510" y="3220916"/>
            <a:ext cx="681227" cy="1238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344091" y="3026004"/>
            <a:ext cx="2421255" cy="195580"/>
          </a:xfrm>
          <a:custGeom>
            <a:avLst/>
            <a:gdLst/>
            <a:ahLst/>
            <a:cxnLst/>
            <a:rect l="l" t="t" r="r" b="b"/>
            <a:pathLst>
              <a:path w="2421254" h="195580">
                <a:moveTo>
                  <a:pt x="2316848" y="0"/>
                </a:moveTo>
                <a:lnTo>
                  <a:pt x="0" y="0"/>
                </a:lnTo>
                <a:lnTo>
                  <a:pt x="0" y="195046"/>
                </a:lnTo>
                <a:lnTo>
                  <a:pt x="2316848" y="195046"/>
                </a:lnTo>
                <a:lnTo>
                  <a:pt x="2420861" y="97523"/>
                </a:lnTo>
                <a:lnTo>
                  <a:pt x="231684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44091" y="3026004"/>
            <a:ext cx="2421255" cy="195580"/>
          </a:xfrm>
          <a:custGeom>
            <a:avLst/>
            <a:gdLst/>
            <a:ahLst/>
            <a:cxnLst/>
            <a:rect l="l" t="t" r="r" b="b"/>
            <a:pathLst>
              <a:path w="2421254" h="195580">
                <a:moveTo>
                  <a:pt x="0" y="0"/>
                </a:moveTo>
                <a:lnTo>
                  <a:pt x="2316848" y="0"/>
                </a:lnTo>
                <a:lnTo>
                  <a:pt x="2420861" y="97523"/>
                </a:lnTo>
                <a:lnTo>
                  <a:pt x="2316848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5288488" y="3043722"/>
            <a:ext cx="48005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GI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spc="-9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373193" y="5134730"/>
            <a:ext cx="1366265" cy="2057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398340" y="5098916"/>
            <a:ext cx="1304543" cy="3215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53144" y="5101839"/>
            <a:ext cx="1353820" cy="195580"/>
          </a:xfrm>
          <a:custGeom>
            <a:avLst/>
            <a:gdLst/>
            <a:ahLst/>
            <a:cxnLst/>
            <a:rect l="l" t="t" r="r" b="b"/>
            <a:pathLst>
              <a:path w="1353820" h="195579">
                <a:moveTo>
                  <a:pt x="1249299" y="0"/>
                </a:moveTo>
                <a:lnTo>
                  <a:pt x="0" y="0"/>
                </a:lnTo>
                <a:lnTo>
                  <a:pt x="0" y="195046"/>
                </a:lnTo>
                <a:lnTo>
                  <a:pt x="1249299" y="195046"/>
                </a:lnTo>
                <a:lnTo>
                  <a:pt x="1353223" y="97523"/>
                </a:lnTo>
                <a:lnTo>
                  <a:pt x="1249299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353144" y="5101839"/>
            <a:ext cx="1353820" cy="195580"/>
          </a:xfrm>
          <a:custGeom>
            <a:avLst/>
            <a:gdLst/>
            <a:ahLst/>
            <a:cxnLst/>
            <a:rect l="l" t="t" r="r" b="b"/>
            <a:pathLst>
              <a:path w="1353820" h="195579">
                <a:moveTo>
                  <a:pt x="0" y="0"/>
                </a:moveTo>
                <a:lnTo>
                  <a:pt x="1249299" y="0"/>
                </a:lnTo>
                <a:lnTo>
                  <a:pt x="1353223" y="97523"/>
                </a:lnTo>
                <a:lnTo>
                  <a:pt x="1249299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5452086" y="5119556"/>
            <a:ext cx="11036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FL</a:t>
            </a:r>
            <a:r>
              <a:rPr sz="1200" b="1" dirty="0">
                <a:latin typeface="Arial"/>
                <a:cs typeface="Arial"/>
              </a:rPr>
              <a:t>O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IS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/ </a:t>
            </a:r>
            <a:r>
              <a:rPr sz="1200" b="1" spc="-5" dirty="0">
                <a:latin typeface="Arial"/>
                <a:cs typeface="Arial"/>
              </a:rPr>
              <a:t>FLE</a:t>
            </a:r>
            <a:r>
              <a:rPr sz="1200" b="1" dirty="0">
                <a:latin typeface="Arial"/>
                <a:cs typeface="Arial"/>
              </a:rPr>
              <a:t>X</a:t>
            </a:r>
            <a:endParaRPr sz="120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029787" y="6155810"/>
            <a:ext cx="2431541" cy="2423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706443" y="6354387"/>
            <a:ext cx="1065275" cy="12298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010096" y="6159229"/>
            <a:ext cx="2418080" cy="195580"/>
          </a:xfrm>
          <a:custGeom>
            <a:avLst/>
            <a:gdLst/>
            <a:ahLst/>
            <a:cxnLst/>
            <a:rect l="l" t="t" r="r" b="b"/>
            <a:pathLst>
              <a:path w="2418079" h="195579">
                <a:moveTo>
                  <a:pt x="2313851" y="0"/>
                </a:moveTo>
                <a:lnTo>
                  <a:pt x="0" y="0"/>
                </a:lnTo>
                <a:lnTo>
                  <a:pt x="0" y="195046"/>
                </a:lnTo>
                <a:lnTo>
                  <a:pt x="2313851" y="195046"/>
                </a:lnTo>
                <a:lnTo>
                  <a:pt x="2417838" y="97523"/>
                </a:lnTo>
                <a:lnTo>
                  <a:pt x="2313851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010096" y="6159229"/>
            <a:ext cx="2418080" cy="195580"/>
          </a:xfrm>
          <a:custGeom>
            <a:avLst/>
            <a:gdLst/>
            <a:ahLst/>
            <a:cxnLst/>
            <a:rect l="l" t="t" r="r" b="b"/>
            <a:pathLst>
              <a:path w="2418079" h="195579">
                <a:moveTo>
                  <a:pt x="0" y="0"/>
                </a:moveTo>
                <a:lnTo>
                  <a:pt x="2313851" y="0"/>
                </a:lnTo>
                <a:lnTo>
                  <a:pt x="2417838" y="97523"/>
                </a:lnTo>
                <a:lnTo>
                  <a:pt x="2313851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4760836" y="6176948"/>
            <a:ext cx="864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Sen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l-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2B</a:t>
            </a:r>
            <a:endParaRPr sz="120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031817" y="4878698"/>
            <a:ext cx="1501138" cy="2057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88434" y="5040775"/>
            <a:ext cx="777239" cy="1236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12262" y="4845783"/>
            <a:ext cx="1488440" cy="195580"/>
          </a:xfrm>
          <a:custGeom>
            <a:avLst/>
            <a:gdLst/>
            <a:ahLst/>
            <a:cxnLst/>
            <a:rect l="l" t="t" r="r" b="b"/>
            <a:pathLst>
              <a:path w="1488440" h="195579">
                <a:moveTo>
                  <a:pt x="1384020" y="0"/>
                </a:moveTo>
                <a:lnTo>
                  <a:pt x="0" y="0"/>
                </a:lnTo>
                <a:lnTo>
                  <a:pt x="0" y="195046"/>
                </a:lnTo>
                <a:lnTo>
                  <a:pt x="1384020" y="195046"/>
                </a:lnTo>
                <a:lnTo>
                  <a:pt x="1487944" y="97523"/>
                </a:lnTo>
                <a:lnTo>
                  <a:pt x="1384020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12262" y="4845783"/>
            <a:ext cx="1488440" cy="195580"/>
          </a:xfrm>
          <a:custGeom>
            <a:avLst/>
            <a:gdLst/>
            <a:ahLst/>
            <a:cxnLst/>
            <a:rect l="l" t="t" r="r" b="b"/>
            <a:pathLst>
              <a:path w="1488440" h="195579">
                <a:moveTo>
                  <a:pt x="0" y="0"/>
                </a:moveTo>
                <a:lnTo>
                  <a:pt x="1384020" y="0"/>
                </a:lnTo>
                <a:lnTo>
                  <a:pt x="1487944" y="97523"/>
                </a:lnTo>
                <a:lnTo>
                  <a:pt x="1384020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5442439" y="4863501"/>
            <a:ext cx="5753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Sha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-5" dirty="0">
                <a:latin typeface="Arial"/>
                <a:cs typeface="Arial"/>
              </a:rPr>
              <a:t>om</a:t>
            </a:r>
            <a:endParaRPr sz="12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030349" y="2245274"/>
            <a:ext cx="1687829" cy="24155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490798" y="2444895"/>
            <a:ext cx="758951" cy="123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10210" y="2248342"/>
            <a:ext cx="1675130" cy="195580"/>
          </a:xfrm>
          <a:custGeom>
            <a:avLst/>
            <a:gdLst/>
            <a:ahLst/>
            <a:cxnLst/>
            <a:rect l="l" t="t" r="r" b="b"/>
            <a:pathLst>
              <a:path w="1675129" h="195580">
                <a:moveTo>
                  <a:pt x="1570545" y="0"/>
                </a:moveTo>
                <a:lnTo>
                  <a:pt x="0" y="0"/>
                </a:lnTo>
                <a:lnTo>
                  <a:pt x="0" y="195046"/>
                </a:lnTo>
                <a:lnTo>
                  <a:pt x="1570545" y="195046"/>
                </a:lnTo>
                <a:lnTo>
                  <a:pt x="1674710" y="97523"/>
                </a:lnTo>
                <a:lnTo>
                  <a:pt x="1570545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06607" y="2242715"/>
            <a:ext cx="1675130" cy="195580"/>
          </a:xfrm>
          <a:custGeom>
            <a:avLst/>
            <a:gdLst/>
            <a:ahLst/>
            <a:cxnLst/>
            <a:rect l="l" t="t" r="r" b="b"/>
            <a:pathLst>
              <a:path w="1675129" h="195580">
                <a:moveTo>
                  <a:pt x="0" y="0"/>
                </a:moveTo>
                <a:lnTo>
                  <a:pt x="1570545" y="0"/>
                </a:lnTo>
                <a:lnTo>
                  <a:pt x="1674710" y="97523"/>
                </a:lnTo>
                <a:lnTo>
                  <a:pt x="1570545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5542877" y="2265795"/>
            <a:ext cx="5575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CCRSS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955111" y="1530469"/>
            <a:ext cx="755903" cy="20650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72054" y="1494655"/>
            <a:ext cx="911351" cy="3215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935578" y="1497933"/>
            <a:ext cx="742315" cy="195580"/>
          </a:xfrm>
          <a:custGeom>
            <a:avLst/>
            <a:gdLst/>
            <a:ahLst/>
            <a:cxnLst/>
            <a:rect l="l" t="t" r="r" b="b"/>
            <a:pathLst>
              <a:path w="742314" h="195580">
                <a:moveTo>
                  <a:pt x="638200" y="0"/>
                </a:moveTo>
                <a:lnTo>
                  <a:pt x="0" y="0"/>
                </a:lnTo>
                <a:lnTo>
                  <a:pt x="0" y="195046"/>
                </a:lnTo>
                <a:lnTo>
                  <a:pt x="638200" y="195046"/>
                </a:lnTo>
                <a:lnTo>
                  <a:pt x="742213" y="97523"/>
                </a:lnTo>
                <a:lnTo>
                  <a:pt x="638200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935578" y="1497933"/>
            <a:ext cx="742315" cy="195580"/>
          </a:xfrm>
          <a:custGeom>
            <a:avLst/>
            <a:gdLst/>
            <a:ahLst/>
            <a:cxnLst/>
            <a:rect l="l" t="t" r="r" b="b"/>
            <a:pathLst>
              <a:path w="742314" h="195580">
                <a:moveTo>
                  <a:pt x="0" y="0"/>
                </a:moveTo>
                <a:lnTo>
                  <a:pt x="638200" y="0"/>
                </a:lnTo>
                <a:lnTo>
                  <a:pt x="742213" y="97523"/>
                </a:lnTo>
                <a:lnTo>
                  <a:pt x="638200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253816" y="2541644"/>
            <a:ext cx="2303525" cy="2065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767404" y="2704165"/>
            <a:ext cx="1264157" cy="1239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234151" y="2509275"/>
            <a:ext cx="2290445" cy="195580"/>
          </a:xfrm>
          <a:custGeom>
            <a:avLst/>
            <a:gdLst/>
            <a:ahLst/>
            <a:cxnLst/>
            <a:rect l="l" t="t" r="r" b="b"/>
            <a:pathLst>
              <a:path w="2290445" h="195580">
                <a:moveTo>
                  <a:pt x="2186266" y="0"/>
                </a:moveTo>
                <a:lnTo>
                  <a:pt x="0" y="0"/>
                </a:lnTo>
                <a:lnTo>
                  <a:pt x="0" y="195046"/>
                </a:lnTo>
                <a:lnTo>
                  <a:pt x="2186266" y="195046"/>
                </a:lnTo>
                <a:lnTo>
                  <a:pt x="2290279" y="97523"/>
                </a:lnTo>
                <a:lnTo>
                  <a:pt x="2186266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34151" y="2509275"/>
            <a:ext cx="2290445" cy="195580"/>
          </a:xfrm>
          <a:custGeom>
            <a:avLst/>
            <a:gdLst/>
            <a:ahLst/>
            <a:cxnLst/>
            <a:rect l="l" t="t" r="r" b="b"/>
            <a:pathLst>
              <a:path w="2290445" h="195580">
                <a:moveTo>
                  <a:pt x="0" y="0"/>
                </a:moveTo>
                <a:lnTo>
                  <a:pt x="2186266" y="0"/>
                </a:lnTo>
                <a:lnTo>
                  <a:pt x="2290279" y="97523"/>
                </a:lnTo>
                <a:lnTo>
                  <a:pt x="2186266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4821726" y="2526992"/>
            <a:ext cx="10629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Resu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-P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No</a:t>
            </a:r>
            <a:r>
              <a:rPr sz="1200" b="1" dirty="0">
                <a:latin typeface="Arial"/>
                <a:cs typeface="Arial"/>
              </a:rPr>
              <a:t>.4</a:t>
            </a:r>
            <a:endParaRPr sz="1200"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504513" y="3312026"/>
            <a:ext cx="2434589" cy="20573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084396" y="3473963"/>
            <a:ext cx="1264156" cy="1238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484962" y="3279083"/>
            <a:ext cx="2421255" cy="195580"/>
          </a:xfrm>
          <a:custGeom>
            <a:avLst/>
            <a:gdLst/>
            <a:ahLst/>
            <a:cxnLst/>
            <a:rect l="l" t="t" r="r" b="b"/>
            <a:pathLst>
              <a:path w="2421254" h="195580">
                <a:moveTo>
                  <a:pt x="2316848" y="0"/>
                </a:moveTo>
                <a:lnTo>
                  <a:pt x="0" y="0"/>
                </a:lnTo>
                <a:lnTo>
                  <a:pt x="0" y="195046"/>
                </a:lnTo>
                <a:lnTo>
                  <a:pt x="2316848" y="195046"/>
                </a:lnTo>
                <a:lnTo>
                  <a:pt x="2420861" y="97523"/>
                </a:lnTo>
                <a:lnTo>
                  <a:pt x="2316848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84962" y="3279083"/>
            <a:ext cx="2421255" cy="195580"/>
          </a:xfrm>
          <a:custGeom>
            <a:avLst/>
            <a:gdLst/>
            <a:ahLst/>
            <a:cxnLst/>
            <a:rect l="l" t="t" r="r" b="b"/>
            <a:pathLst>
              <a:path w="2421254" h="195580">
                <a:moveTo>
                  <a:pt x="0" y="0"/>
                </a:moveTo>
                <a:lnTo>
                  <a:pt x="2316848" y="0"/>
                </a:lnTo>
                <a:lnTo>
                  <a:pt x="2420861" y="97523"/>
                </a:lnTo>
                <a:lnTo>
                  <a:pt x="2316848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5138274" y="3296801"/>
            <a:ext cx="10629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Resu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-P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No</a:t>
            </a:r>
            <a:r>
              <a:rPr sz="1200" b="1" dirty="0">
                <a:latin typeface="Arial"/>
                <a:cs typeface="Arial"/>
              </a:rPr>
              <a:t>.5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0" y="5857616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575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698823" y="3537590"/>
            <a:ext cx="2026156" cy="24154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123258" y="3735596"/>
            <a:ext cx="1165096" cy="12354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79173" y="3540472"/>
            <a:ext cx="2012950" cy="195580"/>
          </a:xfrm>
          <a:custGeom>
            <a:avLst/>
            <a:gdLst/>
            <a:ahLst/>
            <a:cxnLst/>
            <a:rect l="l" t="t" r="r" b="b"/>
            <a:pathLst>
              <a:path w="2012950" h="195579">
                <a:moveTo>
                  <a:pt x="1908644" y="0"/>
                </a:moveTo>
                <a:lnTo>
                  <a:pt x="0" y="0"/>
                </a:lnTo>
                <a:lnTo>
                  <a:pt x="0" y="195046"/>
                </a:lnTo>
                <a:lnTo>
                  <a:pt x="1908644" y="195046"/>
                </a:lnTo>
                <a:lnTo>
                  <a:pt x="2012657" y="97523"/>
                </a:lnTo>
                <a:lnTo>
                  <a:pt x="1908644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9173" y="3540472"/>
            <a:ext cx="2012950" cy="195580"/>
          </a:xfrm>
          <a:custGeom>
            <a:avLst/>
            <a:gdLst/>
            <a:ahLst/>
            <a:cxnLst/>
            <a:rect l="l" t="t" r="r" b="b"/>
            <a:pathLst>
              <a:path w="2012950" h="195579">
                <a:moveTo>
                  <a:pt x="0" y="0"/>
                </a:moveTo>
                <a:lnTo>
                  <a:pt x="1908644" y="0"/>
                </a:lnTo>
                <a:lnTo>
                  <a:pt x="2012657" y="97523"/>
                </a:lnTo>
                <a:lnTo>
                  <a:pt x="1908644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5177534" y="3558189"/>
            <a:ext cx="9639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EC</a:t>
            </a:r>
            <a:r>
              <a:rPr sz="1200" b="1" dirty="0">
                <a:latin typeface="Arial"/>
                <a:cs typeface="Arial"/>
              </a:rPr>
              <a:t>O</a:t>
            </a:r>
            <a:r>
              <a:rPr sz="1200" b="1" spc="-5" dirty="0">
                <a:latin typeface="Arial"/>
                <a:cs typeface="Arial"/>
              </a:rPr>
              <a:t>STRESS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4708729" y="3798943"/>
            <a:ext cx="1681732" cy="24155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070679" y="3997000"/>
            <a:ext cx="944867" cy="12350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689063" y="3802190"/>
            <a:ext cx="1668145" cy="195580"/>
          </a:xfrm>
          <a:custGeom>
            <a:avLst/>
            <a:gdLst/>
            <a:ahLst/>
            <a:cxnLst/>
            <a:rect l="l" t="t" r="r" b="b"/>
            <a:pathLst>
              <a:path w="1668145" h="195579">
                <a:moveTo>
                  <a:pt x="1563941" y="0"/>
                </a:moveTo>
                <a:lnTo>
                  <a:pt x="0" y="0"/>
                </a:lnTo>
                <a:lnTo>
                  <a:pt x="0" y="195046"/>
                </a:lnTo>
                <a:lnTo>
                  <a:pt x="1563941" y="195046"/>
                </a:lnTo>
                <a:lnTo>
                  <a:pt x="1667967" y="97523"/>
                </a:lnTo>
                <a:lnTo>
                  <a:pt x="1563941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689063" y="3802190"/>
            <a:ext cx="1668145" cy="195580"/>
          </a:xfrm>
          <a:custGeom>
            <a:avLst/>
            <a:gdLst/>
            <a:ahLst/>
            <a:cxnLst/>
            <a:rect l="l" t="t" r="r" b="b"/>
            <a:pathLst>
              <a:path w="1668145" h="195579">
                <a:moveTo>
                  <a:pt x="0" y="0"/>
                </a:moveTo>
                <a:lnTo>
                  <a:pt x="1563941" y="0"/>
                </a:lnTo>
                <a:lnTo>
                  <a:pt x="1667967" y="97523"/>
                </a:lnTo>
                <a:lnTo>
                  <a:pt x="1563941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5125027" y="3819906"/>
            <a:ext cx="74295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AU" sz="1200" b="1" spc="-5" dirty="0" smtClean="0">
                <a:latin typeface="Arial"/>
                <a:cs typeface="Arial"/>
              </a:rPr>
              <a:t>Boeing?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4693490" y="4060310"/>
            <a:ext cx="2026157" cy="2415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01743" y="4258455"/>
            <a:ext cx="997457" cy="12341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673669" y="4063220"/>
            <a:ext cx="2012950" cy="195580"/>
          </a:xfrm>
          <a:custGeom>
            <a:avLst/>
            <a:gdLst/>
            <a:ahLst/>
            <a:cxnLst/>
            <a:rect l="l" t="t" r="r" b="b"/>
            <a:pathLst>
              <a:path w="2012950" h="195579">
                <a:moveTo>
                  <a:pt x="1908644" y="0"/>
                </a:moveTo>
                <a:lnTo>
                  <a:pt x="0" y="0"/>
                </a:lnTo>
                <a:lnTo>
                  <a:pt x="0" y="195046"/>
                </a:lnTo>
                <a:lnTo>
                  <a:pt x="1908644" y="195046"/>
                </a:lnTo>
                <a:lnTo>
                  <a:pt x="2012657" y="97523"/>
                </a:lnTo>
                <a:lnTo>
                  <a:pt x="1908644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673669" y="4063220"/>
            <a:ext cx="2012950" cy="195580"/>
          </a:xfrm>
          <a:custGeom>
            <a:avLst/>
            <a:gdLst/>
            <a:ahLst/>
            <a:cxnLst/>
            <a:rect l="l" t="t" r="r" b="b"/>
            <a:pathLst>
              <a:path w="2012950" h="195579">
                <a:moveTo>
                  <a:pt x="0" y="0"/>
                </a:moveTo>
                <a:lnTo>
                  <a:pt x="1908644" y="0"/>
                </a:lnTo>
                <a:lnTo>
                  <a:pt x="2012657" y="97523"/>
                </a:lnTo>
                <a:lnTo>
                  <a:pt x="1908644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 txBox="1"/>
          <p:nvPr/>
        </p:nvSpPr>
        <p:spPr>
          <a:xfrm>
            <a:off x="5255848" y="4080939"/>
            <a:ext cx="7962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Ca</a:t>
            </a:r>
            <a:r>
              <a:rPr sz="1200" b="1" dirty="0">
                <a:latin typeface="Arial"/>
                <a:cs typeface="Arial"/>
              </a:rPr>
              <a:t>rt</a:t>
            </a:r>
            <a:r>
              <a:rPr sz="1200" b="1" spc="-5" dirty="0">
                <a:latin typeface="Arial"/>
                <a:cs typeface="Arial"/>
              </a:rPr>
              <a:t>oSa</a:t>
            </a:r>
            <a:r>
              <a:rPr sz="1200" b="1" dirty="0">
                <a:latin typeface="Arial"/>
                <a:cs typeface="Arial"/>
              </a:rPr>
              <a:t>t-3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574361" y="5352674"/>
            <a:ext cx="3324604" cy="24154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749365" y="5550871"/>
            <a:ext cx="963167" cy="12335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554523" y="5355605"/>
            <a:ext cx="3312160" cy="195580"/>
          </a:xfrm>
          <a:custGeom>
            <a:avLst/>
            <a:gdLst/>
            <a:ahLst/>
            <a:cxnLst/>
            <a:rect l="l" t="t" r="r" b="b"/>
            <a:pathLst>
              <a:path w="3312159" h="195579">
                <a:moveTo>
                  <a:pt x="3207562" y="0"/>
                </a:moveTo>
                <a:lnTo>
                  <a:pt x="0" y="0"/>
                </a:lnTo>
                <a:lnTo>
                  <a:pt x="0" y="195046"/>
                </a:lnTo>
                <a:lnTo>
                  <a:pt x="3207562" y="195046"/>
                </a:lnTo>
                <a:lnTo>
                  <a:pt x="3311588" y="97523"/>
                </a:lnTo>
                <a:lnTo>
                  <a:pt x="3207562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554523" y="5355605"/>
            <a:ext cx="3312160" cy="195580"/>
          </a:xfrm>
          <a:custGeom>
            <a:avLst/>
            <a:gdLst/>
            <a:ahLst/>
            <a:cxnLst/>
            <a:rect l="l" t="t" r="r" b="b"/>
            <a:pathLst>
              <a:path w="3312159" h="195579">
                <a:moveTo>
                  <a:pt x="0" y="0"/>
                </a:moveTo>
                <a:lnTo>
                  <a:pt x="3207562" y="0"/>
                </a:lnTo>
                <a:lnTo>
                  <a:pt x="3311588" y="97523"/>
                </a:lnTo>
                <a:lnTo>
                  <a:pt x="3207562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 txBox="1"/>
          <p:nvPr/>
        </p:nvSpPr>
        <p:spPr>
          <a:xfrm>
            <a:off x="6803754" y="5373324"/>
            <a:ext cx="7620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HYPX</a:t>
            </a:r>
            <a:r>
              <a:rPr sz="1200" b="1" dirty="0">
                <a:latin typeface="Arial"/>
                <a:cs typeface="Arial"/>
              </a:rPr>
              <a:t>IM-P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3848431" y="5897492"/>
            <a:ext cx="2430779" cy="24155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525087" y="6095828"/>
            <a:ext cx="1065275" cy="1232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828359" y="5900719"/>
            <a:ext cx="2418080" cy="195580"/>
          </a:xfrm>
          <a:custGeom>
            <a:avLst/>
            <a:gdLst/>
            <a:ahLst/>
            <a:cxnLst/>
            <a:rect l="l" t="t" r="r" b="b"/>
            <a:pathLst>
              <a:path w="2418079" h="195579">
                <a:moveTo>
                  <a:pt x="2313851" y="0"/>
                </a:moveTo>
                <a:lnTo>
                  <a:pt x="0" y="0"/>
                </a:lnTo>
                <a:lnTo>
                  <a:pt x="0" y="195046"/>
                </a:lnTo>
                <a:lnTo>
                  <a:pt x="2313851" y="195046"/>
                </a:lnTo>
                <a:lnTo>
                  <a:pt x="2417838" y="97523"/>
                </a:lnTo>
                <a:lnTo>
                  <a:pt x="2313851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828359" y="5900719"/>
            <a:ext cx="2418080" cy="195580"/>
          </a:xfrm>
          <a:custGeom>
            <a:avLst/>
            <a:gdLst/>
            <a:ahLst/>
            <a:cxnLst/>
            <a:rect l="l" t="t" r="r" b="b"/>
            <a:pathLst>
              <a:path w="2418079" h="195579">
                <a:moveTo>
                  <a:pt x="0" y="0"/>
                </a:moveTo>
                <a:lnTo>
                  <a:pt x="2313851" y="0"/>
                </a:lnTo>
                <a:lnTo>
                  <a:pt x="2417838" y="97523"/>
                </a:lnTo>
                <a:lnTo>
                  <a:pt x="2313851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050611" y="5617075"/>
            <a:ext cx="1006600" cy="24993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149672" y="5794393"/>
            <a:ext cx="792479" cy="14424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030477" y="5612926"/>
            <a:ext cx="993775" cy="210820"/>
          </a:xfrm>
          <a:custGeom>
            <a:avLst/>
            <a:gdLst/>
            <a:ahLst/>
            <a:cxnLst/>
            <a:rect l="l" t="t" r="r" b="b"/>
            <a:pathLst>
              <a:path w="993775" h="210820">
                <a:moveTo>
                  <a:pt x="880960" y="0"/>
                </a:moveTo>
                <a:lnTo>
                  <a:pt x="0" y="0"/>
                </a:lnTo>
                <a:lnTo>
                  <a:pt x="0" y="210210"/>
                </a:lnTo>
                <a:lnTo>
                  <a:pt x="880960" y="210210"/>
                </a:lnTo>
                <a:lnTo>
                  <a:pt x="993228" y="105105"/>
                </a:lnTo>
                <a:lnTo>
                  <a:pt x="880960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030477" y="5612926"/>
            <a:ext cx="993775" cy="210820"/>
          </a:xfrm>
          <a:custGeom>
            <a:avLst/>
            <a:gdLst/>
            <a:ahLst/>
            <a:cxnLst/>
            <a:rect l="l" t="t" r="r" b="b"/>
            <a:pathLst>
              <a:path w="993775" h="210820">
                <a:moveTo>
                  <a:pt x="0" y="0"/>
                </a:moveTo>
                <a:lnTo>
                  <a:pt x="880960" y="0"/>
                </a:lnTo>
                <a:lnTo>
                  <a:pt x="993228" y="105105"/>
                </a:lnTo>
                <a:lnTo>
                  <a:pt x="880960" y="210210"/>
                </a:lnTo>
                <a:lnTo>
                  <a:pt x="0" y="21021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39227" y="1315127"/>
            <a:ext cx="2592705" cy="626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0195">
              <a:lnSpc>
                <a:spcPct val="100000"/>
              </a:lnSpc>
              <a:tabLst>
                <a:tab pos="2073910" algn="l"/>
                <a:tab pos="2410460" algn="l"/>
              </a:tabLst>
            </a:pPr>
            <a:r>
              <a:rPr sz="1800" b="1" spc="-7" baseline="2314" dirty="0">
                <a:latin typeface="Arial"/>
                <a:cs typeface="Arial"/>
              </a:rPr>
              <a:t>200</a:t>
            </a:r>
            <a:r>
              <a:rPr sz="1800" b="1" baseline="2314" dirty="0">
                <a:latin typeface="Arial"/>
                <a:cs typeface="Arial"/>
              </a:rPr>
              <a:t>0	</a:t>
            </a:r>
            <a:r>
              <a:rPr sz="1200" b="1" spc="-5" dirty="0">
                <a:latin typeface="Arial"/>
                <a:cs typeface="Arial"/>
              </a:rPr>
              <a:t>0</a:t>
            </a:r>
            <a:r>
              <a:rPr sz="1200" b="1" dirty="0">
                <a:latin typeface="Arial"/>
                <a:cs typeface="Arial"/>
              </a:rPr>
              <a:t>1	</a:t>
            </a:r>
            <a:r>
              <a:rPr sz="1800" b="1" spc="-7" baseline="2314" dirty="0">
                <a:latin typeface="Arial"/>
                <a:cs typeface="Arial"/>
              </a:rPr>
              <a:t>02</a:t>
            </a:r>
            <a:endParaRPr sz="1800" baseline="2314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200" b="1" spc="-5" dirty="0">
                <a:latin typeface="Arial"/>
                <a:cs typeface="Arial"/>
              </a:rPr>
              <a:t>Un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ve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ity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Ha</a:t>
            </a:r>
            <a:r>
              <a:rPr sz="1200" b="1" spc="10" dirty="0">
                <a:latin typeface="Arial"/>
                <a:cs typeface="Arial"/>
              </a:rPr>
              <a:t>w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ii,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USA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200" b="1" spc="-5" dirty="0">
                <a:latin typeface="Arial"/>
                <a:cs typeface="Arial"/>
              </a:rPr>
              <a:t>Roscos</a:t>
            </a:r>
            <a:r>
              <a:rPr sz="1200" b="1" dirty="0">
                <a:latin typeface="Arial"/>
                <a:cs typeface="Arial"/>
              </a:rPr>
              <a:t>m</a:t>
            </a:r>
            <a:r>
              <a:rPr sz="1200" b="1" spc="-5" dirty="0">
                <a:latin typeface="Arial"/>
                <a:cs typeface="Arial"/>
              </a:rPr>
              <a:t>os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Russ</a:t>
            </a:r>
            <a:r>
              <a:rPr sz="1200" b="1" dirty="0">
                <a:latin typeface="Arial"/>
                <a:cs typeface="Arial"/>
              </a:rPr>
              <a:t>ia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4579099" y="5638226"/>
            <a:ext cx="2214880" cy="471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spc="-15" dirty="0">
                <a:latin typeface="Arial"/>
                <a:cs typeface="Arial"/>
              </a:rPr>
              <a:t>y</a:t>
            </a:r>
            <a:r>
              <a:rPr sz="1200" b="1" spc="-5" dirty="0">
                <a:latin typeface="Arial"/>
                <a:cs typeface="Arial"/>
              </a:rPr>
              <a:t>sp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RI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Sen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l-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2A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3955111" y="1778119"/>
            <a:ext cx="2303525" cy="2065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468699" y="1940781"/>
            <a:ext cx="1264157" cy="12385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935578" y="1745761"/>
            <a:ext cx="2290445" cy="195580"/>
          </a:xfrm>
          <a:custGeom>
            <a:avLst/>
            <a:gdLst/>
            <a:ahLst/>
            <a:cxnLst/>
            <a:rect l="l" t="t" r="r" b="b"/>
            <a:pathLst>
              <a:path w="2290445" h="195580">
                <a:moveTo>
                  <a:pt x="2186266" y="0"/>
                </a:moveTo>
                <a:lnTo>
                  <a:pt x="0" y="0"/>
                </a:lnTo>
                <a:lnTo>
                  <a:pt x="0" y="195046"/>
                </a:lnTo>
                <a:lnTo>
                  <a:pt x="2186266" y="195046"/>
                </a:lnTo>
                <a:lnTo>
                  <a:pt x="2290279" y="97523"/>
                </a:lnTo>
                <a:lnTo>
                  <a:pt x="2186266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935578" y="1745761"/>
            <a:ext cx="2290445" cy="195580"/>
          </a:xfrm>
          <a:custGeom>
            <a:avLst/>
            <a:gdLst/>
            <a:ahLst/>
            <a:cxnLst/>
            <a:rect l="l" t="t" r="r" b="b"/>
            <a:pathLst>
              <a:path w="2290445" h="195580">
                <a:moveTo>
                  <a:pt x="0" y="0"/>
                </a:moveTo>
                <a:lnTo>
                  <a:pt x="2186266" y="0"/>
                </a:lnTo>
                <a:lnTo>
                  <a:pt x="2290279" y="97523"/>
                </a:lnTo>
                <a:lnTo>
                  <a:pt x="2186266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2989782" y="1312556"/>
            <a:ext cx="2620010" cy="629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423545" algn="l"/>
                <a:tab pos="757555" algn="l"/>
                <a:tab pos="1089660" algn="l"/>
                <a:tab pos="1423035" algn="l"/>
                <a:tab pos="1757045" algn="l"/>
                <a:tab pos="2091055" algn="l"/>
                <a:tab pos="2425065" algn="l"/>
              </a:tabLst>
            </a:pPr>
            <a:r>
              <a:rPr sz="1800" b="1" baseline="2314" dirty="0">
                <a:latin typeface="Arial"/>
                <a:cs typeface="Arial"/>
              </a:rPr>
              <a:t>…	</a:t>
            </a:r>
            <a:r>
              <a:rPr sz="1200" b="1" spc="-5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4	</a:t>
            </a:r>
            <a:r>
              <a:rPr sz="1200" b="1" spc="-5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5	</a:t>
            </a:r>
            <a:r>
              <a:rPr sz="1200" b="1" spc="-5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6	</a:t>
            </a:r>
            <a:r>
              <a:rPr sz="1200" b="1" spc="-5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7	</a:t>
            </a:r>
            <a:r>
              <a:rPr sz="1200" b="1" spc="-5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8	</a:t>
            </a:r>
            <a:r>
              <a:rPr sz="1200" b="1" spc="-5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9	</a:t>
            </a:r>
            <a:r>
              <a:rPr sz="1200" b="1" spc="-5" dirty="0"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  <a:p>
            <a:pPr marR="71120" algn="ctr">
              <a:lnSpc>
                <a:spcPct val="100000"/>
              </a:lnSpc>
              <a:spcBef>
                <a:spcPts val="125"/>
              </a:spcBef>
            </a:pP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akaSat</a:t>
            </a:r>
            <a:endParaRPr sz="1200">
              <a:latin typeface="Arial"/>
              <a:cs typeface="Arial"/>
            </a:endParaRPr>
          </a:p>
          <a:p>
            <a:pPr marL="1545590">
              <a:lnSpc>
                <a:spcPct val="100000"/>
              </a:lnSpc>
              <a:spcBef>
                <a:spcPts val="509"/>
              </a:spcBef>
            </a:pPr>
            <a:r>
              <a:rPr sz="1200" b="1" spc="-5" dirty="0">
                <a:latin typeface="Arial"/>
                <a:cs typeface="Arial"/>
              </a:rPr>
              <a:t>Resu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-P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No</a:t>
            </a:r>
            <a:r>
              <a:rPr sz="1200" b="1" dirty="0">
                <a:latin typeface="Arial"/>
                <a:cs typeface="Arial"/>
              </a:rPr>
              <a:t>.3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5757588" y="1316884"/>
            <a:ext cx="11931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6710" algn="l"/>
                <a:tab pos="680720" algn="l"/>
                <a:tab pos="1010285" algn="l"/>
              </a:tabLst>
            </a:pPr>
            <a:r>
              <a:rPr sz="1200" b="1" spc="-5" dirty="0">
                <a:latin typeface="Arial"/>
                <a:cs typeface="Arial"/>
              </a:rPr>
              <a:t>2</a:t>
            </a:r>
            <a:r>
              <a:rPr sz="1200" b="1" dirty="0">
                <a:latin typeface="Arial"/>
                <a:cs typeface="Arial"/>
              </a:rPr>
              <a:t>1	</a:t>
            </a:r>
            <a:r>
              <a:rPr sz="1200" b="1" spc="-5" dirty="0">
                <a:latin typeface="Arial"/>
                <a:cs typeface="Arial"/>
              </a:rPr>
              <a:t>2</a:t>
            </a:r>
            <a:r>
              <a:rPr sz="1200" b="1" dirty="0">
                <a:latin typeface="Arial"/>
                <a:cs typeface="Arial"/>
              </a:rPr>
              <a:t>2	</a:t>
            </a:r>
            <a:r>
              <a:rPr sz="1200" b="1" spc="-5" dirty="0">
                <a:latin typeface="Arial"/>
                <a:cs typeface="Arial"/>
              </a:rPr>
              <a:t>2</a:t>
            </a:r>
            <a:r>
              <a:rPr sz="1200" b="1" dirty="0">
                <a:latin typeface="Arial"/>
                <a:cs typeface="Arial"/>
              </a:rPr>
              <a:t>3	</a:t>
            </a:r>
            <a:r>
              <a:rPr sz="1200" b="1" spc="-5" dirty="0"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7098418" y="1317496"/>
            <a:ext cx="8629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6710" algn="l"/>
                <a:tab pos="680720" algn="l"/>
              </a:tabLst>
            </a:pPr>
            <a:r>
              <a:rPr sz="1200" b="1" spc="-5" dirty="0">
                <a:latin typeface="Arial"/>
                <a:cs typeface="Arial"/>
              </a:rPr>
              <a:t>2</a:t>
            </a:r>
            <a:r>
              <a:rPr sz="1200" b="1" dirty="0">
                <a:latin typeface="Arial"/>
                <a:cs typeface="Arial"/>
              </a:rPr>
              <a:t>5	</a:t>
            </a:r>
            <a:r>
              <a:rPr sz="1200" b="1" spc="-5" dirty="0">
                <a:latin typeface="Arial"/>
                <a:cs typeface="Arial"/>
              </a:rPr>
              <a:t>2</a:t>
            </a:r>
            <a:r>
              <a:rPr sz="1200" b="1" dirty="0">
                <a:latin typeface="Arial"/>
                <a:cs typeface="Arial"/>
              </a:rPr>
              <a:t>6	</a:t>
            </a:r>
            <a:r>
              <a:rPr sz="1200" b="1" spc="-5" dirty="0"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4356940" y="1995626"/>
            <a:ext cx="1696973" cy="24231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343731" y="2193676"/>
            <a:ext cx="1061453" cy="12317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36801" y="1998981"/>
            <a:ext cx="1684655" cy="195580"/>
          </a:xfrm>
          <a:custGeom>
            <a:avLst/>
            <a:gdLst/>
            <a:ahLst/>
            <a:cxnLst/>
            <a:rect l="l" t="t" r="r" b="b"/>
            <a:pathLst>
              <a:path w="1684654" h="195580">
                <a:moveTo>
                  <a:pt x="1580159" y="0"/>
                </a:moveTo>
                <a:lnTo>
                  <a:pt x="0" y="0"/>
                </a:lnTo>
                <a:lnTo>
                  <a:pt x="0" y="195046"/>
                </a:lnTo>
                <a:lnTo>
                  <a:pt x="1580159" y="195046"/>
                </a:lnTo>
                <a:lnTo>
                  <a:pt x="1684172" y="97523"/>
                </a:lnTo>
                <a:lnTo>
                  <a:pt x="1580159" y="0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336801" y="2005868"/>
            <a:ext cx="1684655" cy="195580"/>
          </a:xfrm>
          <a:custGeom>
            <a:avLst/>
            <a:gdLst/>
            <a:ahLst/>
            <a:cxnLst/>
            <a:rect l="l" t="t" r="r" b="b"/>
            <a:pathLst>
              <a:path w="1684654" h="195580">
                <a:moveTo>
                  <a:pt x="0" y="0"/>
                </a:moveTo>
                <a:lnTo>
                  <a:pt x="1580159" y="0"/>
                </a:lnTo>
                <a:lnTo>
                  <a:pt x="1684172" y="97523"/>
                </a:lnTo>
                <a:lnTo>
                  <a:pt x="1580159" y="195046"/>
                </a:lnTo>
                <a:lnTo>
                  <a:pt x="0" y="19504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30870" y="2251058"/>
            <a:ext cx="3307173" cy="369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75">
              <a:lnSpc>
                <a:spcPct val="150000"/>
              </a:lnSpc>
            </a:pPr>
            <a:r>
              <a:rPr sz="1200" b="1" spc="-5" dirty="0" smtClean="0">
                <a:latin typeface="Arial"/>
                <a:cs typeface="Arial"/>
              </a:rPr>
              <a:t>Ch</a:t>
            </a:r>
            <a:r>
              <a:rPr sz="1200" b="1" dirty="0" smtClean="0">
                <a:latin typeface="Arial"/>
                <a:cs typeface="Arial"/>
              </a:rPr>
              <a:t>i</a:t>
            </a:r>
            <a:r>
              <a:rPr sz="1200" b="1" spc="-5" dirty="0" smtClean="0">
                <a:latin typeface="Arial"/>
                <a:cs typeface="Arial"/>
              </a:rPr>
              <a:t>na</a:t>
            </a:r>
            <a:r>
              <a:rPr lang="en-AU" sz="1200" b="1" spc="-5" dirty="0" smtClean="0">
                <a:latin typeface="Arial"/>
                <a:cs typeface="Arial"/>
              </a:rPr>
              <a:t> Commercial, China</a:t>
            </a:r>
            <a:endParaRPr lang="en-AU" sz="1200" dirty="0">
              <a:latin typeface="Arial"/>
              <a:cs typeface="Arial"/>
            </a:endParaRPr>
          </a:p>
          <a:p>
            <a:pPr marL="15875">
              <a:lnSpc>
                <a:spcPct val="150000"/>
              </a:lnSpc>
            </a:pPr>
            <a:r>
              <a:rPr sz="1200" b="1" spc="-5" dirty="0" err="1" smtClean="0">
                <a:latin typeface="Arial"/>
                <a:cs typeface="Arial"/>
              </a:rPr>
              <a:t>Roscos</a:t>
            </a:r>
            <a:r>
              <a:rPr sz="1200" b="1" dirty="0" err="1" smtClean="0">
                <a:latin typeface="Arial"/>
                <a:cs typeface="Arial"/>
              </a:rPr>
              <a:t>m</a:t>
            </a:r>
            <a:r>
              <a:rPr sz="1200" b="1" spc="-5" dirty="0" err="1" smtClean="0">
                <a:latin typeface="Arial"/>
                <a:cs typeface="Arial"/>
              </a:rPr>
              <a:t>os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Russ</a:t>
            </a:r>
            <a:r>
              <a:rPr sz="1200" b="1" dirty="0">
                <a:latin typeface="Arial"/>
                <a:cs typeface="Arial"/>
              </a:rPr>
              <a:t>ia</a:t>
            </a:r>
            <a:endParaRPr sz="1200" dirty="0">
              <a:latin typeface="Arial"/>
              <a:cs typeface="Arial"/>
            </a:endParaRPr>
          </a:p>
          <a:p>
            <a:pPr marL="23495" marR="911860" indent="-2540"/>
            <a:r>
              <a:rPr sz="1200" b="1" spc="-5" dirty="0">
                <a:latin typeface="Arial"/>
                <a:cs typeface="Arial"/>
              </a:rPr>
              <a:t>AS</a:t>
            </a:r>
            <a:r>
              <a:rPr sz="1200" b="1" dirty="0">
                <a:latin typeface="Arial"/>
                <a:cs typeface="Arial"/>
              </a:rPr>
              <a:t>I,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It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ly </a:t>
            </a:r>
            <a:endParaRPr lang="en-AU" sz="1200" b="1" dirty="0" smtClean="0">
              <a:latin typeface="Arial"/>
              <a:cs typeface="Arial"/>
            </a:endParaRPr>
          </a:p>
          <a:p>
            <a:pPr marL="23495" marR="911860" indent="-2540">
              <a:spcBef>
                <a:spcPts val="600"/>
              </a:spcBef>
            </a:pPr>
            <a:r>
              <a:rPr sz="1200" b="1" dirty="0" smtClean="0">
                <a:latin typeface="Arial"/>
                <a:cs typeface="Arial"/>
              </a:rPr>
              <a:t>I</a:t>
            </a:r>
            <a:r>
              <a:rPr sz="1200" b="1" spc="-5" dirty="0" smtClean="0">
                <a:latin typeface="Arial"/>
                <a:cs typeface="Arial"/>
              </a:rPr>
              <a:t>SR</a:t>
            </a:r>
            <a:r>
              <a:rPr sz="1200" b="1" dirty="0" smtClean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nd</a:t>
            </a:r>
            <a:r>
              <a:rPr sz="1200" b="1" dirty="0">
                <a:latin typeface="Arial"/>
                <a:cs typeface="Arial"/>
              </a:rPr>
              <a:t>ia</a:t>
            </a:r>
            <a:endParaRPr sz="1200" dirty="0">
              <a:latin typeface="Arial"/>
              <a:cs typeface="Arial"/>
            </a:endParaRPr>
          </a:p>
          <a:p>
            <a:pPr marL="23495" indent="-11430">
              <a:lnSpc>
                <a:spcPct val="150000"/>
              </a:lnSpc>
            </a:pPr>
            <a:r>
              <a:rPr sz="1200" b="1" spc="-5" dirty="0">
                <a:latin typeface="Arial"/>
                <a:cs typeface="Arial"/>
              </a:rPr>
              <a:t>Roscos</a:t>
            </a:r>
            <a:r>
              <a:rPr sz="1200" b="1" dirty="0">
                <a:latin typeface="Arial"/>
                <a:cs typeface="Arial"/>
              </a:rPr>
              <a:t>m</a:t>
            </a:r>
            <a:r>
              <a:rPr sz="1200" b="1" spc="-5" dirty="0">
                <a:latin typeface="Arial"/>
                <a:cs typeface="Arial"/>
              </a:rPr>
              <a:t>os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Russ</a:t>
            </a:r>
            <a:r>
              <a:rPr sz="1200" b="1" dirty="0">
                <a:latin typeface="Arial"/>
                <a:cs typeface="Arial"/>
              </a:rPr>
              <a:t>ia</a:t>
            </a:r>
            <a:endParaRPr sz="1200" dirty="0">
              <a:latin typeface="Arial"/>
              <a:cs typeface="Arial"/>
            </a:endParaRPr>
          </a:p>
          <a:p>
            <a:pPr marL="23495">
              <a:lnSpc>
                <a:spcPct val="100000"/>
              </a:lnSpc>
              <a:spcBef>
                <a:spcPts val="600"/>
              </a:spcBef>
            </a:pPr>
            <a:r>
              <a:rPr sz="1200" b="1" spc="-5" dirty="0">
                <a:latin typeface="Arial"/>
                <a:cs typeface="Arial"/>
              </a:rPr>
              <a:t>JPL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USA</a:t>
            </a:r>
            <a:endParaRPr sz="1200" dirty="0">
              <a:latin typeface="Arial"/>
              <a:cs typeface="Arial"/>
            </a:endParaRPr>
          </a:p>
          <a:p>
            <a:pPr marL="20955" indent="-5080">
              <a:lnSpc>
                <a:spcPct val="100000"/>
              </a:lnSpc>
              <a:spcBef>
                <a:spcPts val="415"/>
              </a:spcBef>
            </a:pPr>
            <a:r>
              <a:rPr sz="1200" b="1" spc="-5" dirty="0" smtClean="0">
                <a:latin typeface="Arial"/>
                <a:cs typeface="Arial"/>
              </a:rPr>
              <a:t>Boe</a:t>
            </a:r>
            <a:r>
              <a:rPr sz="1200" b="1" dirty="0" smtClean="0">
                <a:latin typeface="Arial"/>
                <a:cs typeface="Arial"/>
              </a:rPr>
              <a:t>i</a:t>
            </a:r>
            <a:r>
              <a:rPr sz="1200" b="1" spc="-5" dirty="0" smtClean="0">
                <a:latin typeface="Arial"/>
                <a:cs typeface="Arial"/>
              </a:rPr>
              <a:t>ng</a:t>
            </a:r>
            <a:r>
              <a:rPr sz="1200" b="1" dirty="0" smtClean="0">
                <a:latin typeface="Arial"/>
                <a:cs typeface="Arial"/>
              </a:rPr>
              <a:t>,</a:t>
            </a:r>
            <a:r>
              <a:rPr sz="1200" b="1" spc="20" dirty="0" smtClean="0">
                <a:latin typeface="Arial"/>
                <a:cs typeface="Arial"/>
              </a:rPr>
              <a:t> </a:t>
            </a:r>
            <a:r>
              <a:rPr sz="1200" b="1" spc="-5" dirty="0" smtClean="0">
                <a:latin typeface="Arial"/>
                <a:cs typeface="Arial"/>
              </a:rPr>
              <a:t>US</a:t>
            </a:r>
            <a:r>
              <a:rPr sz="1200" b="1" dirty="0" smtClean="0">
                <a:latin typeface="Arial"/>
                <a:cs typeface="Arial"/>
              </a:rPr>
              <a:t>A</a:t>
            </a:r>
            <a:endParaRPr sz="1200" dirty="0" smtClean="0">
              <a:latin typeface="Arial"/>
              <a:cs typeface="Arial"/>
            </a:endParaRPr>
          </a:p>
          <a:p>
            <a:pPr marL="15875" indent="5080">
              <a:lnSpc>
                <a:spcPct val="100000"/>
              </a:lnSpc>
              <a:spcBef>
                <a:spcPts val="590"/>
              </a:spcBef>
            </a:pPr>
            <a:r>
              <a:rPr sz="1200" b="1" dirty="0" smtClean="0">
                <a:latin typeface="Arial"/>
                <a:cs typeface="Arial"/>
              </a:rPr>
              <a:t>I</a:t>
            </a:r>
            <a:r>
              <a:rPr sz="1200" b="1" spc="-5" dirty="0" smtClean="0">
                <a:latin typeface="Arial"/>
                <a:cs typeface="Arial"/>
              </a:rPr>
              <a:t>SR</a:t>
            </a:r>
            <a:r>
              <a:rPr sz="1200" b="1" dirty="0" smtClean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nd</a:t>
            </a:r>
            <a:r>
              <a:rPr sz="1200" b="1" dirty="0">
                <a:latin typeface="Arial"/>
                <a:cs typeface="Arial"/>
              </a:rPr>
              <a:t>ia</a:t>
            </a:r>
            <a:endParaRPr sz="1200" dirty="0">
              <a:latin typeface="Arial"/>
              <a:cs typeface="Arial"/>
            </a:endParaRPr>
          </a:p>
          <a:p>
            <a:pPr marL="15875" marR="667385" indent="7620">
              <a:lnSpc>
                <a:spcPct val="135500"/>
              </a:lnSpc>
              <a:spcBef>
                <a:spcPts val="195"/>
              </a:spcBef>
            </a:pPr>
            <a:r>
              <a:rPr sz="1200" b="1" spc="-5" dirty="0">
                <a:latin typeface="Arial"/>
                <a:cs typeface="Arial"/>
              </a:rPr>
              <a:t>DLR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</a:t>
            </a:r>
            <a:r>
              <a:rPr sz="1200" b="1" spc="-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rm</a:t>
            </a:r>
            <a:r>
              <a:rPr sz="1200" b="1" spc="-5" dirty="0">
                <a:latin typeface="Arial"/>
                <a:cs typeface="Arial"/>
              </a:rPr>
              <a:t>any </a:t>
            </a:r>
            <a:endParaRPr lang="en-AU" sz="1200" b="1" spc="-5" dirty="0" smtClean="0">
              <a:latin typeface="Arial"/>
              <a:cs typeface="Arial"/>
            </a:endParaRPr>
          </a:p>
          <a:p>
            <a:pPr marL="15875" marR="667385" indent="7620">
              <a:lnSpc>
                <a:spcPct val="135500"/>
              </a:lnSpc>
              <a:spcBef>
                <a:spcPts val="195"/>
              </a:spcBef>
            </a:pPr>
            <a:r>
              <a:rPr lang="en-AU" sz="1200" b="1" spc="-5" dirty="0" smtClean="0">
                <a:latin typeface="Arial"/>
                <a:cs typeface="Arial"/>
              </a:rPr>
              <a:t>METI/JAXA</a:t>
            </a:r>
            <a:r>
              <a:rPr sz="1200" b="1" dirty="0" smtClean="0">
                <a:latin typeface="Arial"/>
                <a:cs typeface="Arial"/>
              </a:rPr>
              <a:t>, </a:t>
            </a:r>
            <a:r>
              <a:rPr sz="1200" b="1" spc="-5" dirty="0" smtClean="0">
                <a:latin typeface="Arial"/>
                <a:cs typeface="Arial"/>
              </a:rPr>
              <a:t>Japan</a:t>
            </a:r>
            <a:r>
              <a:rPr lang="en-AU" sz="1200" b="1" spc="-5" dirty="0">
                <a:cs typeface="Arial"/>
              </a:rPr>
              <a:t> </a:t>
            </a:r>
            <a:r>
              <a:rPr lang="en-AU" sz="800" b="1" spc="-5" dirty="0">
                <a:cs typeface="Arial"/>
              </a:rPr>
              <a:t>HISUI:METI/ISS: </a:t>
            </a:r>
            <a:r>
              <a:rPr lang="en-AU" sz="800" b="1" spc="-5" dirty="0" smtClean="0">
                <a:cs typeface="Arial"/>
              </a:rPr>
              <a:t>JAXA</a:t>
            </a:r>
            <a:endParaRPr sz="800" dirty="0">
              <a:latin typeface="Arial"/>
              <a:cs typeface="Arial"/>
            </a:endParaRPr>
          </a:p>
          <a:p>
            <a:pPr marL="20955" marR="309245" indent="-5715">
              <a:lnSpc>
                <a:spcPts val="1970"/>
              </a:lnSpc>
            </a:pPr>
            <a:r>
              <a:rPr sz="1200" b="1" spc="-5" dirty="0">
                <a:latin typeface="Arial"/>
                <a:cs typeface="Arial"/>
              </a:rPr>
              <a:t>AS</a:t>
            </a:r>
            <a:r>
              <a:rPr sz="1200" b="1" dirty="0">
                <a:latin typeface="Arial"/>
                <a:cs typeface="Arial"/>
              </a:rPr>
              <a:t>I,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It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-15" dirty="0">
                <a:latin typeface="Arial"/>
                <a:cs typeface="Arial"/>
              </a:rPr>
              <a:t>y</a:t>
            </a:r>
            <a:r>
              <a:rPr sz="1200" b="1" dirty="0">
                <a:latin typeface="Arial"/>
                <a:cs typeface="Arial"/>
              </a:rPr>
              <a:t>/I</a:t>
            </a:r>
            <a:r>
              <a:rPr sz="1200" b="1" spc="-5" dirty="0">
                <a:latin typeface="Arial"/>
                <a:cs typeface="Arial"/>
              </a:rPr>
              <a:t>SA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ae</a:t>
            </a:r>
            <a:r>
              <a:rPr sz="1200" b="1" dirty="0">
                <a:latin typeface="Arial"/>
                <a:cs typeface="Arial"/>
              </a:rPr>
              <a:t>l </a:t>
            </a:r>
            <a:endParaRPr lang="en-AU" sz="1200" b="1" dirty="0" smtClean="0">
              <a:latin typeface="Arial"/>
              <a:cs typeface="Arial"/>
            </a:endParaRPr>
          </a:p>
          <a:p>
            <a:pPr marL="20955" marR="309245" indent="-5715">
              <a:lnSpc>
                <a:spcPts val="1970"/>
              </a:lnSpc>
            </a:pPr>
            <a:r>
              <a:rPr sz="1200" b="1" spc="-5" dirty="0" smtClean="0">
                <a:latin typeface="Arial"/>
                <a:cs typeface="Arial"/>
              </a:rPr>
              <a:t>ESA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lang="en-AU" sz="1200" b="1" spc="10" dirty="0" smtClean="0">
                <a:latin typeface="Arial"/>
                <a:cs typeface="Arial"/>
              </a:rPr>
              <a:t>UK</a:t>
            </a:r>
            <a:endParaRPr sz="1200" dirty="0">
              <a:latin typeface="Arial"/>
              <a:cs typeface="Arial"/>
            </a:endParaRPr>
          </a:p>
          <a:p>
            <a:pPr marL="15875" indent="635">
              <a:lnSpc>
                <a:spcPct val="100000"/>
              </a:lnSpc>
              <a:spcBef>
                <a:spcPts val="315"/>
              </a:spcBef>
            </a:pPr>
            <a:r>
              <a:rPr sz="1200" b="1" spc="-5" dirty="0">
                <a:latin typeface="Arial"/>
                <a:cs typeface="Arial"/>
              </a:rPr>
              <a:t>CNES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anc</a:t>
            </a:r>
            <a:r>
              <a:rPr sz="1200" b="1" dirty="0">
                <a:latin typeface="Arial"/>
                <a:cs typeface="Arial"/>
              </a:rPr>
              <a:t>e</a:t>
            </a:r>
            <a:endParaRPr sz="1200" dirty="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555"/>
              </a:spcBef>
            </a:pPr>
            <a:r>
              <a:rPr sz="1200" b="1" spc="-5" dirty="0">
                <a:latin typeface="Arial"/>
                <a:cs typeface="Arial"/>
              </a:rPr>
              <a:t>NASA</a:t>
            </a:r>
            <a:r>
              <a:rPr sz="1200" b="1" dirty="0">
                <a:latin typeface="Arial"/>
                <a:cs typeface="Arial"/>
              </a:rPr>
              <a:t>/</a:t>
            </a:r>
            <a:r>
              <a:rPr sz="1200" b="1" spc="-5" dirty="0">
                <a:latin typeface="Arial"/>
                <a:cs typeface="Arial"/>
              </a:rPr>
              <a:t>JPL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USA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34197" y="2027566"/>
            <a:ext cx="227589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DLR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 smtClean="0">
                <a:latin typeface="Arial"/>
                <a:cs typeface="Arial"/>
              </a:rPr>
              <a:t>G</a:t>
            </a:r>
            <a:r>
              <a:rPr sz="1200" b="1" spc="-5" dirty="0" smtClean="0">
                <a:latin typeface="Arial"/>
                <a:cs typeface="Arial"/>
              </a:rPr>
              <a:t>e</a:t>
            </a:r>
            <a:r>
              <a:rPr sz="1200" b="1" dirty="0" smtClean="0">
                <a:latin typeface="Arial"/>
                <a:cs typeface="Arial"/>
              </a:rPr>
              <a:t>rm</a:t>
            </a:r>
            <a:r>
              <a:rPr sz="1200" b="1" spc="-5" dirty="0" smtClean="0">
                <a:latin typeface="Arial"/>
                <a:cs typeface="Arial"/>
              </a:rPr>
              <a:t>an</a:t>
            </a:r>
            <a:r>
              <a:rPr sz="1200" b="1" spc="-15" dirty="0" smtClean="0">
                <a:latin typeface="Arial"/>
                <a:cs typeface="Arial"/>
              </a:rPr>
              <a:t>y</a:t>
            </a:r>
            <a:r>
              <a:rPr lang="en-AU" sz="1200" b="1" spc="-15" dirty="0" smtClean="0">
                <a:latin typeface="Arial"/>
                <a:cs typeface="Arial"/>
              </a:rPr>
              <a:t> </a:t>
            </a:r>
            <a:r>
              <a:rPr sz="1200" b="1" dirty="0" smtClean="0">
                <a:latin typeface="Arial"/>
                <a:cs typeface="Arial"/>
              </a:rPr>
              <a:t>/</a:t>
            </a:r>
            <a:r>
              <a:rPr lang="en-AU" sz="1200" b="1" dirty="0" smtClean="0">
                <a:latin typeface="Arial"/>
                <a:cs typeface="Arial"/>
              </a:rPr>
              <a:t> </a:t>
            </a:r>
            <a:r>
              <a:rPr sz="1200" b="1" spc="-95" dirty="0" smtClean="0">
                <a:latin typeface="Arial"/>
                <a:cs typeface="Arial"/>
              </a:rPr>
              <a:t>T</a:t>
            </a:r>
            <a:r>
              <a:rPr sz="1200" b="1" spc="-5" dirty="0" smtClean="0">
                <a:latin typeface="Arial"/>
                <a:cs typeface="Arial"/>
              </a:rPr>
              <a:t>e</a:t>
            </a:r>
            <a:r>
              <a:rPr sz="1200" b="1" dirty="0" smtClean="0">
                <a:latin typeface="Arial"/>
                <a:cs typeface="Arial"/>
              </a:rPr>
              <a:t>l</a:t>
            </a:r>
            <a:r>
              <a:rPr sz="1200" b="1" spc="-5" dirty="0" smtClean="0">
                <a:latin typeface="Arial"/>
                <a:cs typeface="Arial"/>
              </a:rPr>
              <a:t>ed</a:t>
            </a:r>
            <a:r>
              <a:rPr sz="1200" b="1" spc="-15" dirty="0" smtClean="0">
                <a:latin typeface="Arial"/>
                <a:cs typeface="Arial"/>
              </a:rPr>
              <a:t>y</a:t>
            </a:r>
            <a:r>
              <a:rPr sz="1200" b="1" spc="-5" dirty="0" smtClean="0">
                <a:latin typeface="Arial"/>
                <a:cs typeface="Arial"/>
              </a:rPr>
              <a:t>ne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USA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722609" y="2016699"/>
            <a:ext cx="8604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DES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/</a:t>
            </a:r>
            <a:r>
              <a:rPr sz="1200" b="1" spc="-95" dirty="0">
                <a:latin typeface="Arial"/>
                <a:cs typeface="Arial"/>
              </a:rPr>
              <a:t>T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9" name="Notched Right Arrow 148"/>
          <p:cNvSpPr/>
          <p:nvPr/>
        </p:nvSpPr>
        <p:spPr bwMode="auto">
          <a:xfrm>
            <a:off x="4271044" y="3801502"/>
            <a:ext cx="404333" cy="191872"/>
          </a:xfrm>
          <a:prstGeom prst="notched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b-mean-rain-more-600mm-airport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23934"/>
            <a:ext cx="7008302" cy="5734066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35371" y="230152"/>
            <a:ext cx="7829117" cy="893782"/>
          </a:xfrm>
        </p:spPr>
        <p:txBody>
          <a:bodyPr/>
          <a:lstStyle/>
          <a:p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</a:rPr>
              <a:t>Systematic Search For Vicarious Calibration Site Using  Landsat TM Archive</a:t>
            </a:r>
            <a:endParaRPr lang="en-A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1" y="1340768"/>
            <a:ext cx="2051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§"/>
            </a:pPr>
            <a:r>
              <a:rPr lang="en-AU" dirty="0" smtClean="0">
                <a:solidFill>
                  <a:prstClr val="black"/>
                </a:solidFill>
              </a:rPr>
              <a:t>Green vectors show high rainfall zone &gt;600 mm pa</a:t>
            </a:r>
          </a:p>
          <a:p>
            <a:pPr defTabSz="914400">
              <a:buFont typeface="Wingdings" pitchFamily="2" charset="2"/>
              <a:buChar char="§"/>
            </a:pPr>
            <a:r>
              <a:rPr lang="en-AU" dirty="0" smtClean="0">
                <a:solidFill>
                  <a:prstClr val="black"/>
                </a:solidFill>
              </a:rPr>
              <a:t>Red circles show radius of 400 km (half day’s drive) from major airport</a:t>
            </a:r>
          </a:p>
          <a:p>
            <a:pPr defTabSz="914400">
              <a:buFont typeface="Wingdings" pitchFamily="2" charset="2"/>
              <a:buChar char="§"/>
            </a:pPr>
            <a:r>
              <a:rPr lang="en-AU" dirty="0" smtClean="0">
                <a:solidFill>
                  <a:prstClr val="black"/>
                </a:solidFill>
              </a:rPr>
              <a:t>Image is VNIR-SWIR temporal means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59632" y="4725144"/>
            <a:ext cx="432048" cy="1368152"/>
          </a:xfrm>
          <a:prstGeom prst="straightConnector1">
            <a:avLst/>
          </a:prstGeom>
          <a:ln w="9525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512" y="5805264"/>
            <a:ext cx="12410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AU" dirty="0" smtClean="0">
                <a:solidFill>
                  <a:prstClr val="black"/>
                </a:solidFill>
              </a:rPr>
              <a:t>Lake Lefroy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0272" y="4509120"/>
            <a:ext cx="1745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AU" dirty="0" smtClean="0">
                <a:solidFill>
                  <a:prstClr val="black"/>
                </a:solidFill>
              </a:rPr>
              <a:t>Strzelecki Desert</a:t>
            </a:r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 flipV="1">
            <a:off x="4716016" y="4365104"/>
            <a:ext cx="2304256" cy="328682"/>
          </a:xfrm>
          <a:prstGeom prst="straightConnector1">
            <a:avLst/>
          </a:prstGeom>
          <a:ln w="9525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1988840"/>
            <a:ext cx="10956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AU" dirty="0" smtClean="0">
                <a:solidFill>
                  <a:prstClr val="black"/>
                </a:solidFill>
              </a:rPr>
              <a:t>Shark Bay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95536" y="2348880"/>
            <a:ext cx="216024" cy="1440160"/>
          </a:xfrm>
          <a:prstGeom prst="straightConnector1">
            <a:avLst/>
          </a:prstGeom>
          <a:ln w="9525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0" y="748149"/>
            <a:ext cx="1080120" cy="2196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14" y="5220300"/>
            <a:ext cx="1379134" cy="1516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696" y="4263685"/>
            <a:ext cx="2763366" cy="261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9991" y="197304"/>
            <a:ext cx="8460000" cy="900000"/>
          </a:xfrm>
        </p:spPr>
        <p:txBody>
          <a:bodyPr/>
          <a:lstStyle/>
          <a:p>
            <a:r>
              <a:rPr lang="en-AU" sz="3200" dirty="0" smtClean="0"/>
              <a:t>Central Desert </a:t>
            </a:r>
            <a:r>
              <a:rPr lang="en-AU" sz="3200" dirty="0"/>
              <a:t>T</a:t>
            </a:r>
            <a:r>
              <a:rPr lang="en-AU" sz="3200" dirty="0" smtClean="0"/>
              <a:t>emporal </a:t>
            </a:r>
            <a:r>
              <a:rPr lang="en-AU" sz="3200" dirty="0"/>
              <a:t>M</a:t>
            </a:r>
            <a:r>
              <a:rPr lang="en-AU" sz="3200" dirty="0" smtClean="0"/>
              <a:t>eans </a:t>
            </a:r>
            <a:r>
              <a:rPr lang="en-AU" sz="3200" dirty="0"/>
              <a:t>A</a:t>
            </a:r>
            <a:r>
              <a:rPr lang="en-AU" sz="3200" dirty="0" smtClean="0"/>
              <a:t>nd </a:t>
            </a:r>
            <a:r>
              <a:rPr lang="en-AU" sz="3200" dirty="0"/>
              <a:t>C</a:t>
            </a:r>
            <a:r>
              <a:rPr lang="en-AU" sz="3200" dirty="0" smtClean="0"/>
              <a:t>oefficient </a:t>
            </a:r>
            <a:r>
              <a:rPr lang="en-AU" sz="3200" dirty="0"/>
              <a:t>O</a:t>
            </a:r>
            <a:r>
              <a:rPr lang="en-AU" sz="3200" dirty="0" smtClean="0"/>
              <a:t>f </a:t>
            </a:r>
            <a:r>
              <a:rPr lang="en-AU" sz="3200" dirty="0"/>
              <a:t>V</a:t>
            </a:r>
            <a:r>
              <a:rPr lang="en-AU" sz="3200" dirty="0" smtClean="0"/>
              <a:t>ariations </a:t>
            </a:r>
            <a:r>
              <a:rPr lang="en-AU" sz="3200" dirty="0" smtClean="0"/>
              <a:t>(VNIR-SWIR)</a:t>
            </a:r>
            <a:endParaRPr lang="en-AU" sz="3200" dirty="0"/>
          </a:p>
        </p:txBody>
      </p:sp>
      <p:pic>
        <p:nvPicPr>
          <p:cNvPr id="10" name="Content Placeholder 9" descr="dessert-cov-var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773238"/>
            <a:ext cx="4572000" cy="4327525"/>
          </a:xfrm>
        </p:spPr>
      </p:pic>
      <p:sp>
        <p:nvSpPr>
          <p:cNvPr id="8" name="TextBox 7"/>
          <p:cNvSpPr txBox="1"/>
          <p:nvPr/>
        </p:nvSpPr>
        <p:spPr>
          <a:xfrm>
            <a:off x="1669284" y="61989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Means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4128" y="6021288"/>
            <a:ext cx="232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Coefficient of variation</a:t>
            </a:r>
          </a:p>
        </p:txBody>
      </p:sp>
      <p:pic>
        <p:nvPicPr>
          <p:cNvPr id="5" name="Picture 4" descr="alb-cov-var-swir-lake-lefroy.jpg"/>
          <p:cNvPicPr>
            <a:picLocks noChangeAspect="1"/>
          </p:cNvPicPr>
          <p:nvPr/>
        </p:nvPicPr>
        <p:blipFill>
          <a:blip r:embed="rId3" cstate="print"/>
          <a:srcRect l="63118" t="35714" r="24323" b="24286"/>
          <a:stretch>
            <a:fillRect/>
          </a:stretch>
        </p:blipFill>
        <p:spPr>
          <a:xfrm>
            <a:off x="8514039" y="4653136"/>
            <a:ext cx="629961" cy="2204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0069"/>
            <a:ext cx="3862942" cy="4497734"/>
          </a:xfrm>
          <a:prstGeom prst="rect">
            <a:avLst/>
          </a:prstGeom>
          <a:ln>
            <a:noFill/>
          </a:ln>
        </p:spPr>
      </p:pic>
      <p:pic>
        <p:nvPicPr>
          <p:cNvPr id="7" name="Content Placeholder 3" descr="Albedo_nir_mean_vrt-resize-jpg.jpg"/>
          <p:cNvPicPr>
            <a:picLocks noChangeAspect="1"/>
          </p:cNvPicPr>
          <p:nvPr/>
        </p:nvPicPr>
        <p:blipFill>
          <a:blip r:embed="rId5" cstate="print"/>
          <a:srcRect l="40033" t="65405" r="47576" b="12404"/>
          <a:stretch>
            <a:fillRect/>
          </a:stretch>
        </p:blipFill>
        <p:spPr bwMode="auto">
          <a:xfrm>
            <a:off x="3567182" y="5517232"/>
            <a:ext cx="932809" cy="136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89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Spatial, Temporal Variation</a:t>
            </a: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55" y="1597248"/>
            <a:ext cx="3067799" cy="3346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530" y="1597248"/>
            <a:ext cx="3044614" cy="3320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1609860"/>
            <a:ext cx="3046223" cy="3320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07504" y="4930783"/>
            <a:ext cx="290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VNIR-SWIR temporal means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3332143" y="4945487"/>
            <a:ext cx="2481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VNIR temporal variation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427447" y="4945487"/>
            <a:ext cx="2481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SWIR temporal variation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68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66" y="974696"/>
            <a:ext cx="2566734" cy="2800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0609" y="1866900"/>
            <a:ext cx="127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ASTER silica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864" y="974694"/>
            <a:ext cx="2567029" cy="2800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8787" y="1728400"/>
            <a:ext cx="1368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ASTER ferric </a:t>
            </a:r>
          </a:p>
          <a:p>
            <a:r>
              <a:rPr lang="en-AU" dirty="0" smtClean="0"/>
              <a:t>oxide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26" y="4076550"/>
            <a:ext cx="2548042" cy="2781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1232" y="506025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ASTER </a:t>
            </a:r>
            <a:r>
              <a:rPr lang="en-AU" dirty="0" err="1" smtClean="0"/>
              <a:t>AlOH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64" y="4056845"/>
            <a:ext cx="2567029" cy="28011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0116" y="4776290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ASTER </a:t>
            </a:r>
            <a:r>
              <a:rPr lang="en-AU" dirty="0" err="1" smtClean="0"/>
              <a:t>MgOH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accent1">
                    <a:lumMod val="50000"/>
                  </a:schemeClr>
                </a:solidFill>
              </a:rPr>
              <a:t>Compositional Variation</a:t>
            </a: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9552" y="177515"/>
            <a:ext cx="8460000" cy="900000"/>
          </a:xfrm>
        </p:spPr>
        <p:txBody>
          <a:bodyPr/>
          <a:lstStyle/>
          <a:p>
            <a:r>
              <a:rPr lang="en-AU" sz="3200" dirty="0" smtClean="0"/>
              <a:t>Central Desert Logistics</a:t>
            </a: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03988"/>
            <a:ext cx="288925" cy="127000"/>
          </a:xfrm>
          <a:prstGeom prst="rect">
            <a:avLst/>
          </a:prstGeom>
        </p:spPr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0" y="4415258"/>
            <a:ext cx="9144000" cy="24468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700" b="1" dirty="0" smtClean="0">
                <a:solidFill>
                  <a:schemeClr val="accent1">
                    <a:lumMod val="50000"/>
                  </a:schemeClr>
                </a:solidFill>
              </a:rPr>
              <a:t>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700" dirty="0" smtClean="0">
                <a:solidFill>
                  <a:schemeClr val="accent1">
                    <a:lumMod val="50000"/>
                  </a:schemeClr>
                </a:solidFill>
              </a:rPr>
              <a:t>~ </a:t>
            </a:r>
            <a:r>
              <a:rPr lang="en-AU" sz="1700" dirty="0">
                <a:solidFill>
                  <a:schemeClr val="accent1">
                    <a:lumMod val="50000"/>
                  </a:schemeClr>
                </a:solidFill>
              </a:rPr>
              <a:t>700 km N of Adelaide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700" dirty="0" smtClean="0">
                <a:solidFill>
                  <a:schemeClr val="accent1">
                    <a:lumMod val="50000"/>
                  </a:schemeClr>
                </a:solidFill>
              </a:rPr>
              <a:t>Sealed </a:t>
            </a:r>
            <a:r>
              <a:rPr lang="en-AU" sz="1700" dirty="0">
                <a:solidFill>
                  <a:schemeClr val="accent1">
                    <a:lumMod val="50000"/>
                  </a:schemeClr>
                </a:solidFill>
              </a:rPr>
              <a:t>roads from Adelaide to Lyndhurst (~600km N), good unsealed road to Marree (~80km N), good unsealed road to </a:t>
            </a:r>
            <a:r>
              <a:rPr lang="en-AU" sz="1700" dirty="0" err="1">
                <a:solidFill>
                  <a:schemeClr val="accent1">
                    <a:lumMod val="50000"/>
                  </a:schemeClr>
                </a:solidFill>
              </a:rPr>
              <a:t>Muloorina</a:t>
            </a:r>
            <a:r>
              <a:rPr lang="en-AU" sz="1700" dirty="0">
                <a:solidFill>
                  <a:schemeClr val="accent1">
                    <a:lumMod val="50000"/>
                  </a:schemeClr>
                </a:solidFill>
              </a:rPr>
              <a:t> Station (~80km N), unsealed tracked to site (~ 50-80km E</a:t>
            </a:r>
            <a:r>
              <a:rPr lang="en-AU" sz="1700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accent1">
                    <a:lumMod val="50000"/>
                  </a:schemeClr>
                </a:solidFill>
              </a:rPr>
              <a:t>Nearest airport Olympic Dam, ~ 150 km away;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accent1">
                    <a:lumMod val="50000"/>
                  </a:schemeClr>
                </a:solidFill>
              </a:rPr>
              <a:t>Nearest town and accommodation Maree, ~ 100 km away;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accent1">
                    <a:lumMod val="50000"/>
                  </a:schemeClr>
                </a:solidFill>
              </a:rPr>
              <a:t>Nearest accommodation </a:t>
            </a:r>
            <a:r>
              <a:rPr lang="en-AU" sz="1700" dirty="0" err="1">
                <a:solidFill>
                  <a:schemeClr val="accent1">
                    <a:lumMod val="50000"/>
                  </a:schemeClr>
                </a:solidFill>
              </a:rPr>
              <a:t>Muloorina</a:t>
            </a:r>
            <a:r>
              <a:rPr lang="en-AU" sz="1700" dirty="0">
                <a:solidFill>
                  <a:schemeClr val="accent1">
                    <a:lumMod val="50000"/>
                  </a:schemeClr>
                </a:solidFill>
              </a:rPr>
              <a:t> Station, ~50 km but now mainly used by </a:t>
            </a:r>
            <a:r>
              <a:rPr lang="en-AU" sz="1700" dirty="0" err="1">
                <a:solidFill>
                  <a:schemeClr val="accent1">
                    <a:lumMod val="50000"/>
                  </a:schemeClr>
                </a:solidFill>
              </a:rPr>
              <a:t>BHPBilliton</a:t>
            </a:r>
            <a:r>
              <a:rPr lang="en-AU" sz="1700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chemeClr val="accent1">
                    <a:lumMod val="50000"/>
                  </a:schemeClr>
                </a:solidFill>
              </a:rPr>
              <a:t>Supplies including drinking water and food best obtained from Adelaide</a:t>
            </a:r>
            <a:r>
              <a:rPr lang="en-AU" sz="17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en-AU" sz="1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08" y="544100"/>
            <a:ext cx="7036792" cy="3984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9" t="3645" r="30185" b="7524"/>
          <a:stretch/>
        </p:blipFill>
        <p:spPr>
          <a:xfrm>
            <a:off x="-8130" y="911180"/>
            <a:ext cx="2115338" cy="360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RO_PowerPoint_120322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CSIRO_PowerPoint_120322</Template>
  <TotalTime>3717</TotalTime>
  <Words>1176</Words>
  <Application>Microsoft Office PowerPoint</Application>
  <PresentationFormat>On-screen Show (4:3)</PresentationFormat>
  <Paragraphs>182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</vt:lpstr>
      <vt:lpstr>Wingdings</vt:lpstr>
      <vt:lpstr>CSIRO_PowerPoint_120322</vt:lpstr>
      <vt:lpstr>Worksheet</vt:lpstr>
      <vt:lpstr>Australian Calibration And Validation Activities</vt:lpstr>
      <vt:lpstr>Summary of Australian Calibration And Validation Activities</vt:lpstr>
      <vt:lpstr>Aim</vt:lpstr>
      <vt:lpstr>PowerPoint Presentation</vt:lpstr>
      <vt:lpstr>PowerPoint Presentation</vt:lpstr>
      <vt:lpstr>PowerPoint Presentation</vt:lpstr>
      <vt:lpstr>Spatial, Temporal Variation</vt:lpstr>
      <vt:lpstr>Compositional Variation</vt:lpstr>
      <vt:lpstr>PowerPoint Presentation</vt:lpstr>
      <vt:lpstr>PowerPoint Presentation</vt:lpstr>
      <vt:lpstr>PowerPoint Presentation</vt:lpstr>
      <vt:lpstr>PowerPoint Presentation</vt:lpstr>
      <vt:lpstr>Lessons Learnt</vt:lpstr>
      <vt:lpstr>Pinnacles Desert Location And Logistics</vt:lpstr>
      <vt:lpstr>Pinnacles Desert Logistics</vt:lpstr>
      <vt:lpstr>Pinnacles Desert Climate Data From Nearest Weather Station </vt:lpstr>
      <vt:lpstr>Spatial, Temporal Variation</vt:lpstr>
      <vt:lpstr>Compositional Variation</vt:lpstr>
      <vt:lpstr>Work Planned For The Near Future</vt:lpstr>
      <vt:lpstr>Work Planned For The Near Future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Ong, Cindy (Mineral Resources, Kensington)</dc:creator>
  <cp:lastModifiedBy>Ong, Cindy (Mineral Resources, Kensington)</cp:lastModifiedBy>
  <cp:revision>92</cp:revision>
  <dcterms:created xsi:type="dcterms:W3CDTF">2015-02-04T08:59:38Z</dcterms:created>
  <dcterms:modified xsi:type="dcterms:W3CDTF">2016-07-19T23:37:36Z</dcterms:modified>
</cp:coreProperties>
</file>