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00" r:id="rId3"/>
    <p:sldId id="259" r:id="rId4"/>
    <p:sldId id="294" r:id="rId5"/>
    <p:sldId id="293" r:id="rId6"/>
    <p:sldId id="295" r:id="rId7"/>
    <p:sldId id="263" r:id="rId8"/>
    <p:sldId id="266" r:id="rId9"/>
    <p:sldId id="261" r:id="rId10"/>
    <p:sldId id="299" r:id="rId11"/>
    <p:sldId id="301" r:id="rId12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gen, Albrecht von" initials="AB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84" autoAdjust="0"/>
    <p:restoredTop sz="94643" autoAdjust="0"/>
  </p:normalViewPr>
  <p:slideViewPr>
    <p:cSldViewPr>
      <p:cViewPr>
        <p:scale>
          <a:sx n="61" d="100"/>
          <a:sy n="61" d="100"/>
        </p:scale>
        <p:origin x="2216" y="8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320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cooperative activities with GAC</a:t>
            </a:r>
            <a:r>
              <a:rPr lang="en-US" baseline="0" dirty="0"/>
              <a:t> in US, WMO/SCOPE-CM and EC-FIDUCEO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A0B0B18-6E54-AE49-890D-289821D5CC6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39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7"/>
          <p:cNvSpPr txBox="1"/>
          <p:nvPr userDrawn="1"/>
        </p:nvSpPr>
        <p:spPr>
          <a:xfrm>
            <a:off x="609600" y="6172200"/>
            <a:ext cx="52578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 b="1" dirty="0">
                <a:solidFill>
                  <a:srgbClr val="92D050"/>
                </a:solidFill>
                <a:effectLst/>
                <a:latin typeface="Frutiger 45 Light"/>
                <a:ea typeface="Times New Roman"/>
                <a:cs typeface="Arial"/>
              </a:rPr>
              <a:t>Working Group on Calibration and Validation</a:t>
            </a:r>
            <a:endParaRPr lang="en-US" sz="1800" dirty="0">
              <a:effectLst/>
              <a:latin typeface="Times New Roman"/>
              <a:ea typeface="Times New Roman"/>
              <a:cs typeface="Times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7344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9885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B. R. Bojkov (ESA/ESRIN), 04/01/15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9115" y="6356351"/>
            <a:ext cx="3578004" cy="3604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o-RO"/>
              <a:t>Bojkov/von Bargen, CEOS/ACC-11, ESA/ESRIN, 28-30 April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44287-A535-B146-861C-249B7928B0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65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010400" y="6504801"/>
            <a:ext cx="1905000" cy="276999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feld 7"/>
          <p:cNvSpPr txBox="1"/>
          <p:nvPr userDrawn="1"/>
        </p:nvSpPr>
        <p:spPr>
          <a:xfrm>
            <a:off x="3733800" y="6477000"/>
            <a:ext cx="45720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1" dirty="0">
                <a:solidFill>
                  <a:srgbClr val="92D050"/>
                </a:solidFill>
                <a:effectLst/>
                <a:latin typeface="Frutiger 45 Light"/>
                <a:ea typeface="Times New Roman"/>
                <a:cs typeface="Arial"/>
              </a:rPr>
              <a:t>Working Group on Calibration and Validation</a:t>
            </a:r>
            <a:endParaRPr lang="en-US" sz="1600" dirty="0">
              <a:effectLst/>
              <a:latin typeface="Times New Roman"/>
              <a:ea typeface="Times New Roman"/>
              <a:cs typeface="Time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578357" y="1752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r>
              <a:rPr lang="en-US" dirty="0"/>
              <a:t>CEOS WGCV</a:t>
            </a:r>
            <a:br>
              <a:rPr lang="en-US" dirty="0"/>
            </a:br>
            <a:r>
              <a:rPr lang="en-US" sz="2400" b="0" i="1" dirty="0" err="1">
                <a:latin typeface="Arial Bold"/>
                <a:cs typeface="Arial Bold"/>
                <a:sym typeface="Arial Bold"/>
              </a:rPr>
              <a:t>WGCV</a:t>
            </a:r>
            <a:r>
              <a:rPr lang="en-US" sz="2400" b="0" i="1" dirty="0">
                <a:latin typeface="Arial Bold"/>
                <a:cs typeface="Arial Bold"/>
                <a:sym typeface="Arial Bold"/>
              </a:rPr>
              <a:t> Welcome to IVOS community</a:t>
            </a:r>
            <a:r>
              <a:rPr lang="en-US" dirty="0"/>
              <a:t> </a:t>
            </a:r>
          </a:p>
        </p:txBody>
      </p:sp>
      <p:sp>
        <p:nvSpPr>
          <p:cNvPr id="11" name="Shape 11"/>
          <p:cNvSpPr/>
          <p:nvPr/>
        </p:nvSpPr>
        <p:spPr>
          <a:xfrm>
            <a:off x="685800" y="32004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Kurt </a:t>
            </a:r>
            <a:r>
              <a:rPr lang="en-US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Thome</a:t>
            </a:r>
            <a:endParaRPr lang="en-US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CEOS-WGCV / IVOS Meeting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Beijing, China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July 2016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WGCV event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Personnel changes</a:t>
            </a:r>
          </a:p>
          <a:p>
            <a:r>
              <a:rPr lang="en-US" dirty="0"/>
              <a:t>Subgroup LPV lead </a:t>
            </a:r>
          </a:p>
          <a:p>
            <a:pPr lvl="1">
              <a:buFontTx/>
              <a:buChar char="-"/>
            </a:pPr>
            <a:r>
              <a:rPr lang="en-US" sz="2000" dirty="0"/>
              <a:t>Chair:		Miguel </a:t>
            </a:r>
            <a:r>
              <a:rPr lang="en-US" sz="2000" dirty="0" err="1"/>
              <a:t>Román</a:t>
            </a:r>
            <a:r>
              <a:rPr lang="en-US" sz="2000" dirty="0"/>
              <a:t> (NASA/GSFC)</a:t>
            </a:r>
          </a:p>
          <a:p>
            <a:pPr lvl="1">
              <a:buFontTx/>
              <a:buChar char="-"/>
            </a:pPr>
            <a:r>
              <a:rPr lang="en-US" sz="2000" dirty="0"/>
              <a:t>Vice-chair:	Fernando Camacho (EOLAB/CGLS)</a:t>
            </a:r>
            <a:endParaRPr lang="en-US" dirty="0"/>
          </a:p>
          <a:p>
            <a:r>
              <a:rPr lang="en-US" dirty="0"/>
              <a:t>Subgroup SAR Vice-chair: Bruce Chapman (NASA/JPL)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Dates and places of recent/upcoming meetings</a:t>
            </a:r>
          </a:p>
          <a:p>
            <a:r>
              <a:rPr lang="en-US" sz="2000" dirty="0"/>
              <a:t>CEOS WGCV # 41 - hosted by JAXA in Tokyo, Sep 5-7, 2016</a:t>
            </a:r>
            <a:br>
              <a:rPr lang="en-US" sz="2000" dirty="0"/>
            </a:br>
            <a:r>
              <a:rPr lang="en-US" sz="2000" dirty="0"/>
              <a:t>in conjunction with Subgroup SAR meeting (Sep 7-9, 2016) </a:t>
            </a:r>
          </a:p>
          <a:p>
            <a:r>
              <a:rPr lang="en-US" sz="2000" dirty="0"/>
              <a:t>LPV in Prague, May 2016 in conjunction with ESA Living Planet Symposium</a:t>
            </a:r>
          </a:p>
          <a:p>
            <a:r>
              <a:rPr lang="en-US" sz="2000" dirty="0"/>
              <a:t>MWSG in Beijing, July 2016 the week prior to IGARSS 2016</a:t>
            </a:r>
          </a:p>
          <a:p>
            <a:r>
              <a:rPr lang="en-US" sz="2000" dirty="0"/>
              <a:t>IVOS in Beijing, July 2016 the week after IGARSS 2016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1455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CEOS </a:t>
            </a:r>
            <a:r>
              <a:rPr lang="en-US" dirty="0" smtClean="0"/>
              <a:t>WGCV Summary Comments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/>
              <a:t>Many thanks to our hosts for a wonderful venue</a:t>
            </a:r>
          </a:p>
          <a:p>
            <a:r>
              <a:rPr lang="en-US" dirty="0" smtClean="0"/>
              <a:t>Look forward to a successful three days of IVOS discussions</a:t>
            </a:r>
            <a:endParaRPr lang="en-US" dirty="0"/>
          </a:p>
          <a:p>
            <a:pPr lvl="1"/>
            <a:r>
              <a:rPr lang="en-US" dirty="0" smtClean="0"/>
              <a:t>Both as an IVOS contributor</a:t>
            </a:r>
            <a:endParaRPr lang="en-US" dirty="0"/>
          </a:p>
          <a:p>
            <a:pPr lvl="1"/>
            <a:r>
              <a:rPr lang="en-US" dirty="0" smtClean="0"/>
              <a:t>And WGCV Vice Chair observer</a:t>
            </a:r>
          </a:p>
          <a:p>
            <a:r>
              <a:rPr lang="en-US" dirty="0" smtClean="0"/>
              <a:t>Express the appreciation of the WGCV Chair (seconded by the Vice Chair) for the enthusiasm and activities of IVOS</a:t>
            </a:r>
          </a:p>
        </p:txBody>
      </p:sp>
    </p:spTree>
    <p:extLst>
      <p:ext uri="{BB962C8B-B14F-4D97-AF65-F5344CB8AC3E}">
        <p14:creationId xmlns:p14="http://schemas.microsoft.com/office/powerpoint/2010/main" val="81286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CEOS WGCV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/>
              <a:t>Working Group on Calibration/Validation is to ensure long-term confidence in accuracy and quality of Earth Observation data and products</a:t>
            </a:r>
          </a:p>
          <a:p>
            <a:r>
              <a:rPr lang="en-US" dirty="0"/>
              <a:t>Provide forum for  exchange of information on </a:t>
            </a:r>
            <a:r>
              <a:rPr lang="en-US" dirty="0" err="1"/>
              <a:t>cal</a:t>
            </a:r>
            <a:r>
              <a:rPr lang="en-US" dirty="0"/>
              <a:t>/</a:t>
            </a:r>
            <a:r>
              <a:rPr lang="en-US" dirty="0" err="1"/>
              <a:t>val</a:t>
            </a:r>
            <a:r>
              <a:rPr lang="en-US" dirty="0"/>
              <a:t>, coordination, and cooperative activities</a:t>
            </a:r>
          </a:p>
          <a:p>
            <a:r>
              <a:rPr lang="en-US" dirty="0"/>
              <a:t>Six Subgroups operating as individual entities and focusing on specific technical areas</a:t>
            </a:r>
          </a:p>
          <a:p>
            <a:pPr lvl="1"/>
            <a:r>
              <a:rPr lang="en-US" dirty="0"/>
              <a:t>Atmospheric Composition (ACSG)</a:t>
            </a:r>
          </a:p>
          <a:p>
            <a:pPr lvl="1"/>
            <a:r>
              <a:rPr lang="en-US" dirty="0"/>
              <a:t>Infrared Visible Optical Sensors (IVOS)</a:t>
            </a:r>
          </a:p>
          <a:p>
            <a:pPr lvl="1"/>
            <a:r>
              <a:rPr lang="en-US" dirty="0"/>
              <a:t>Land Product Validation (LPV)</a:t>
            </a:r>
          </a:p>
          <a:p>
            <a:pPr lvl="1"/>
            <a:r>
              <a:rPr lang="en-US" dirty="0"/>
              <a:t>Microwave Sensors (MSSG)</a:t>
            </a:r>
          </a:p>
          <a:p>
            <a:pPr lvl="1"/>
            <a:r>
              <a:rPr lang="en-US" dirty="0"/>
              <a:t>Synthetic Aperture Radar (SAR)</a:t>
            </a:r>
          </a:p>
          <a:p>
            <a:pPr lvl="1"/>
            <a:r>
              <a:rPr lang="en-US" dirty="0"/>
              <a:t>Terrain Mapping (TMSG)</a:t>
            </a:r>
          </a:p>
        </p:txBody>
      </p:sp>
    </p:spTree>
    <p:extLst>
      <p:ext uri="{BB962C8B-B14F-4D97-AF65-F5344CB8AC3E}">
        <p14:creationId xmlns:p14="http://schemas.microsoft.com/office/powerpoint/2010/main" val="1512213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4876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 Six Sub-Groups play a key role in success of WGCV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Bring new solutions into WGCV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Access to non-CEOS members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Enthusiastic efforts on new science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Greater effort being made to increase interaction between Sub-Groups and Working Group and each other</a:t>
            </a:r>
            <a:endParaRPr lang="en-US" sz="2000" b="1" dirty="0"/>
          </a:p>
          <a:p>
            <a:pPr>
              <a:lnSpc>
                <a:spcPct val="90000"/>
              </a:lnSpc>
            </a:pPr>
            <a:r>
              <a:rPr lang="en-US" sz="2000" b="1" dirty="0"/>
              <a:t>More than simply reporting and chart development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Bring the “working” back into Working Group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Make sure broader community knows about the great efforts and results occurring in Sub-groups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WGCV Chair and Vice Chair attending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/>
              <a:t>	Sub-group meetings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b="1" dirty="0"/>
          </a:p>
          <a:p>
            <a:pPr marL="0" indent="0">
              <a:lnSpc>
                <a:spcPct val="90000"/>
              </a:lnSpc>
              <a:buNone/>
            </a:pPr>
            <a:endParaRPr lang="en-US" sz="2000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7344" cy="1143000"/>
          </a:xfrm>
        </p:spPr>
        <p:txBody>
          <a:bodyPr/>
          <a:lstStyle/>
          <a:p>
            <a:r>
              <a:rPr lang="en-US" dirty="0"/>
              <a:t>CEOS WGCV Sub-groups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58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827344" cy="1143000"/>
          </a:xfrm>
        </p:spPr>
        <p:txBody>
          <a:bodyPr/>
          <a:lstStyle/>
          <a:p>
            <a:r>
              <a:rPr lang="en-US" dirty="0"/>
              <a:t>More collaboration –</a:t>
            </a:r>
            <a:br>
              <a:rPr lang="en-US" dirty="0"/>
            </a:br>
            <a:r>
              <a:rPr lang="en-US" dirty="0"/>
              <a:t>Task Teams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562600"/>
            <a:ext cx="8915400" cy="1066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Cloud Masking Task / </a:t>
            </a:r>
            <a:r>
              <a:rPr lang="en-US" dirty="0" err="1"/>
              <a:t>PoC</a:t>
            </a:r>
            <a:r>
              <a:rPr lang="en-US" dirty="0"/>
              <a:t>: </a:t>
            </a:r>
            <a:r>
              <a:rPr lang="en-US" dirty="0" err="1"/>
              <a:t>B.Bojkov</a:t>
            </a:r>
            <a:r>
              <a:rPr lang="en-US" dirty="0"/>
              <a:t> (ESA)</a:t>
            </a:r>
          </a:p>
          <a:p>
            <a:r>
              <a:rPr lang="en-US" dirty="0"/>
              <a:t>Atmospheric Correction / </a:t>
            </a:r>
            <a:r>
              <a:rPr lang="en-US" dirty="0" err="1"/>
              <a:t>PoCs</a:t>
            </a:r>
            <a:r>
              <a:rPr lang="en-US" dirty="0"/>
              <a:t>: B. </a:t>
            </a:r>
            <a:r>
              <a:rPr lang="en-US" dirty="0" err="1"/>
              <a:t>Bojkov</a:t>
            </a:r>
            <a:r>
              <a:rPr lang="en-US" dirty="0"/>
              <a:t> (ESA), E. </a:t>
            </a:r>
            <a:r>
              <a:rPr lang="en-US" dirty="0" err="1"/>
              <a:t>Vermote</a:t>
            </a:r>
            <a:r>
              <a:rPr lang="en-US" dirty="0"/>
              <a:t> (NASA)</a:t>
            </a:r>
          </a:p>
          <a:p>
            <a:r>
              <a:rPr lang="en-US" dirty="0"/>
              <a:t>Digital Elevation Model / </a:t>
            </a:r>
            <a:r>
              <a:rPr lang="en-US" dirty="0" err="1"/>
              <a:t>PoC</a:t>
            </a:r>
            <a:r>
              <a:rPr lang="en-US" dirty="0"/>
              <a:t>: contact chairs for cooperation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34070"/>
            <a:ext cx="7683500" cy="442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70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CEOS WGCV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Interaction with other CEOS bodies (Virtual Constellations, WGs)</a:t>
            </a:r>
          </a:p>
          <a:p>
            <a:pPr>
              <a:lnSpc>
                <a:spcPct val="90000"/>
              </a:lnSpc>
            </a:pPr>
            <a:r>
              <a:rPr lang="en-US" b="1" dirty="0"/>
              <a:t>Interaction with other bodies (example: GSICS)</a:t>
            </a:r>
          </a:p>
          <a:p>
            <a:pPr>
              <a:lnSpc>
                <a:spcPct val="90000"/>
              </a:lnSpc>
            </a:pPr>
            <a:r>
              <a:rPr lang="en-US" b="1" dirty="0"/>
              <a:t>Topics which are relevant for several subgroups</a:t>
            </a:r>
          </a:p>
          <a:p>
            <a:pPr>
              <a:lnSpc>
                <a:spcPct val="90000"/>
              </a:lnSpc>
            </a:pPr>
            <a:r>
              <a:rPr lang="en-US" b="1" dirty="0"/>
              <a:t>General topics (for example: validation metrics, protocols,…)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108" y="3456375"/>
            <a:ext cx="2664183" cy="1316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810000"/>
            <a:ext cx="3645724" cy="25361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560901"/>
            <a:ext cx="3657884" cy="291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59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6827344" cy="914400"/>
          </a:xfrm>
        </p:spPr>
        <p:txBody>
          <a:bodyPr/>
          <a:lstStyle/>
          <a:p>
            <a:r>
              <a:rPr lang="en-US" dirty="0"/>
              <a:t>Interaction with CEOS bodies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610600" cy="4525963"/>
          </a:xfrm>
        </p:spPr>
        <p:txBody>
          <a:bodyPr/>
          <a:lstStyle/>
          <a:p>
            <a:r>
              <a:rPr lang="en-US" dirty="0"/>
              <a:t>“Nature” of CEOS WGCV typically leads to links with other WGs and VCs: </a:t>
            </a:r>
          </a:p>
          <a:p>
            <a:pPr marL="457200" lvl="1" indent="0">
              <a:buNone/>
            </a:pPr>
            <a:r>
              <a:rPr lang="en-US" dirty="0"/>
              <a:t>−  </a:t>
            </a:r>
            <a:r>
              <a:rPr lang="en-US" dirty="0" err="1"/>
              <a:t>WGClimate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−  WGISS </a:t>
            </a:r>
          </a:p>
          <a:p>
            <a:pPr marL="457200" lvl="1" indent="0">
              <a:buNone/>
            </a:pPr>
            <a:r>
              <a:rPr lang="en-US" dirty="0"/>
              <a:t>−  </a:t>
            </a:r>
            <a:r>
              <a:rPr lang="en-US" dirty="0" err="1"/>
              <a:t>WGCapD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−  Virtual Constellations</a:t>
            </a:r>
          </a:p>
          <a:p>
            <a:r>
              <a:rPr lang="en-US" dirty="0"/>
              <a:t>Data quality, characterization, metrics </a:t>
            </a:r>
          </a:p>
          <a:p>
            <a:r>
              <a:rPr lang="en-US" dirty="0"/>
              <a:t>Metrics Indicator, Future Data Access, GEO work plan </a:t>
            </a:r>
          </a:p>
          <a:p>
            <a:r>
              <a:rPr lang="en-US" dirty="0"/>
              <a:t>Fiducial Reference Measurements and other topics! (see our thematic sessions) </a:t>
            </a:r>
          </a:p>
          <a:p>
            <a:r>
              <a:rPr lang="en-US" dirty="0"/>
              <a:t>Link to GSICS has been established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58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827344" cy="1143000"/>
          </a:xfrm>
        </p:spPr>
        <p:txBody>
          <a:bodyPr/>
          <a:lstStyle/>
          <a:p>
            <a:r>
              <a:rPr lang="en-US" dirty="0"/>
              <a:t>Key CEOS topics/issues </a:t>
            </a:r>
            <a:br>
              <a:rPr lang="en-US" dirty="0"/>
            </a:br>
            <a:r>
              <a:rPr lang="en-US" dirty="0"/>
              <a:t>in the near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15400" cy="5410200"/>
          </a:xfrm>
        </p:spPr>
        <p:txBody>
          <a:bodyPr/>
          <a:lstStyle/>
          <a:p>
            <a:r>
              <a:rPr lang="en-US" dirty="0"/>
              <a:t>CEOS member agency needs are changing, especially for new members and / or changing mission portfolios and Earth Observation applications </a:t>
            </a:r>
            <a:endParaRPr lang="en-US" dirty="0">
              <a:latin typeface="Wingdings" charset="2"/>
            </a:endParaRPr>
          </a:p>
          <a:p>
            <a:r>
              <a:rPr lang="en-US" dirty="0"/>
              <a:t>WGCV will play a role in addressing the requirements of new CEOS activities, including: </a:t>
            </a:r>
          </a:p>
          <a:p>
            <a:pPr marL="0" indent="0">
              <a:buNone/>
            </a:pPr>
            <a:r>
              <a:rPr lang="en-US" dirty="0"/>
              <a:t>	− Support of the other CEOS Working Groups </a:t>
            </a:r>
          </a:p>
          <a:p>
            <a:pPr marL="0" indent="0">
              <a:buNone/>
            </a:pPr>
            <a:r>
              <a:rPr lang="en-US" dirty="0"/>
              <a:t>	− Cooperation with the Virtual Constellations </a:t>
            </a:r>
          </a:p>
          <a:p>
            <a:pPr marL="0" indent="0">
              <a:buNone/>
            </a:pPr>
            <a:r>
              <a:rPr lang="en-US" dirty="0"/>
              <a:t>	− The CEOS responses to task forces</a:t>
            </a:r>
          </a:p>
          <a:p>
            <a:pPr marL="0" indent="0">
              <a:buNone/>
            </a:pPr>
            <a:r>
              <a:rPr lang="en-US" dirty="0"/>
              <a:t>	− CEOS Plenary Chair initiatives</a:t>
            </a:r>
          </a:p>
          <a:p>
            <a:pPr marL="0" indent="0">
              <a:buNone/>
            </a:pPr>
            <a:r>
              <a:rPr lang="en-US" dirty="0"/>
              <a:t>	− Carbon action items</a:t>
            </a:r>
          </a:p>
          <a:p>
            <a:pPr marL="0" indent="0">
              <a:buNone/>
            </a:pPr>
            <a:r>
              <a:rPr lang="en-US" dirty="0"/>
              <a:t>	− Future data architecture</a:t>
            </a:r>
          </a:p>
          <a:p>
            <a:pPr marL="0" indent="0">
              <a:buNone/>
            </a:pPr>
            <a:r>
              <a:rPr lang="en-US" dirty="0"/>
              <a:t>	− Analysis ready data</a:t>
            </a:r>
          </a:p>
          <a:p>
            <a:pPr marL="0" indent="0">
              <a:buNone/>
            </a:pPr>
            <a:r>
              <a:rPr lang="en-US" dirty="0"/>
              <a:t>More on these later in meeting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54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827344" cy="1143000"/>
          </a:xfrm>
        </p:spPr>
        <p:txBody>
          <a:bodyPr/>
          <a:lstStyle/>
          <a:p>
            <a:r>
              <a:rPr lang="en-US" dirty="0"/>
              <a:t>Non-meteorological </a:t>
            </a:r>
            <a:br>
              <a:rPr lang="en-US" dirty="0"/>
            </a:br>
            <a:r>
              <a:rPr lang="en-US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1028700"/>
            <a:ext cx="89662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36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056" y="76200"/>
            <a:ext cx="6827344" cy="1143000"/>
          </a:xfrm>
        </p:spPr>
        <p:txBody>
          <a:bodyPr/>
          <a:lstStyle/>
          <a:p>
            <a:r>
              <a:rPr lang="en-US" dirty="0"/>
              <a:t>WGCV-40 Plenary, March 2016</a:t>
            </a:r>
            <a:br>
              <a:rPr lang="en-US" dirty="0"/>
            </a:br>
            <a:r>
              <a:rPr lang="en-US" dirty="0"/>
              <a:t>Canberra, Australia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219201"/>
            <a:ext cx="4343400" cy="2967748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 dirty="0"/>
              <a:t>Joint with WGISS, Carbon, Future Data Architecture, LSI-VC</a:t>
            </a:r>
          </a:p>
          <a:p>
            <a:pPr defTabSz="914400"/>
            <a:r>
              <a:rPr lang="en-US" dirty="0"/>
              <a:t>Topical sessions on Atmosphere, Land surface, Carbon action items, CEOS Chair initiatives, metrics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19200"/>
            <a:ext cx="5158154" cy="297180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" y="4191000"/>
            <a:ext cx="8991600" cy="4479071"/>
          </a:xfrm>
        </p:spPr>
        <p:txBody>
          <a:bodyPr/>
          <a:lstStyle/>
          <a:p>
            <a:r>
              <a:rPr lang="en-US" dirty="0"/>
              <a:t>Interaction with SST-VC, IOCCG / OCR-VC, LSI-VC, </a:t>
            </a:r>
            <a:r>
              <a:rPr lang="en-US" dirty="0" err="1"/>
              <a:t>a.o.</a:t>
            </a:r>
            <a:endParaRPr lang="en-US" dirty="0"/>
          </a:p>
          <a:p>
            <a:r>
              <a:rPr lang="en-US" dirty="0"/>
              <a:t>Set-up of ad hoc team for terminology definition</a:t>
            </a:r>
          </a:p>
          <a:p>
            <a:r>
              <a:rPr lang="en-US" dirty="0" err="1"/>
              <a:t>ToRs</a:t>
            </a:r>
            <a:r>
              <a:rPr lang="en-US" dirty="0"/>
              <a:t> draft and WGCV work plan layout discussed</a:t>
            </a:r>
          </a:p>
          <a:p>
            <a:pPr marL="457200" lvl="1" indent="0">
              <a:buNone/>
            </a:pPr>
            <a:r>
              <a:rPr lang="en-US" dirty="0"/>
              <a:t> - Change in details on Sub-group leadership</a:t>
            </a:r>
          </a:p>
          <a:p>
            <a:r>
              <a:rPr lang="en-US" dirty="0"/>
              <a:t>Goal: Results will be documented in WGCV two-pagers</a:t>
            </a:r>
          </a:p>
        </p:txBody>
      </p:sp>
    </p:spTree>
    <p:extLst>
      <p:ext uri="{BB962C8B-B14F-4D97-AF65-F5344CB8AC3E}">
        <p14:creationId xmlns:p14="http://schemas.microsoft.com/office/powerpoint/2010/main" val="127860320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470</Words>
  <Application>Microsoft Macintosh PowerPoint</Application>
  <PresentationFormat>On-screen Show (4:3)</PresentationFormat>
  <Paragraphs>87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 Bold</vt:lpstr>
      <vt:lpstr>Avenir Roman</vt:lpstr>
      <vt:lpstr>Calibri</vt:lpstr>
      <vt:lpstr>Droid Serif</vt:lpstr>
      <vt:lpstr>Frutiger 45 Light</vt:lpstr>
      <vt:lpstr>Times</vt:lpstr>
      <vt:lpstr>Times New Roman</vt:lpstr>
      <vt:lpstr>Wingdings</vt:lpstr>
      <vt:lpstr>Arial</vt:lpstr>
      <vt:lpstr>Default</vt:lpstr>
      <vt:lpstr>CEOS WGCV WGCV Welcome to IVOS community </vt:lpstr>
      <vt:lpstr>CEOS WGCV </vt:lpstr>
      <vt:lpstr>CEOS WGCV Sub-groups </vt:lpstr>
      <vt:lpstr>More collaboration – Task Teams</vt:lpstr>
      <vt:lpstr>CEOS WGCV challenges</vt:lpstr>
      <vt:lpstr>Interaction with CEOS bodies</vt:lpstr>
      <vt:lpstr>Key CEOS topics/issues  in the near future</vt:lpstr>
      <vt:lpstr>Non-meteorological  applications</vt:lpstr>
      <vt:lpstr>WGCV-40 Plenary, March 2016 Canberra, Australia</vt:lpstr>
      <vt:lpstr>WGCV event update</vt:lpstr>
      <vt:lpstr>CEOS WGCV Summary Comments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Microsoft Office User</cp:lastModifiedBy>
  <cp:revision>37</cp:revision>
  <dcterms:modified xsi:type="dcterms:W3CDTF">2016-07-19T00:48:52Z</dcterms:modified>
</cp:coreProperties>
</file>