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67" r:id="rId2"/>
    <p:sldId id="563" r:id="rId3"/>
    <p:sldId id="580" r:id="rId4"/>
    <p:sldId id="564" r:id="rId5"/>
    <p:sldId id="565" r:id="rId6"/>
    <p:sldId id="581" r:id="rId7"/>
    <p:sldId id="567" r:id="rId8"/>
    <p:sldId id="568" r:id="rId9"/>
    <p:sldId id="583" r:id="rId10"/>
    <p:sldId id="570" r:id="rId11"/>
    <p:sldId id="571" r:id="rId12"/>
    <p:sldId id="572" r:id="rId13"/>
    <p:sldId id="573" r:id="rId14"/>
    <p:sldId id="574" r:id="rId15"/>
    <p:sldId id="575" r:id="rId16"/>
    <p:sldId id="584" r:id="rId17"/>
    <p:sldId id="576" r:id="rId18"/>
    <p:sldId id="577" r:id="rId19"/>
    <p:sldId id="578" r:id="rId2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89590" autoAdjust="0"/>
  </p:normalViewPr>
  <p:slideViewPr>
    <p:cSldViewPr snapToGrid="0">
      <p:cViewPr varScale="1">
        <p:scale>
          <a:sx n="73" d="100"/>
          <a:sy n="73" d="100"/>
        </p:scale>
        <p:origin x="7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"/>
    </p:cViewPr>
  </p:sorterViewPr>
  <p:notesViewPr>
    <p:cSldViewPr snapToGrid="0">
      <p:cViewPr varScale="1">
        <p:scale>
          <a:sx n="98" d="100"/>
          <a:sy n="98" d="100"/>
        </p:scale>
        <p:origin x="34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algn="r"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algn="r" defTabSz="921669">
              <a:defRPr sz="1200"/>
            </a:lvl1pPr>
          </a:lstStyle>
          <a:p>
            <a:pPr>
              <a:defRPr/>
            </a:pPr>
            <a:fld id="{2E045F22-C99E-4F8B-B068-9E7F5DB2B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5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algn="r"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defTabSz="92166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algn="r" defTabSz="921669">
              <a:defRPr sz="1200"/>
            </a:lvl1pPr>
          </a:lstStyle>
          <a:p>
            <a:pPr>
              <a:defRPr/>
            </a:pPr>
            <a:fld id="{58D6CF31-03C3-462C-B159-1110ADCCF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90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EEA170-8694-4FA9-9D07-5694B63497FA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203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21FF-A0C1-489A-AA19-ECEB25E433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2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9E2FE-7D79-4643-93B9-A67F3B40E4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6764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28600" y="6156325"/>
            <a:ext cx="259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/>
              <a:t>U.S. Department of the Interior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smtClean="0"/>
              <a:t>U.S. Geological Survey</a:t>
            </a:r>
          </a:p>
        </p:txBody>
      </p:sp>
      <p:pic>
        <p:nvPicPr>
          <p:cNvPr id="6" name="Picture 23" descr="banner cop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0" y="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56000"/>
            <a:ext cx="8534400" cy="61753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534400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4864100" y="6583363"/>
            <a:ext cx="427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006600"/>
                </a:solidFill>
              </a:rPr>
              <a:t>CEOS WGCV IVOS-28 Meeting – Beijing, China</a:t>
            </a:r>
          </a:p>
        </p:txBody>
      </p:sp>
    </p:spTree>
    <p:extLst>
      <p:ext uri="{BB962C8B-B14F-4D97-AF65-F5344CB8AC3E}">
        <p14:creationId xmlns:p14="http://schemas.microsoft.com/office/powerpoint/2010/main" val="2950660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855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2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vert mont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7800"/>
            <a:ext cx="8382000" cy="663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6576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24" descr="ident348fromlendalK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5"/>
          <a:stretch>
            <a:fillRect/>
          </a:stretch>
        </p:blipFill>
        <p:spPr bwMode="auto">
          <a:xfrm>
            <a:off x="457200" y="63246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457200" y="9906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22"/>
          <p:cNvSpPr>
            <a:spLocks noChangeShapeType="1"/>
          </p:cNvSpPr>
          <p:nvPr userDrawn="1"/>
        </p:nvSpPr>
        <p:spPr bwMode="auto">
          <a:xfrm>
            <a:off x="457200" y="60198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29"/>
          <p:cNvSpPr>
            <a:spLocks noChangeArrowheads="1"/>
          </p:cNvSpPr>
          <p:nvPr userDrawn="1"/>
        </p:nvSpPr>
        <p:spPr bwMode="auto">
          <a:xfrm>
            <a:off x="4384675" y="6637338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D04A7E1-53C1-44A5-B3F9-2E2AE444FF5B}" type="slidenum">
              <a:rPr lang="en-US" altLang="en-US" sz="1000" smtClean="0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US" altLang="en-US" sz="1000" smtClean="0">
              <a:solidFill>
                <a:schemeClr val="tx2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 userDrawn="1"/>
        </p:nvSpPr>
        <p:spPr bwMode="auto">
          <a:xfrm>
            <a:off x="4864100" y="6583363"/>
            <a:ext cx="427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006600"/>
                </a:solidFill>
              </a:rPr>
              <a:t>CEOS WGCV IVOS-28 Meeting – Beijing, China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spa.cr.usg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PICS for </a:t>
            </a:r>
            <a:r>
              <a:rPr lang="en-US" dirty="0" smtClean="0"/>
              <a:t>Monitoring </a:t>
            </a:r>
            <a:r>
              <a:rPr lang="en-US" dirty="0"/>
              <a:t>Stability </a:t>
            </a:r>
            <a:r>
              <a:rPr lang="en-US" dirty="0" smtClean="0"/>
              <a:t>of Landsat 7 ETM+ and Landsat 8 OLI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29000"/>
            <a:ext cx="8534400" cy="617538"/>
          </a:xfrm>
        </p:spPr>
        <p:txBody>
          <a:bodyPr/>
          <a:lstStyle/>
          <a:p>
            <a:pPr eaLnBrk="1" hangingPunct="1">
              <a:lnSpc>
                <a:spcPct val="65000"/>
              </a:lnSpc>
            </a:pPr>
            <a:endParaRPr lang="en-US" sz="2800" dirty="0" smtClean="0"/>
          </a:p>
          <a:p>
            <a:pPr eaLnBrk="1" hangingPunct="1">
              <a:lnSpc>
                <a:spcPct val="65000"/>
              </a:lnSpc>
            </a:pPr>
            <a:r>
              <a:rPr lang="en-US" sz="2800" dirty="0" smtClean="0"/>
              <a:t>19</a:t>
            </a:r>
            <a:r>
              <a:rPr lang="en-US" sz="2800" dirty="0" smtClean="0"/>
              <a:t> </a:t>
            </a:r>
            <a:r>
              <a:rPr lang="en-US" sz="2800" dirty="0" smtClean="0"/>
              <a:t>July 2016</a:t>
            </a:r>
            <a:endParaRPr lang="en-US" sz="2800" dirty="0"/>
          </a:p>
          <a:p>
            <a:pPr eaLnBrk="1" hangingPunct="1">
              <a:lnSpc>
                <a:spcPct val="65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65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100000"/>
              </a:lnSpc>
            </a:pPr>
            <a:r>
              <a:rPr lang="en-US" altLang="en-US" dirty="0" err="1" smtClean="0"/>
              <a:t>Nischal</a:t>
            </a:r>
            <a:r>
              <a:rPr lang="en-US" altLang="en-US" dirty="0" smtClean="0"/>
              <a:t> Mishra, Esad Micijevic, Md. </a:t>
            </a:r>
            <a:r>
              <a:rPr lang="en-US" altLang="en-US" dirty="0" err="1" smtClean="0"/>
              <a:t>Obaidul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Haque</a:t>
            </a:r>
            <a:endParaRPr lang="en-US" altLang="en-US" dirty="0" smtClean="0"/>
          </a:p>
          <a:p>
            <a:pPr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sz="1800" dirty="0" smtClean="0"/>
              <a:t>Stinger </a:t>
            </a:r>
            <a:r>
              <a:rPr lang="en-US" sz="1800" dirty="0" err="1"/>
              <a:t>Ghaffarian</a:t>
            </a:r>
            <a:r>
              <a:rPr lang="en-US" sz="1800" dirty="0"/>
              <a:t> Technologies (</a:t>
            </a:r>
            <a:r>
              <a:rPr lang="en-US" sz="1800" dirty="0" smtClean="0"/>
              <a:t>SGT), Contractor to the USGS EROS</a:t>
            </a:r>
            <a:endParaRPr lang="en-US" altLang="en-US" sz="1800" dirty="0" smtClean="0"/>
          </a:p>
          <a:p>
            <a:pPr eaLnBrk="1" hangingPunct="1">
              <a:lnSpc>
                <a:spcPct val="100000"/>
              </a:lnSpc>
              <a:spcBef>
                <a:spcPct val="10000"/>
              </a:spcBef>
            </a:pPr>
            <a:r>
              <a:rPr lang="en-US" sz="1800" u="sng" dirty="0">
                <a:solidFill>
                  <a:schemeClr val="hlink"/>
                </a:solidFill>
              </a:rPr>
              <a:t>esad.micijevic.ctr@usgs.gov</a:t>
            </a:r>
            <a:r>
              <a:rPr lang="en-US" sz="1800" dirty="0"/>
              <a:t>, +1 (605) 594-2801</a:t>
            </a:r>
            <a:endParaRPr lang="en-US" alt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8763000" cy="663575"/>
          </a:xfrm>
        </p:spPr>
        <p:txBody>
          <a:bodyPr/>
          <a:lstStyle/>
          <a:p>
            <a:r>
              <a:rPr lang="en-US" dirty="0" smtClean="0"/>
              <a:t>Oil Fire Images from Libya </a:t>
            </a:r>
            <a:r>
              <a:rPr lang="en-US" dirty="0" smtClean="0"/>
              <a:t>(Sentinel-2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1026" name="Picture 2" descr="Oil Tank Fires in Liby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04944" cy="30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00400" y="1219200"/>
            <a:ext cx="5867400" cy="4405376"/>
            <a:chOff x="3200400" y="1219200"/>
            <a:chExt cx="5867400" cy="4405376"/>
          </a:xfrm>
        </p:grpSpPr>
        <p:sp>
          <p:nvSpPr>
            <p:cNvPr id="4" name="TextBox 3"/>
            <p:cNvSpPr txBox="1"/>
            <p:nvPr/>
          </p:nvSpPr>
          <p:spPr>
            <a:xfrm>
              <a:off x="3200400" y="1219200"/>
              <a:ext cx="178155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Jan 6, 2016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1028" name="Picture 4" descr="http://eoimages.gsfc.nasa.gov/images/imagerecords/87000/87285/libya_tmo_201600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136" y="2590800"/>
              <a:ext cx="4550664" cy="3033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538472" y="5181600"/>
            <a:ext cx="1981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Jan 7, 2016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97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 MODIS</a:t>
            </a:r>
            <a:endParaRPr lang="en-US" dirty="0"/>
          </a:p>
        </p:txBody>
      </p:sp>
      <p:pic>
        <p:nvPicPr>
          <p:cNvPr id="1026" name="Picture 2" descr="Shocking NASA Satellite Photos Reveal Large Area Covered in Black Smoke Caused by Oil Fi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1" y="1066800"/>
            <a:ext cx="800484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7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84163" indent="-284163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</a:defRPr>
            </a:lvl1pPr>
            <a:lvl2pPr marL="742950" lvl="1" indent="-28575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/>
              <a:t>In most cases</a:t>
            </a:r>
            <a:r>
              <a:rPr lang="en-US" sz="2800" dirty="0" smtClean="0"/>
              <a:t>, stability </a:t>
            </a:r>
            <a:r>
              <a:rPr lang="en-US" sz="2800" dirty="0"/>
              <a:t>of </a:t>
            </a:r>
            <a:r>
              <a:rPr lang="en-US" sz="2800" dirty="0" smtClean="0"/>
              <a:t>on-board </a:t>
            </a:r>
            <a:r>
              <a:rPr lang="en-US" sz="2800" dirty="0"/>
              <a:t>calibrators </a:t>
            </a:r>
            <a:r>
              <a:rPr lang="en-US" sz="2800" dirty="0" smtClean="0"/>
              <a:t>is </a:t>
            </a:r>
            <a:r>
              <a:rPr lang="en-US" sz="2800" dirty="0" smtClean="0"/>
              <a:t>not within </a:t>
            </a:r>
            <a:r>
              <a:rPr lang="en-US" sz="2800" dirty="0"/>
              <a:t>the uncertainties of PICS based </a:t>
            </a:r>
            <a:r>
              <a:rPr lang="en-US" sz="2800" dirty="0" smtClean="0"/>
              <a:t>measurements </a:t>
            </a:r>
            <a:endParaRPr lang="en-US" sz="2800" dirty="0" smtClean="0"/>
          </a:p>
          <a:p>
            <a:pPr lvl="1"/>
            <a:r>
              <a:rPr lang="en-US" sz="2800" dirty="0" smtClean="0"/>
              <a:t>Offset between on-board calibrators and </a:t>
            </a:r>
            <a:r>
              <a:rPr lang="en-US" sz="2800" dirty="0" smtClean="0"/>
              <a:t>lunar calibration estimates vs</a:t>
            </a:r>
            <a:r>
              <a:rPr lang="en-US" sz="2800" dirty="0" smtClean="0"/>
              <a:t>. top </a:t>
            </a:r>
            <a:r>
              <a:rPr lang="en-US" sz="2800" dirty="0" smtClean="0"/>
              <a:t>PICS, </a:t>
            </a:r>
            <a:r>
              <a:rPr lang="en-US" sz="2800" dirty="0" smtClean="0"/>
              <a:t>such as Libya 4 and </a:t>
            </a:r>
            <a:r>
              <a:rPr lang="en-US" sz="2800" dirty="0" smtClean="0"/>
              <a:t>Sudan, </a:t>
            </a:r>
            <a:r>
              <a:rPr lang="en-US" sz="2800" dirty="0" smtClean="0"/>
              <a:t>is significant (~0.5</a:t>
            </a:r>
            <a:r>
              <a:rPr lang="en-US" sz="2800" dirty="0" smtClean="0"/>
              <a:t>% per year, over </a:t>
            </a:r>
            <a:r>
              <a:rPr lang="en-US" sz="2800" dirty="0" smtClean="0"/>
              <a:t>about 3.5 years!)</a:t>
            </a:r>
          </a:p>
          <a:p>
            <a:pPr lvl="1"/>
            <a:r>
              <a:rPr lang="en-US" sz="2800" dirty="0" smtClean="0"/>
              <a:t>The temporal uncertainties are still lowest in Libya 4 </a:t>
            </a:r>
            <a:r>
              <a:rPr lang="en-US" sz="2800" dirty="0" smtClean="0"/>
              <a:t>site, </a:t>
            </a:r>
            <a:r>
              <a:rPr lang="en-US" sz="2800" dirty="0" smtClean="0"/>
              <a:t>which may allude towards some systematic decrease in the responsivity of the site rather than the performance of the </a:t>
            </a:r>
            <a:r>
              <a:rPr lang="en-US" sz="2800" dirty="0" smtClean="0"/>
              <a:t>sensor  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95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2954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L8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Reflectance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roducts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nswer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iscrepancies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956" y="4880563"/>
            <a:ext cx="8720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/>
              </a:rPr>
              <a:t>Data products acquired from </a:t>
            </a:r>
            <a:r>
              <a:rPr lang="en-US" dirty="0">
                <a:hlinkClick r:id="rId2"/>
              </a:rPr>
              <a:t>http://espa.cr.usgs.gov/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/>
              </a:rPr>
              <a:t>Stability estimates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compared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against standard Level1 products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r="7770"/>
          <a:stretch/>
        </p:blipFill>
        <p:spPr>
          <a:xfrm>
            <a:off x="4572000" y="1295400"/>
            <a:ext cx="4572000" cy="3520351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7352"/>
          <a:stretch/>
        </p:blipFill>
        <p:spPr bwMode="auto">
          <a:xfrm>
            <a:off x="28222" y="1295398"/>
            <a:ext cx="4572000" cy="349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0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L8 OLI </a:t>
            </a:r>
            <a:r>
              <a:rPr lang="en-US" dirty="0" smtClean="0"/>
              <a:t>Surface Reflectance Trending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400" y="1219200"/>
            <a:ext cx="4318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  <a:effectLst/>
              </a:rPr>
              <a:t>Observations</a:t>
            </a:r>
          </a:p>
          <a:p>
            <a:pPr algn="ctr"/>
            <a:endParaRPr lang="en-US" b="1" u="sng" dirty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</a:rPr>
              <a:t>The stability estimates using surface reflectance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products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are </a:t>
            </a:r>
            <a:r>
              <a:rPr lang="en-US" dirty="0">
                <a:solidFill>
                  <a:schemeClr val="tx1"/>
                </a:solidFill>
                <a:effectLst/>
              </a:rPr>
              <a:t>very comparable to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estimates from the standard </a:t>
            </a:r>
            <a:r>
              <a:rPr lang="en-US" dirty="0"/>
              <a:t>L</a:t>
            </a:r>
            <a:r>
              <a:rPr lang="en-US" dirty="0" smtClean="0">
                <a:solidFill>
                  <a:schemeClr val="tx1"/>
                </a:solidFill>
                <a:effectLst/>
              </a:rPr>
              <a:t>evel1 products, </a:t>
            </a:r>
            <a:r>
              <a:rPr lang="en-US" dirty="0">
                <a:solidFill>
                  <a:schemeClr val="tx1"/>
                </a:solidFill>
                <a:effectLst/>
              </a:rPr>
              <a:t>for different test sites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considered 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/>
              </a:rPr>
              <a:t>However, these estimates are consistently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~0.5</a:t>
            </a:r>
            <a:r>
              <a:rPr lang="en-US" dirty="0" smtClean="0">
                <a:solidFill>
                  <a:schemeClr val="tx1"/>
                </a:solidFill>
                <a:effectLst/>
              </a:rPr>
              <a:t>% off from the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on-board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calibrator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measurements  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endParaRPr lang="en-US" dirty="0">
              <a:solidFill>
                <a:schemeClr val="tx1"/>
              </a:solidFill>
              <a:effectLst/>
            </a:endParaRPr>
          </a:p>
          <a:p>
            <a:pPr algn="ctr"/>
            <a:endParaRPr lang="en-US" b="1" u="sng" dirty="0" smtClean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071360"/>
            <a:ext cx="4572000" cy="2356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57600"/>
            <a:ext cx="4572000" cy="2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11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399" y="1145861"/>
            <a:ext cx="312134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</a:defRPr>
            </a:lvl1pPr>
            <a:lvl2pPr marL="742950" lvl="1" indent="-28575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effectLst/>
              </a:rPr>
              <a:t>Since OLI launch, ETM+ </a:t>
            </a:r>
            <a:r>
              <a:rPr lang="en-US" sz="2000" dirty="0" smtClean="0">
                <a:effectLst/>
              </a:rPr>
              <a:t>shows similar behavior</a:t>
            </a:r>
            <a:endParaRPr lang="en-US" sz="2000" dirty="0">
              <a:effectLst/>
            </a:endParaRPr>
          </a:p>
          <a:p>
            <a:pPr lvl="1"/>
            <a:r>
              <a:rPr lang="en-US" sz="1800" dirty="0" smtClean="0">
                <a:effectLst/>
              </a:rPr>
              <a:t>However, </a:t>
            </a:r>
            <a:r>
              <a:rPr lang="en-US" sz="1800" dirty="0">
                <a:effectLst/>
              </a:rPr>
              <a:t>ETM+ is very </a:t>
            </a:r>
            <a:r>
              <a:rPr lang="en-US" sz="1800" dirty="0" smtClean="0">
                <a:effectLst/>
              </a:rPr>
              <a:t>stable, based on </a:t>
            </a:r>
            <a:r>
              <a:rPr lang="en-US" sz="1800" dirty="0">
                <a:effectLst/>
              </a:rPr>
              <a:t>the lifetime </a:t>
            </a:r>
            <a:r>
              <a:rPr lang="en-US" sz="1800" dirty="0" smtClean="0">
                <a:effectLst/>
              </a:rPr>
              <a:t>statistics</a:t>
            </a:r>
            <a:endParaRPr lang="en-US" sz="1800" dirty="0">
              <a:effectLst/>
            </a:endParaRPr>
          </a:p>
          <a:p>
            <a:pPr lvl="1"/>
            <a:r>
              <a:rPr lang="en-US" sz="1800" dirty="0" smtClean="0">
                <a:effectLst/>
              </a:rPr>
              <a:t>So, </a:t>
            </a:r>
            <a:r>
              <a:rPr lang="en-US" sz="1800" dirty="0">
                <a:effectLst/>
              </a:rPr>
              <a:t>the gain changes observed in Libya 4 PICS </a:t>
            </a:r>
            <a:r>
              <a:rPr lang="en-US" dirty="0" smtClean="0"/>
              <a:t>are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>
                <a:effectLst/>
              </a:rPr>
              <a:t>possibly </a:t>
            </a:r>
            <a:r>
              <a:rPr lang="en-US" sz="1800" dirty="0" smtClean="0">
                <a:effectLst/>
              </a:rPr>
              <a:t>due to the </a:t>
            </a:r>
            <a:r>
              <a:rPr lang="en-US" sz="1800" dirty="0">
                <a:effectLst/>
              </a:rPr>
              <a:t>change in </a:t>
            </a:r>
            <a:r>
              <a:rPr lang="en-US" sz="1800" dirty="0" smtClean="0">
                <a:effectLst/>
              </a:rPr>
              <a:t>site characteristics </a:t>
            </a:r>
            <a:r>
              <a:rPr lang="en-US" sz="1800" dirty="0">
                <a:effectLst/>
              </a:rPr>
              <a:t>rather than the </a:t>
            </a:r>
            <a:r>
              <a:rPr lang="en-US" sz="1800" dirty="0" smtClean="0">
                <a:effectLst/>
              </a:rPr>
              <a:t>sensor</a:t>
            </a: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r>
              <a:rPr lang="en-US" sz="2000" dirty="0">
                <a:effectLst/>
              </a:rPr>
              <a:t>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01724"/>
          </a:xfrm>
        </p:spPr>
        <p:txBody>
          <a:bodyPr/>
          <a:lstStyle/>
          <a:p>
            <a:r>
              <a:rPr lang="en-US" dirty="0" smtClean="0"/>
              <a:t>Stability of ETM+ </a:t>
            </a:r>
            <a:r>
              <a:rPr lang="en-US" dirty="0" smtClean="0"/>
              <a:t>After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399" y="4572101"/>
            <a:ext cx="8712928" cy="102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</a:defRPr>
            </a:lvl1pPr>
            <a:lvl2pPr marL="742950" lvl="1" indent="-28575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/>
              <a:t>Stability </a:t>
            </a:r>
            <a:r>
              <a:rPr lang="en-US" sz="2000" b="0" dirty="0" smtClean="0"/>
              <a:t>estimates of </a:t>
            </a:r>
            <a:r>
              <a:rPr lang="en-US" sz="2000" b="0" dirty="0"/>
              <a:t>ETM+ over </a:t>
            </a:r>
            <a:r>
              <a:rPr lang="en-US" sz="2000" b="0" dirty="0" smtClean="0"/>
              <a:t>various 3-years </a:t>
            </a:r>
            <a:r>
              <a:rPr lang="en-US" sz="2000" b="0" dirty="0"/>
              <a:t>time </a:t>
            </a:r>
            <a:r>
              <a:rPr lang="en-US" sz="2000" b="0" dirty="0" smtClean="0"/>
              <a:t>periods </a:t>
            </a:r>
            <a:r>
              <a:rPr lang="en-US" sz="2000" b="0" dirty="0"/>
              <a:t>vary compared to lifetime stability</a:t>
            </a:r>
          </a:p>
          <a:p>
            <a:r>
              <a:rPr lang="en-US" sz="2000" u="sng" dirty="0" smtClean="0">
                <a:effectLst/>
              </a:rPr>
              <a:t>This </a:t>
            </a:r>
            <a:r>
              <a:rPr lang="en-US" sz="2000" u="sng" dirty="0">
                <a:effectLst/>
              </a:rPr>
              <a:t>would mean that </a:t>
            </a:r>
            <a:r>
              <a:rPr lang="en-US" sz="2000" u="sng" dirty="0" smtClean="0">
                <a:effectLst/>
              </a:rPr>
              <a:t>time periods up to 3 </a:t>
            </a:r>
            <a:r>
              <a:rPr lang="en-US" sz="2000" u="sng" dirty="0">
                <a:effectLst/>
              </a:rPr>
              <a:t>years </a:t>
            </a:r>
            <a:r>
              <a:rPr lang="en-US" sz="2000" u="sng" dirty="0" smtClean="0">
                <a:effectLst/>
              </a:rPr>
              <a:t>may </a:t>
            </a:r>
            <a:r>
              <a:rPr lang="en-US" sz="2000" u="sng" dirty="0">
                <a:effectLst/>
              </a:rPr>
              <a:t>not be adequate to average out </a:t>
            </a:r>
            <a:r>
              <a:rPr lang="en-US" sz="2000" u="sng" dirty="0" smtClean="0">
                <a:effectLst/>
              </a:rPr>
              <a:t>all the noise sources </a:t>
            </a:r>
            <a:r>
              <a:rPr lang="en-US" sz="2000" u="sng" dirty="0">
                <a:effectLst/>
              </a:rPr>
              <a:t>over PICS </a:t>
            </a:r>
            <a:r>
              <a:rPr lang="en-US" sz="2000" u="sng" dirty="0" smtClean="0">
                <a:effectLst/>
              </a:rPr>
              <a:t>including </a:t>
            </a:r>
            <a:r>
              <a:rPr lang="en-US" sz="2000" u="sng" dirty="0">
                <a:effectLst/>
              </a:rPr>
              <a:t>the site </a:t>
            </a:r>
            <a:r>
              <a:rPr lang="en-US" sz="2000" u="sng" dirty="0" smtClean="0">
                <a:effectLst/>
              </a:rPr>
              <a:t>variability </a:t>
            </a:r>
            <a:endParaRPr lang="en-US" sz="2000" u="sng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45" y="1145861"/>
            <a:ext cx="5790476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</a:t>
            </a:r>
            <a:r>
              <a:rPr lang="en-US" dirty="0" smtClean="0"/>
              <a:t>how much data do we need?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28600" y="1066800"/>
            <a:ext cx="851916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</a:defRPr>
            </a:lvl1pPr>
            <a:lvl2pPr marL="742950" lvl="1" indent="-28575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Analysis indicated </a:t>
            </a:r>
            <a:r>
              <a:rPr lang="en-US" dirty="0"/>
              <a:t>that 3 years of data over PICS </a:t>
            </a:r>
            <a:r>
              <a:rPr lang="en-US" dirty="0" smtClean="0"/>
              <a:t>may not be enough </a:t>
            </a:r>
            <a:r>
              <a:rPr lang="en-US" dirty="0"/>
              <a:t>to provide the reliable estimate of sensor </a:t>
            </a:r>
            <a:r>
              <a:rPr lang="en-US" dirty="0" smtClean="0"/>
              <a:t>stability </a:t>
            </a:r>
          </a:p>
          <a:p>
            <a:pPr lvl="1"/>
            <a:r>
              <a:rPr lang="en-US" sz="2000" dirty="0" smtClean="0"/>
              <a:t>Under the assumption that site is very stable </a:t>
            </a:r>
          </a:p>
          <a:p>
            <a:pPr lvl="1"/>
            <a:r>
              <a:rPr lang="en-US" sz="2000" dirty="0" smtClean="0"/>
              <a:t>Also, the level of change that we are trying to detect is really small, about 0.2% per year!</a:t>
            </a:r>
          </a:p>
          <a:p>
            <a:r>
              <a:rPr lang="en-US" dirty="0" smtClean="0"/>
              <a:t>To answer the question, look at the data from ETM+ </a:t>
            </a:r>
            <a:r>
              <a:rPr lang="en-US" u="sng" dirty="0" smtClean="0">
                <a:solidFill>
                  <a:srgbClr val="00B050"/>
                </a:solidFill>
              </a:rPr>
              <a:t>before any gain corrections </a:t>
            </a:r>
            <a:r>
              <a:rPr lang="en-US" dirty="0" smtClean="0"/>
              <a:t>were applied in 2013</a:t>
            </a:r>
          </a:p>
          <a:p>
            <a:pPr marL="284163" lvl="2" indent="-284163">
              <a:buSzPct val="75000"/>
            </a:pPr>
            <a:r>
              <a:rPr lang="en-US" sz="2400" b="1" dirty="0" smtClean="0">
                <a:ea typeface="+mn-ea"/>
                <a:cs typeface="+mn-cs"/>
              </a:rPr>
              <a:t>ETM</a:t>
            </a:r>
            <a:r>
              <a:rPr lang="en-US" sz="2400" b="1" dirty="0">
                <a:ea typeface="+mn-ea"/>
                <a:cs typeface="+mn-cs"/>
              </a:rPr>
              <a:t>+ gain change was calculated for every incremental 2</a:t>
            </a:r>
            <a:r>
              <a:rPr lang="en-US" sz="2400" b="1" dirty="0" smtClean="0">
                <a:ea typeface="+mn-ea"/>
                <a:cs typeface="+mn-cs"/>
              </a:rPr>
              <a:t> </a:t>
            </a:r>
            <a:r>
              <a:rPr lang="en-US" sz="2400" b="1" dirty="0">
                <a:ea typeface="+mn-ea"/>
                <a:cs typeface="+mn-cs"/>
              </a:rPr>
              <a:t>years since launch over Libya 4 and Sudan </a:t>
            </a:r>
            <a:r>
              <a:rPr lang="en-US" sz="2400" b="1" dirty="0" smtClean="0">
                <a:ea typeface="+mn-ea"/>
                <a:cs typeface="+mn-cs"/>
              </a:rPr>
              <a:t>sites (i.e.  2 years, 4 years, 6 years and so on)</a:t>
            </a:r>
            <a:endParaRPr lang="en-US" sz="2400" b="1" dirty="0">
              <a:ea typeface="+mn-ea"/>
              <a:cs typeface="+mn-cs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05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ETM+ </a:t>
            </a:r>
            <a:r>
              <a:rPr lang="en-US" dirty="0" smtClean="0"/>
              <a:t>Drift Estimate for Different </a:t>
            </a:r>
            <a:r>
              <a:rPr lang="en-US" dirty="0" smtClean="0"/>
              <a:t>T</a:t>
            </a:r>
            <a:r>
              <a:rPr lang="en-US" dirty="0" smtClean="0"/>
              <a:t>ime Periods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1066800"/>
                <a:ext cx="2682240" cy="4176362"/>
              </a:xfrm>
            </p:spPr>
            <p:txBody>
              <a:bodyPr/>
              <a:lstStyle/>
              <a:p>
                <a:r>
                  <a:rPr lang="en-US" sz="2000" dirty="0" smtClean="0"/>
                  <a:t>ETM+ gain was updated in 2013 with about 14 years of data over </a:t>
                </a:r>
                <a:r>
                  <a:rPr lang="en-US" sz="2000" dirty="0" smtClean="0"/>
                  <a:t>PICS</a:t>
                </a:r>
                <a:endParaRPr lang="en-US" sz="2000" dirty="0" smtClean="0"/>
              </a:p>
              <a:p>
                <a:r>
                  <a:rPr lang="en-US" sz="2000" dirty="0" smtClean="0"/>
                  <a:t>The uncertainty has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rad>
                  </m:oMath>
                </a14:m>
                <a:r>
                  <a:rPr lang="en-US" sz="2000" dirty="0" smtClean="0"/>
                  <a:t> dependence hence will decrease with time when the number of observations increase. 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1066800"/>
                <a:ext cx="2682240" cy="4176362"/>
              </a:xfrm>
              <a:blipFill rotWithShape="0">
                <a:blip r:embed="rId2"/>
                <a:stretch>
                  <a:fillRect l="-682" t="-1752" r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5760" y="5243162"/>
            <a:ext cx="8549640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</a:defRPr>
            </a:lvl1pPr>
            <a:lvl2pPr marL="742950" indent="-28575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The trend indicates that the gain estimate started converging after </a:t>
            </a:r>
            <a:r>
              <a:rPr lang="en-US" sz="2400" dirty="0" smtClean="0"/>
              <a:t>6-8 years for most bands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756" y="1097844"/>
            <a:ext cx="5867400" cy="40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6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610600" cy="892175"/>
          </a:xfrm>
        </p:spPr>
        <p:txBody>
          <a:bodyPr/>
          <a:lstStyle/>
          <a:p>
            <a:r>
              <a:rPr lang="en-US" dirty="0" smtClean="0"/>
              <a:t>ETM+ Gain Change Observed </a:t>
            </a:r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 smtClean="0"/>
              <a:t>Sudan </a:t>
            </a:r>
            <a:r>
              <a:rPr lang="en-US" dirty="0" smtClean="0"/>
              <a:t>Site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20" y="1124206"/>
            <a:ext cx="6337258" cy="4362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" y="1219200"/>
            <a:ext cx="275312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84163" indent="-284163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1pPr>
            <a:lvl2pPr marL="742950" indent="-28575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684213" lvl="2" indent="-284163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eaLnBrk="1" hangingPunct="1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effectLst/>
              </a:rPr>
              <a:t>Similar results with Sudan </a:t>
            </a:r>
            <a:r>
              <a:rPr lang="en-US" dirty="0" smtClean="0">
                <a:effectLst/>
              </a:rPr>
              <a:t>site 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Gain </a:t>
            </a:r>
            <a:r>
              <a:rPr lang="en-US" dirty="0" smtClean="0">
                <a:effectLst/>
              </a:rPr>
              <a:t>trends started to converge </a:t>
            </a:r>
            <a:r>
              <a:rPr lang="en-US" dirty="0">
                <a:effectLst/>
              </a:rPr>
              <a:t>in </a:t>
            </a:r>
            <a:r>
              <a:rPr lang="en-US" dirty="0" smtClean="0">
                <a:effectLst/>
              </a:rPr>
              <a:t>6-8 </a:t>
            </a:r>
            <a:r>
              <a:rPr lang="en-US" dirty="0" smtClean="0">
                <a:effectLst/>
              </a:rPr>
              <a:t>years </a:t>
            </a:r>
            <a:r>
              <a:rPr lang="en-US" dirty="0">
                <a:effectLst/>
              </a:rPr>
              <a:t>after </a:t>
            </a:r>
            <a:r>
              <a:rPr lang="en-US" dirty="0" smtClean="0">
                <a:effectLst/>
              </a:rPr>
              <a:t>launch, </a:t>
            </a:r>
            <a:r>
              <a:rPr lang="en-US" dirty="0" smtClean="0">
                <a:effectLst/>
              </a:rPr>
              <a:t>for most bands. </a:t>
            </a:r>
          </a:p>
        </p:txBody>
      </p:sp>
    </p:spTree>
    <p:extLst>
      <p:ext uri="{BB962C8B-B14F-4D97-AF65-F5344CB8AC3E}">
        <p14:creationId xmlns:p14="http://schemas.microsoft.com/office/powerpoint/2010/main" val="65741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PICS based </a:t>
            </a:r>
            <a:r>
              <a:rPr lang="en-US" dirty="0" smtClean="0"/>
              <a:t>stability estimates for </a:t>
            </a:r>
            <a:r>
              <a:rPr lang="en-US" dirty="0" smtClean="0"/>
              <a:t>OLI </a:t>
            </a:r>
            <a:r>
              <a:rPr lang="en-US" dirty="0" smtClean="0"/>
              <a:t>do </a:t>
            </a:r>
            <a:r>
              <a:rPr lang="en-US" dirty="0" smtClean="0"/>
              <a:t>not agree well with </a:t>
            </a:r>
            <a:r>
              <a:rPr lang="en-US" dirty="0" smtClean="0"/>
              <a:t>the on-board </a:t>
            </a:r>
            <a:r>
              <a:rPr lang="en-US" dirty="0" smtClean="0"/>
              <a:t>calibrators and the moon</a:t>
            </a:r>
          </a:p>
          <a:p>
            <a:pPr lvl="1"/>
            <a:r>
              <a:rPr lang="en-US" sz="1800" dirty="0" smtClean="0"/>
              <a:t>Differences of ~0.5% per year </a:t>
            </a:r>
            <a:r>
              <a:rPr lang="en-US" sz="1800" dirty="0" smtClean="0"/>
              <a:t>were observed</a:t>
            </a:r>
            <a:endParaRPr lang="en-US" sz="1800" dirty="0" smtClean="0"/>
          </a:p>
          <a:p>
            <a:r>
              <a:rPr lang="en-US" dirty="0" smtClean="0"/>
              <a:t>Even larger </a:t>
            </a:r>
            <a:r>
              <a:rPr lang="en-US" dirty="0" smtClean="0"/>
              <a:t>differences were noticed with Libya 4 site</a:t>
            </a:r>
          </a:p>
          <a:p>
            <a:pPr lvl="1"/>
            <a:r>
              <a:rPr lang="en-US" sz="2000" dirty="0" smtClean="0"/>
              <a:t>ETM+ showed similar discrepancy since 2013 which may indicate </a:t>
            </a:r>
            <a:r>
              <a:rPr lang="en-US" sz="2000" dirty="0" smtClean="0"/>
              <a:t>that the </a:t>
            </a:r>
            <a:r>
              <a:rPr lang="en-US" sz="2000" dirty="0" smtClean="0"/>
              <a:t>site </a:t>
            </a:r>
            <a:r>
              <a:rPr lang="en-US" sz="2000" dirty="0" smtClean="0"/>
              <a:t>is getting darker</a:t>
            </a:r>
            <a:endParaRPr lang="en-US" sz="2000" dirty="0" smtClean="0"/>
          </a:p>
          <a:p>
            <a:pPr lvl="1"/>
            <a:r>
              <a:rPr lang="en-US" sz="2000" dirty="0" smtClean="0"/>
              <a:t>Analysis with ETM</a:t>
            </a:r>
            <a:r>
              <a:rPr lang="en-US" sz="2000" dirty="0" smtClean="0"/>
              <a:t>+ data </a:t>
            </a:r>
            <a:r>
              <a:rPr lang="en-US" sz="2000" dirty="0" smtClean="0"/>
              <a:t>indicated that </a:t>
            </a:r>
            <a:r>
              <a:rPr lang="en-US" sz="2000" dirty="0" smtClean="0"/>
              <a:t>about </a:t>
            </a:r>
            <a:r>
              <a:rPr lang="en-US" sz="2000" dirty="0" smtClean="0"/>
              <a:t>6-8 years of data </a:t>
            </a:r>
            <a:r>
              <a:rPr lang="en-US" sz="2000" dirty="0" smtClean="0"/>
              <a:t>over PICS were needed </a:t>
            </a:r>
            <a:r>
              <a:rPr lang="en-US" sz="2000" dirty="0" smtClean="0"/>
              <a:t>for gain </a:t>
            </a:r>
            <a:r>
              <a:rPr lang="en-US" sz="2000" dirty="0" smtClean="0"/>
              <a:t>estimates </a:t>
            </a:r>
            <a:r>
              <a:rPr lang="en-US" sz="2000" dirty="0" smtClean="0"/>
              <a:t>to start </a:t>
            </a:r>
            <a:r>
              <a:rPr lang="en-US" sz="2000" dirty="0" smtClean="0"/>
              <a:t>converging</a:t>
            </a:r>
            <a:endParaRPr lang="en-US" sz="2000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PICS need </a:t>
            </a:r>
            <a:r>
              <a:rPr lang="en-US" dirty="0" smtClean="0"/>
              <a:t>to be monitored carefully to identify </a:t>
            </a:r>
            <a:r>
              <a:rPr lang="en-US" dirty="0" smtClean="0"/>
              <a:t> </a:t>
            </a:r>
            <a:r>
              <a:rPr lang="en-US" dirty="0" smtClean="0"/>
              <a:t>possible long term and short term changes in the </a:t>
            </a:r>
            <a:r>
              <a:rPr lang="en-US" dirty="0" smtClean="0"/>
              <a:t>site characteristics  </a:t>
            </a:r>
            <a:endParaRPr lang="en-US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Landsat instruments’ responses </a:t>
            </a:r>
            <a:r>
              <a:rPr lang="en-US" dirty="0" smtClean="0"/>
              <a:t>are trended regularly over multiple PICS </a:t>
            </a:r>
            <a:r>
              <a:rPr lang="en-US" dirty="0" smtClean="0"/>
              <a:t>in </a:t>
            </a:r>
            <a:r>
              <a:rPr lang="en-US" dirty="0" smtClean="0"/>
              <a:t>Sahara desert</a:t>
            </a:r>
          </a:p>
          <a:p>
            <a:pPr lvl="1"/>
            <a:r>
              <a:rPr lang="en-US" dirty="0" smtClean="0"/>
              <a:t>Libya4</a:t>
            </a:r>
            <a:r>
              <a:rPr lang="en-US" dirty="0" smtClean="0"/>
              <a:t>, Libya1, Egypt1, Niger 1 &amp; 2 and </a:t>
            </a:r>
            <a:r>
              <a:rPr lang="en-US" dirty="0" smtClean="0"/>
              <a:t>Sudan</a:t>
            </a:r>
          </a:p>
          <a:p>
            <a:r>
              <a:rPr lang="en-US" dirty="0"/>
              <a:t>Landsat 7 ETM+ temporal gains were updated in 2013 with 14 years of observations over PICS</a:t>
            </a:r>
          </a:p>
          <a:p>
            <a:r>
              <a:rPr lang="en-US" dirty="0" smtClean="0"/>
              <a:t>Some </a:t>
            </a:r>
            <a:r>
              <a:rPr lang="en-US" dirty="0"/>
              <a:t>anomalies were observed in </a:t>
            </a:r>
            <a:r>
              <a:rPr lang="en-US" dirty="0" smtClean="0"/>
              <a:t>relatively short trends in OLI data over several </a:t>
            </a:r>
            <a:r>
              <a:rPr lang="en-US" dirty="0"/>
              <a:t>PICS, including the Libya 4 </a:t>
            </a:r>
            <a:r>
              <a:rPr lang="en-US" dirty="0" smtClean="0"/>
              <a:t>site</a:t>
            </a:r>
          </a:p>
          <a:p>
            <a:r>
              <a:rPr lang="en-US" dirty="0" smtClean="0"/>
              <a:t>Analysis done </a:t>
            </a:r>
            <a:r>
              <a:rPr lang="en-US" dirty="0"/>
              <a:t>to </a:t>
            </a:r>
            <a:r>
              <a:rPr lang="en-US" dirty="0" smtClean="0"/>
              <a:t>compare </a:t>
            </a:r>
            <a:r>
              <a:rPr lang="en-US" dirty="0"/>
              <a:t>the </a:t>
            </a:r>
            <a:r>
              <a:rPr lang="en-US" dirty="0" smtClean="0"/>
              <a:t>trends observed in OLI data </a:t>
            </a:r>
            <a:r>
              <a:rPr lang="en-US" dirty="0"/>
              <a:t>with ETM+ </a:t>
            </a:r>
            <a:r>
              <a:rPr lang="en-US" dirty="0" smtClean="0"/>
              <a:t>trends to find </a:t>
            </a:r>
            <a:r>
              <a:rPr lang="en-US" dirty="0" smtClean="0"/>
              <a:t>out how much PICS data are needed to make reliable estimates of drifts in sensor gains</a:t>
            </a:r>
            <a:endParaRPr lang="en-US" dirty="0" smtClean="0"/>
          </a:p>
          <a:p>
            <a:r>
              <a:rPr lang="en-US" dirty="0" smtClean="0"/>
              <a:t>Additional investigation using data </a:t>
            </a:r>
            <a:r>
              <a:rPr lang="en-US" dirty="0" smtClean="0"/>
              <a:t>from Landsat surface reflectance </a:t>
            </a:r>
            <a:r>
              <a:rPr lang="en-US" dirty="0" smtClean="0"/>
              <a:t>products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3712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PICS Data Processing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PICS data are processed using </a:t>
            </a:r>
            <a:r>
              <a:rPr lang="en-US" dirty="0" smtClean="0"/>
              <a:t>Landsat Image </a:t>
            </a:r>
            <a:r>
              <a:rPr lang="en-US" dirty="0" smtClean="0"/>
              <a:t>Assessment </a:t>
            </a:r>
            <a:r>
              <a:rPr lang="en-US" dirty="0" smtClean="0"/>
              <a:t>System </a:t>
            </a:r>
            <a:r>
              <a:rPr lang="en-US" dirty="0" smtClean="0"/>
              <a:t>(IAS) PICS </a:t>
            </a:r>
            <a:r>
              <a:rPr lang="en-US" dirty="0" smtClean="0"/>
              <a:t>database </a:t>
            </a:r>
            <a:endParaRPr lang="en-US" dirty="0" smtClean="0"/>
          </a:p>
          <a:p>
            <a:pPr lvl="1"/>
            <a:r>
              <a:rPr lang="en-US" dirty="0" smtClean="0"/>
              <a:t>Image pixel values (DNs) from ROIs prescribed by CNES are converted to </a:t>
            </a:r>
            <a:r>
              <a:rPr lang="en-US" dirty="0" smtClean="0"/>
              <a:t>TOA </a:t>
            </a:r>
            <a:r>
              <a:rPr lang="en-US" dirty="0" smtClean="0"/>
              <a:t>reflectance </a:t>
            </a:r>
            <a:endParaRPr lang="en-US" dirty="0" smtClean="0"/>
          </a:p>
          <a:p>
            <a:pPr lvl="1"/>
            <a:r>
              <a:rPr lang="en-US" dirty="0" smtClean="0"/>
              <a:t>Per-pixel </a:t>
            </a:r>
            <a:r>
              <a:rPr lang="en-US" dirty="0" smtClean="0"/>
              <a:t>solar zenith angles </a:t>
            </a:r>
            <a:r>
              <a:rPr lang="en-US" dirty="0" smtClean="0"/>
              <a:t>are </a:t>
            </a:r>
            <a:r>
              <a:rPr lang="en-US" dirty="0" smtClean="0"/>
              <a:t>used </a:t>
            </a:r>
            <a:r>
              <a:rPr lang="en-US" dirty="0" smtClean="0"/>
              <a:t>in the </a:t>
            </a:r>
            <a:r>
              <a:rPr lang="en-US" dirty="0" smtClean="0"/>
              <a:t>TOA </a:t>
            </a:r>
            <a:r>
              <a:rPr lang="en-US" dirty="0" smtClean="0"/>
              <a:t>reflectance calculations</a:t>
            </a:r>
            <a:endParaRPr lang="en-US" dirty="0" smtClean="0"/>
          </a:p>
          <a:p>
            <a:pPr lvl="1"/>
            <a:r>
              <a:rPr lang="en-US" dirty="0" smtClean="0"/>
              <a:t>Simple empirical BRDF model is used to account for the annual variations in the solar zenith angle</a:t>
            </a:r>
          </a:p>
          <a:p>
            <a:r>
              <a:rPr lang="en-US" dirty="0" smtClean="0"/>
              <a:t>Linear regression is </a:t>
            </a:r>
            <a:r>
              <a:rPr lang="en-US" dirty="0" smtClean="0"/>
              <a:t>applied </a:t>
            </a:r>
            <a:r>
              <a:rPr lang="en-US" dirty="0" smtClean="0"/>
              <a:t>to </a:t>
            </a:r>
            <a:r>
              <a:rPr lang="en-US" dirty="0"/>
              <a:t>the BRDF normalized TOA reflectance </a:t>
            </a:r>
            <a:r>
              <a:rPr lang="en-US" dirty="0" smtClean="0"/>
              <a:t>data to model </a:t>
            </a:r>
            <a:r>
              <a:rPr lang="en-US" dirty="0" smtClean="0"/>
              <a:t>the long term stability of the </a:t>
            </a:r>
            <a:r>
              <a:rPr lang="en-US" dirty="0" smtClean="0"/>
              <a:t>sensors</a:t>
            </a:r>
            <a:endParaRPr lang="en-US" dirty="0" smtClean="0"/>
          </a:p>
          <a:p>
            <a:r>
              <a:rPr lang="en-US" dirty="0" smtClean="0"/>
              <a:t>T-test is then used to determine the statistical significance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the estimated </a:t>
            </a:r>
            <a:r>
              <a:rPr lang="en-US" dirty="0" smtClean="0"/>
              <a:t>drift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65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L7 ETM+ </a:t>
            </a:r>
            <a:r>
              <a:rPr lang="en-US" dirty="0" smtClean="0"/>
              <a:t>Trends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4305" r="4002" b="2226"/>
          <a:stretch/>
        </p:blipFill>
        <p:spPr bwMode="auto">
          <a:xfrm>
            <a:off x="1101556" y="1066800"/>
            <a:ext cx="69408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006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of L7 ETM+ </a:t>
            </a:r>
            <a:r>
              <a:rPr lang="en-US" dirty="0" smtClean="0"/>
              <a:t>Gain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762" y="4648200"/>
            <a:ext cx="8016238" cy="1295400"/>
          </a:xfrm>
        </p:spPr>
        <p:txBody>
          <a:bodyPr/>
          <a:lstStyle/>
          <a:p>
            <a:r>
              <a:rPr lang="en-US" b="0" dirty="0" smtClean="0"/>
              <a:t>Across different Sahara PICS, the observed drifts are well within 0.1% per </a:t>
            </a:r>
            <a:r>
              <a:rPr lang="en-US" b="0" dirty="0" smtClean="0"/>
              <a:t>year</a:t>
            </a:r>
            <a:endParaRPr lang="en-US" b="0" dirty="0" smtClean="0"/>
          </a:p>
          <a:p>
            <a:r>
              <a:rPr lang="en-US" b="0" dirty="0" smtClean="0"/>
              <a:t>The </a:t>
            </a:r>
            <a:r>
              <a:rPr lang="en-US" b="0" dirty="0"/>
              <a:t>weighted average </a:t>
            </a:r>
            <a:r>
              <a:rPr lang="en-US" b="0" dirty="0" smtClean="0"/>
              <a:t>drift shows that the gain change is less than 0.05% per year!</a:t>
            </a:r>
          </a:p>
          <a:p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20" y="1016727"/>
            <a:ext cx="64805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9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219200"/>
            <a:ext cx="6309360" cy="45760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of </a:t>
            </a:r>
            <a:r>
              <a:rPr lang="en-US" dirty="0" smtClean="0"/>
              <a:t>L8 OLI Gain </a:t>
            </a:r>
            <a:r>
              <a:rPr lang="en-US" dirty="0"/>
              <a:t>Changes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290680" y="1219200"/>
            <a:ext cx="2330332" cy="372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kern="0" dirty="0"/>
              <a:t>PICS based estimates differ from on-board calibrators by </a:t>
            </a:r>
            <a:r>
              <a:rPr lang="en-US" sz="2000" b="0" kern="0" dirty="0" smtClean="0"/>
              <a:t>~0.5%</a:t>
            </a:r>
          </a:p>
          <a:p>
            <a:r>
              <a:rPr lang="en-US" sz="2000" b="0" kern="0" dirty="0"/>
              <a:t>Libya 4 appears to be the biggest </a:t>
            </a:r>
            <a:r>
              <a:rPr lang="en-US" sz="2000" b="0" kern="0" dirty="0" smtClean="0"/>
              <a:t>outlier!!</a:t>
            </a:r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17963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2819400"/>
            <a:ext cx="2286000" cy="228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PICS </a:t>
            </a:r>
            <a:r>
              <a:rPr lang="en-US" dirty="0" smtClean="0"/>
              <a:t>Trending: </a:t>
            </a:r>
            <a:r>
              <a:rPr lang="en-US" dirty="0" smtClean="0"/>
              <a:t>Libya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2286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138535"/>
            <a:ext cx="2286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ETM+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458" r="7500"/>
          <a:stretch/>
        </p:blipFill>
        <p:spPr>
          <a:xfrm>
            <a:off x="4559710" y="1828800"/>
            <a:ext cx="4572000" cy="3387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7500"/>
          <a:stretch/>
        </p:blipFill>
        <p:spPr>
          <a:xfrm>
            <a:off x="0" y="1676400"/>
            <a:ext cx="4572000" cy="349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955" y="5368528"/>
            <a:ext cx="882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ETM+ and OLI exhibit similar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trends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since 2013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(OLI launch)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6112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PICS </a:t>
            </a:r>
            <a:r>
              <a:rPr lang="en-US" dirty="0" smtClean="0"/>
              <a:t>Trending: </a:t>
            </a:r>
            <a:r>
              <a:rPr lang="en-US" dirty="0" smtClean="0"/>
              <a:t>Libya 4 </a:t>
            </a:r>
            <a:r>
              <a:rPr lang="en-US" dirty="0" smtClean="0"/>
              <a:t>(contd.)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6666"/>
          <a:stretch/>
        </p:blipFill>
        <p:spPr>
          <a:xfrm>
            <a:off x="34413" y="2133600"/>
            <a:ext cx="4572000" cy="339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r="7473"/>
          <a:stretch/>
        </p:blipFill>
        <p:spPr>
          <a:xfrm>
            <a:off x="4572000" y="2089943"/>
            <a:ext cx="4572000" cy="3472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386399"/>
            <a:ext cx="2286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1367135"/>
            <a:ext cx="2286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ETM+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6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 Over Libya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66380"/>
            <a:ext cx="8382000" cy="10320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earthexplorer.usgs.gov/browse/landsat_8/2015/181/040/LC81810402015320LGN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7" y="1274106"/>
            <a:ext cx="1448940" cy="148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668" y="1915369"/>
            <a:ext cx="129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 Nov</a:t>
            </a:r>
            <a:endParaRPr lang="en-US" dirty="0"/>
          </a:p>
        </p:txBody>
      </p:sp>
      <p:pic>
        <p:nvPicPr>
          <p:cNvPr id="6" name="Picture 4" descr="http://earthexplorer.usgs.gov/browse/landsat_8/2015/181/040/LC81810402015352LGN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75" y="1274106"/>
            <a:ext cx="1464458" cy="150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7409" y="1973200"/>
            <a:ext cx="129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 Dec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992560" y="1274105"/>
            <a:ext cx="1464458" cy="1501103"/>
            <a:chOff x="3992561" y="1111067"/>
            <a:chExt cx="1464458" cy="1501103"/>
          </a:xfrm>
        </p:grpSpPr>
        <p:pic>
          <p:nvPicPr>
            <p:cNvPr id="9" name="Picture 6" descr="http://earthexplorer.usgs.gov/browse/landsat_8/2016/181/040/LC81810402016003LGN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561" y="1111067"/>
              <a:ext cx="1464458" cy="1501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079027" y="2013388"/>
              <a:ext cx="1291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  <a:r>
                <a:rPr lang="en-US" dirty="0" smtClean="0"/>
                <a:t>3 Jan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39461" y="1274105"/>
            <a:ext cx="1448053" cy="1485769"/>
            <a:chOff x="6959288" y="1145827"/>
            <a:chExt cx="1448053" cy="1485769"/>
          </a:xfrm>
        </p:grpSpPr>
        <p:pic>
          <p:nvPicPr>
            <p:cNvPr id="12" name="Picture 8" descr="http://earthexplorer.usgs.gov/browse/landsat_8/2016/181/040/LC81810402016019LGN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288" y="1145827"/>
              <a:ext cx="1448053" cy="1485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67657" y="2063779"/>
              <a:ext cx="1291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19 Jan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59063" y="1279956"/>
            <a:ext cx="1501124" cy="1482706"/>
            <a:chOff x="453097" y="3284758"/>
            <a:chExt cx="1501124" cy="1482706"/>
          </a:xfrm>
        </p:grpSpPr>
        <p:pic>
          <p:nvPicPr>
            <p:cNvPr id="15" name="Picture 10" descr="http://earthexplorer.usgs.gov/browse/landsat_8/2016/181/040/LC81810402016051LGN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97" y="3284758"/>
              <a:ext cx="1446510" cy="148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7408" y="4120781"/>
              <a:ext cx="1146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 Feb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5556" y="3095922"/>
            <a:ext cx="1455349" cy="1493255"/>
            <a:chOff x="2750770" y="3284757"/>
            <a:chExt cx="1455349" cy="1493255"/>
          </a:xfrm>
        </p:grpSpPr>
        <p:pic>
          <p:nvPicPr>
            <p:cNvPr id="18" name="Picture 14" descr="http://earthexplorer.usgs.gov/browse/landsat_8/2016/181/040/LC81810402016067LGN0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770" y="3284757"/>
              <a:ext cx="1455349" cy="149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248297" y="4120781"/>
              <a:ext cx="830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 Mar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70968" y="3095922"/>
            <a:ext cx="1423365" cy="1458982"/>
            <a:chOff x="5057281" y="3240960"/>
            <a:chExt cx="1423365" cy="1458982"/>
          </a:xfrm>
        </p:grpSpPr>
        <p:pic>
          <p:nvPicPr>
            <p:cNvPr id="21" name="Picture 16" descr="http://earthexplorer.usgs.gov/browse/landsat_8/2016/181/040/LC81810402016083LGN0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281" y="3240960"/>
              <a:ext cx="1423365" cy="1458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437448" y="4172162"/>
              <a:ext cx="1004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23 Mar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03905" y="3095922"/>
            <a:ext cx="1426069" cy="1463211"/>
            <a:chOff x="6959287" y="3236731"/>
            <a:chExt cx="1426069" cy="1463211"/>
          </a:xfrm>
        </p:grpSpPr>
        <p:pic>
          <p:nvPicPr>
            <p:cNvPr id="24" name="Picture 18" descr="http://earthexplorer.usgs.gov/browse/landsat_8/2016/181/040/LC81810402016099LGN0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287" y="3236731"/>
              <a:ext cx="1426069" cy="1463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164356" y="3968336"/>
              <a:ext cx="813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 Apr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79200" y="3098573"/>
            <a:ext cx="1460355" cy="1492419"/>
            <a:chOff x="438112" y="5236062"/>
            <a:chExt cx="1460355" cy="1492419"/>
          </a:xfrm>
        </p:grpSpPr>
        <p:pic>
          <p:nvPicPr>
            <p:cNvPr id="27" name="Picture 2" descr="http://earthexplorer.usgs.gov/browse/landsat_8/2016/181/040/LC81810402016131LGN00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12" y="5236062"/>
              <a:ext cx="1460355" cy="1492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84310" y="6005584"/>
              <a:ext cx="981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 May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5794" y="4755404"/>
            <a:ext cx="896982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More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than 60% images acquired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by L8 OLI over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Libya 4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site since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Nov 2015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were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cloudy and not used in the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Mostly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true </a:t>
            </a:r>
            <a:r>
              <a:rPr lang="en-US" sz="2400" dirty="0" smtClean="0"/>
              <a:t>for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other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PICS, too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77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44229</TotalTime>
  <Words>943</Words>
  <Application>Microsoft Office PowerPoint</Application>
  <PresentationFormat>On-screen Show (4:3)</PresentationFormat>
  <Paragraphs>98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Wingdings</vt:lpstr>
      <vt:lpstr>Microsoft Office 98</vt:lpstr>
      <vt:lpstr>Using PICS for Monitoring Stability of Landsat 7 ETM+ and Landsat 8 OLI</vt:lpstr>
      <vt:lpstr>Background</vt:lpstr>
      <vt:lpstr>PICS Data Processing </vt:lpstr>
      <vt:lpstr>L7 ETM+ Trends</vt:lpstr>
      <vt:lpstr>Estimate of L7 ETM+ Gain Changes</vt:lpstr>
      <vt:lpstr>Estimate of L8 OLI Gain Changes</vt:lpstr>
      <vt:lpstr>PICS Trending: Libya 4</vt:lpstr>
      <vt:lpstr>PICS Trending: Libya 4 (contd.)</vt:lpstr>
      <vt:lpstr>Clouds Over Libya 4</vt:lpstr>
      <vt:lpstr>Oil Fire Images from Libya (Sentinel-2) </vt:lpstr>
      <vt:lpstr>Aqua MODIS</vt:lpstr>
      <vt:lpstr>Observations</vt:lpstr>
      <vt:lpstr>Can L8 Surface Reflectance Products Answer Some of the Discrepancies?</vt:lpstr>
      <vt:lpstr>L8 OLI Surface Reflectance Trending</vt:lpstr>
      <vt:lpstr>Stability of ETM+ After 2013</vt:lpstr>
      <vt:lpstr>So, how much data do we need?</vt:lpstr>
      <vt:lpstr>ETM+ Drift Estimate for Different Time Periods</vt:lpstr>
      <vt:lpstr>ETM+ Gain Change Observed Over Sudan Site</vt:lpstr>
      <vt:lpstr>Summary </vt:lpstr>
    </vt:vector>
  </TitlesOfParts>
  <Company>USGS/EROS Data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DocuShare</dc:title>
  <dc:creator>Autumn Olson</dc:creator>
  <cp:lastModifiedBy>Micijevic (CTR), Esad</cp:lastModifiedBy>
  <cp:revision>1045</cp:revision>
  <cp:lastPrinted>2011-05-09T19:43:01Z</cp:lastPrinted>
  <dcterms:created xsi:type="dcterms:W3CDTF">2005-05-17T19:07:47Z</dcterms:created>
  <dcterms:modified xsi:type="dcterms:W3CDTF">2016-07-18T22:08:00Z</dcterms:modified>
</cp:coreProperties>
</file>