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4" r:id="rId2"/>
    <p:sldId id="367" r:id="rId3"/>
    <p:sldId id="345" r:id="rId4"/>
    <p:sldId id="371" r:id="rId5"/>
    <p:sldId id="368" r:id="rId6"/>
    <p:sldId id="369" r:id="rId7"/>
    <p:sldId id="372" r:id="rId8"/>
    <p:sldId id="370" r:id="rId9"/>
    <p:sldId id="355" r:id="rId10"/>
    <p:sldId id="358" r:id="rId11"/>
    <p:sldId id="359" r:id="rId12"/>
    <p:sldId id="360" r:id="rId13"/>
    <p:sldId id="361" r:id="rId14"/>
    <p:sldId id="364" r:id="rId15"/>
    <p:sldId id="365" r:id="rId16"/>
    <p:sldId id="347" r:id="rId17"/>
    <p:sldId id="348" r:id="rId18"/>
    <p:sldId id="346" r:id="rId19"/>
    <p:sldId id="349" r:id="rId20"/>
    <p:sldId id="350" r:id="rId21"/>
    <p:sldId id="353" r:id="rId22"/>
    <p:sldId id="373" r:id="rId23"/>
    <p:sldId id="374" r:id="rId24"/>
    <p:sldId id="376" r:id="rId25"/>
    <p:sldId id="378" r:id="rId26"/>
    <p:sldId id="379" r:id="rId27"/>
    <p:sldId id="380" r:id="rId28"/>
    <p:sldId id="381" r:id="rId2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1"/>
    <a:srgbClr val="EC7405"/>
    <a:srgbClr val="EC7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18" autoAdjust="0"/>
  </p:normalViewPr>
  <p:slideViewPr>
    <p:cSldViewPr>
      <p:cViewPr varScale="1">
        <p:scale>
          <a:sx n="66" d="100"/>
          <a:sy n="66" d="100"/>
        </p:scale>
        <p:origin x="-17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2707D-6C43-4D7D-9E88-8A110A5497F5}" type="datetimeFigureOut">
              <a:rPr lang="fr-FR" smtClean="0"/>
              <a:t>19/07/2016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31F6-2083-468C-B80B-3650EF24A4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noProof="0" dirty="0" smtClean="0"/>
              <a:t>COPIL PEPS – 17 mai 2016</a:t>
            </a:r>
          </a:p>
          <a:p>
            <a:endParaRPr lang="fr-FR" noProof="0" dirty="0" smtClean="0"/>
          </a:p>
          <a:p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10" descr="Cou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6859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-180000" y="2134800"/>
            <a:ext cx="8532000" cy="86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3200" b="1" kern="1200" cap="all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980000" y="4276800"/>
            <a:ext cx="6337300" cy="93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600" b="1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6443663" y="4725144"/>
            <a:ext cx="1873250" cy="5032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25" name="Oval 5"/>
          <p:cNvSpPr>
            <a:spLocks noChangeArrowheads="1"/>
          </p:cNvSpPr>
          <p:nvPr userDrawn="1"/>
        </p:nvSpPr>
        <p:spPr bwMode="gray">
          <a:xfrm>
            <a:off x="8513763" y="58578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26" name="Line 6"/>
          <p:cNvSpPr>
            <a:spLocks noChangeShapeType="1"/>
          </p:cNvSpPr>
          <p:nvPr userDrawn="1"/>
        </p:nvSpPr>
        <p:spPr bwMode="gray">
          <a:xfrm>
            <a:off x="8604250" y="692150"/>
            <a:ext cx="0" cy="5400675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 userDrawn="1"/>
        </p:nvSpPr>
        <p:spPr bwMode="gray">
          <a:xfrm>
            <a:off x="8513763" y="6053138"/>
            <a:ext cx="179387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7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COPIL PEPS – 17 </a:t>
            </a:r>
            <a:r>
              <a:rPr lang="en-US" dirty="0" err="1" smtClean="0"/>
              <a:t>mai</a:t>
            </a:r>
            <a:r>
              <a:rPr lang="en-US" dirty="0" smtClean="0"/>
              <a:t> 2016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gray">
          <a:xfrm>
            <a:off x="809625" y="549275"/>
            <a:ext cx="1588" cy="554355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 rot="16200000">
            <a:off x="-1850231" y="2983707"/>
            <a:ext cx="44640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300" b="1" dirty="0">
                <a:solidFill>
                  <a:schemeClr val="tx2"/>
                </a:solidFill>
                <a:latin typeface="Arial" charset="0"/>
                <a:cs typeface="Arial" charset="0"/>
              </a:rPr>
              <a:t>SOMMAIRE</a:t>
            </a:r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 userDrawn="1"/>
        </p:nvSpPr>
        <p:spPr bwMode="gray">
          <a:xfrm>
            <a:off x="720725" y="5127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 userDrawn="1"/>
        </p:nvSpPr>
        <p:spPr bwMode="gray">
          <a:xfrm>
            <a:off x="720725" y="5986463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188000" y="1486800"/>
            <a:ext cx="7776488" cy="367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C7405"/>
              </a:buClr>
              <a:buSzPct val="80000"/>
              <a:buFont typeface="Wingdings 2" pitchFamily="18" charset="2"/>
              <a:buChar char=""/>
              <a:defRPr sz="2200" b="1" cap="all" baseline="0">
                <a:solidFill>
                  <a:srgbClr val="0051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99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COPIL PEPS – 17 </a:t>
            </a:r>
            <a:r>
              <a:rPr lang="en-US" dirty="0" err="1" smtClean="0"/>
              <a:t>mai</a:t>
            </a:r>
            <a:r>
              <a:rPr lang="en-US" dirty="0" smtClean="0"/>
              <a:t> 2016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9"/>
          <p:cNvSpPr>
            <a:spLocks noGrp="1"/>
          </p:cNvSpPr>
          <p:nvPr>
            <p:ph sz="quarter" idx="16"/>
          </p:nvPr>
        </p:nvSpPr>
        <p:spPr>
          <a:xfrm>
            <a:off x="539750" y="1340768"/>
            <a:ext cx="8064499" cy="468052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EC7305"/>
                </a:solidFill>
              </a:defRPr>
            </a:lvl1pPr>
            <a:lvl2pPr marL="0" indent="0">
              <a:buNone/>
              <a:defRPr/>
            </a:lvl2pPr>
            <a:lvl3pPr marL="360000" indent="-228600">
              <a:buSzPct val="80000"/>
              <a:buFont typeface="Wingdings 2" pitchFamily="18" charset="2"/>
              <a:buChar char=""/>
              <a:defRPr sz="1800"/>
            </a:lvl3pPr>
            <a:lvl4pPr marL="540000" indent="-228600">
              <a:buFont typeface="Wingdings 2" pitchFamily="18" charset="2"/>
              <a:buChar char="è"/>
              <a:defRPr sz="1600"/>
            </a:lvl4pPr>
            <a:lvl5pPr marL="720000">
              <a:buClr>
                <a:srgbClr val="EC7305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428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COPIL PEPS – 17 </a:t>
            </a:r>
            <a:r>
              <a:rPr lang="en-US" dirty="0" err="1" smtClean="0"/>
              <a:t>mai</a:t>
            </a:r>
            <a:r>
              <a:rPr lang="en-US" dirty="0" smtClean="0"/>
              <a:t> 2016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774800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932040" y="1772816"/>
            <a:ext cx="3600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932052" y="2780928"/>
            <a:ext cx="3600000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5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8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COPIL PEPS – 17 </a:t>
            </a:r>
            <a:r>
              <a:rPr lang="en-US" dirty="0" err="1" smtClean="0"/>
              <a:t>mai</a:t>
            </a:r>
            <a:r>
              <a:rPr lang="en-US" dirty="0" smtClean="0"/>
              <a:t> 2016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4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contenu sans barre H et sans pieds de page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540000" y="1627200"/>
            <a:ext cx="8064000" cy="79010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2564904"/>
            <a:ext cx="8064896" cy="33123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Deuxième niveau</a:t>
            </a:r>
          </a:p>
          <a:p>
            <a:pPr lvl="0"/>
            <a:r>
              <a:rPr lang="fr-FR" dirty="0" smtClean="0"/>
              <a:t>Troisième niveau</a:t>
            </a:r>
          </a:p>
          <a:p>
            <a:pPr lvl="0"/>
            <a:r>
              <a:rPr lang="fr-FR" dirty="0" smtClean="0"/>
              <a:t>Quatrième niveau</a:t>
            </a:r>
          </a:p>
          <a:p>
            <a:pPr lvl="0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5344"/>
            <a:ext cx="5400000" cy="217456"/>
          </a:xfrm>
          <a:prstGeom prst="rect">
            <a:avLst/>
          </a:prstGeom>
        </p:spPr>
        <p:txBody>
          <a:bodyPr/>
          <a:lstStyle>
            <a:lvl1pPr>
              <a:defRPr lang="fr-FR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it-IT" dirty="0" smtClean="0"/>
              <a:t>COPIL PEPS – 17 mai 2016</a:t>
            </a:r>
          </a:p>
          <a:p>
            <a:endParaRPr lang="it-IT" dirty="0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9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C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7544" y="6526800"/>
            <a:ext cx="5400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COPIL PEPS – 17 </a:t>
            </a:r>
            <a:r>
              <a:rPr lang="en-US" dirty="0" err="1" smtClean="0"/>
              <a:t>mai</a:t>
            </a:r>
            <a:r>
              <a:rPr lang="en-US" dirty="0" smtClean="0"/>
              <a:t> 2016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6526800"/>
            <a:ext cx="432000" cy="216000"/>
          </a:xfrm>
          <a:prstGeom prst="rect">
            <a:avLst/>
          </a:prstGeom>
        </p:spPr>
        <p:txBody>
          <a:bodyPr/>
          <a:lstStyle>
            <a:lvl1pPr>
              <a:defRPr lang="fr-FR" sz="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0CF0C526-BD89-4144-8E0F-45126FE564D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 userDrawn="1"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pic>
        <p:nvPicPr>
          <p:cNvPr id="19" name="Picture 12" descr="su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78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imp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"/>
          <p:cNvSpPr>
            <a:spLocks noChangeArrowheads="1"/>
          </p:cNvSpPr>
          <p:nvPr userDrawn="1"/>
        </p:nvSpPr>
        <p:spPr bwMode="auto">
          <a:xfrm>
            <a:off x="0" y="1"/>
            <a:ext cx="9144000" cy="131054"/>
          </a:xfrm>
          <a:prstGeom prst="roundRect">
            <a:avLst>
              <a:gd name="adj" fmla="val 1111"/>
            </a:avLst>
          </a:prstGeom>
          <a:solidFill>
            <a:srgbClr val="07688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fr-FR"/>
          </a:p>
        </p:txBody>
      </p:sp>
      <p:sp>
        <p:nvSpPr>
          <p:cNvPr id="28" name="Line 7"/>
          <p:cNvSpPr>
            <a:spLocks noChangeShapeType="1"/>
          </p:cNvSpPr>
          <p:nvPr userDrawn="1"/>
        </p:nvSpPr>
        <p:spPr bwMode="auto">
          <a:xfrm>
            <a:off x="0" y="718636"/>
            <a:ext cx="7640640" cy="1440"/>
          </a:xfrm>
          <a:prstGeom prst="line">
            <a:avLst/>
          </a:prstGeom>
          <a:noFill/>
          <a:ln w="25200" cap="flat">
            <a:solidFill>
              <a:srgbClr val="07688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29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06880" y="244826"/>
            <a:ext cx="1378080" cy="5098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1" name="Text Box 10"/>
          <p:cNvSpPr txBox="1">
            <a:spLocks noChangeArrowheads="1"/>
          </p:cNvSpPr>
          <p:nvPr userDrawn="1"/>
        </p:nvSpPr>
        <p:spPr bwMode="auto">
          <a:xfrm>
            <a:off x="8621281" y="6580051"/>
            <a:ext cx="1095840" cy="2808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2820" rIns="81639" bIns="40820"/>
          <a:lstStyle/>
          <a:p>
            <a:pPr>
              <a:tabLst>
                <a:tab pos="656650" algn="l"/>
              </a:tabLst>
            </a:pPr>
            <a:r>
              <a:rPr lang="fr-FR" sz="1400" b="1">
                <a:solidFill>
                  <a:srgbClr val="076889"/>
                </a:solidFill>
              </a:rPr>
              <a:t>/ </a:t>
            </a:r>
            <a:fld id="{359123D2-5A14-4801-BBEB-FCDAB9609846}" type="slidenum">
              <a:rPr lang="fr-FR" sz="1400" b="1">
                <a:solidFill>
                  <a:srgbClr val="076889"/>
                </a:solidFill>
              </a:rPr>
              <a:pPr>
                <a:tabLst>
                  <a:tab pos="656650" algn="l"/>
                </a:tabLst>
              </a:pPr>
              <a:t>‹N°›</a:t>
            </a:fld>
            <a:endParaRPr lang="fr-FR" sz="1400" b="1">
              <a:solidFill>
                <a:srgbClr val="076889"/>
              </a:solidFill>
            </a:endParaRPr>
          </a:p>
        </p:txBody>
      </p:sp>
      <p:sp>
        <p:nvSpPr>
          <p:cNvPr id="4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225" y="225357"/>
            <a:ext cx="7640865" cy="394696"/>
          </a:xfrm>
        </p:spPr>
        <p:txBody>
          <a:bodyPr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fr-FR" dirty="0" smtClean="0"/>
              <a:t>Titre de la page sur 1 ligne</a:t>
            </a:r>
            <a:endParaRPr lang="fr-FR" dirty="0"/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0" hasCustomPrompt="1"/>
          </p:nvPr>
        </p:nvSpPr>
        <p:spPr>
          <a:xfrm>
            <a:off x="424800" y="1164867"/>
            <a:ext cx="8294400" cy="509525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22089" indent="-207363">
              <a:lnSpc>
                <a:spcPct val="100000"/>
              </a:lnSpc>
              <a:spcAft>
                <a:spcPts val="0"/>
              </a:spcAft>
              <a:buClr>
                <a:srgbClr val="076889"/>
              </a:buClr>
              <a:buSzPct val="150000"/>
              <a:buFont typeface="Arial" panose="020B0604020202020204" pitchFamily="34" charset="0"/>
              <a:buChar char="›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 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17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187200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dirty="0" smtClean="0"/>
              <a:t>Modifiez les styles du texte du masque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2" r:id="rId4"/>
    <p:sldLayoutId id="2147483663" r:id="rId5"/>
    <p:sldLayoutId id="2147483664" r:id="rId6"/>
    <p:sldLayoutId id="2147483666" r:id="rId7"/>
    <p:sldLayoutId id="2147483667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200" b="1" kern="1200" cap="all" baseline="0">
          <a:solidFill>
            <a:srgbClr val="00519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fr-FR" sz="2000" kern="1200" dirty="0" smtClean="0">
          <a:solidFill>
            <a:srgbClr val="EC7305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None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60000" indent="-228600" algn="l" defTabSz="914400" rtl="0" eaLnBrk="1" latinLnBrk="0" hangingPunct="1">
        <a:spcBef>
          <a:spcPct val="20000"/>
        </a:spcBef>
        <a:buClr>
          <a:srgbClr val="EC7305"/>
        </a:buClr>
        <a:buSzPct val="80000"/>
        <a:buFont typeface="Wingdings 2" pitchFamily="18" charset="2"/>
        <a:buChar char=""/>
        <a:defRPr lang="fr-FR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0000" indent="-285750" algn="l" defTabSz="914400" rtl="0" eaLnBrk="1" latinLnBrk="0" hangingPunct="1">
        <a:spcBef>
          <a:spcPct val="20000"/>
        </a:spcBef>
        <a:buClr>
          <a:srgbClr val="EC7305"/>
        </a:buClr>
        <a:buFont typeface="Wingdings 2" pitchFamily="18" charset="2"/>
        <a:buChar char="è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000" indent="-228600" algn="l" defTabSz="914400" rtl="0" eaLnBrk="1" latinLnBrk="0" hangingPunct="1">
        <a:spcBef>
          <a:spcPct val="20000"/>
        </a:spcBef>
        <a:buClr>
          <a:srgbClr val="EC7305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-36512" y="1510"/>
            <a:ext cx="9180512" cy="6858000"/>
            <a:chOff x="-36512" y="1510"/>
            <a:chExt cx="9180512" cy="68580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510"/>
              <a:ext cx="9180512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275856" y="72008"/>
              <a:ext cx="2592288" cy="5486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187624" y="22048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PICS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Characterization</a:t>
            </a: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 Joint Effort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83568" y="3886200"/>
            <a:ext cx="6400800" cy="4794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28575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Wingdings 2" pitchFamily="18" charset="2"/>
              <a:buChar char="è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b="1" dirty="0" smtClean="0">
                <a:solidFill>
                  <a:schemeClr val="tx2"/>
                </a:solidFill>
              </a:rPr>
              <a:t>You are  </a:t>
            </a:r>
            <a:r>
              <a:rPr lang="fr-FR" altLang="fr-FR" b="1" dirty="0" err="1" smtClean="0">
                <a:solidFill>
                  <a:schemeClr val="tx2"/>
                </a:solidFill>
              </a:rPr>
              <a:t>welcome</a:t>
            </a:r>
            <a:r>
              <a:rPr lang="fr-FR" altLang="fr-FR" b="1" dirty="0" smtClean="0">
                <a:solidFill>
                  <a:schemeClr val="tx2"/>
                </a:solidFill>
              </a:rPr>
              <a:t>!</a:t>
            </a:r>
            <a:endParaRPr lang="fr-FR" alt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Directional effects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319932"/>
            <a:ext cx="9234488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99592" y="908720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VGT2 – </a:t>
            </a:r>
            <a:r>
              <a:rPr lang="fr-FR" sz="2000" b="1" dirty="0" err="1" smtClean="0"/>
              <a:t>Libya</a:t>
            </a:r>
            <a:r>
              <a:rPr lang="fr-FR" sz="2000" b="1" dirty="0" smtClean="0"/>
              <a:t> 4 – TOA </a:t>
            </a:r>
            <a:r>
              <a:rPr lang="fr-FR" sz="2000" b="1" dirty="0" err="1" smtClean="0"/>
              <a:t>Reflectance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4267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Directional effects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321519"/>
            <a:ext cx="923131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99592" y="908720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VGT2 – </a:t>
            </a:r>
            <a:r>
              <a:rPr lang="fr-FR" sz="2000" b="1" dirty="0" err="1" smtClean="0"/>
              <a:t>Libya</a:t>
            </a:r>
            <a:r>
              <a:rPr lang="fr-FR" sz="2000" b="1" dirty="0" smtClean="0"/>
              <a:t> 4 – TOA </a:t>
            </a:r>
            <a:r>
              <a:rPr lang="fr-FR" sz="2000" b="1" dirty="0" err="1" smtClean="0"/>
              <a:t>Reflectance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94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15" r="742" b="1315"/>
          <a:stretch>
            <a:fillRect/>
          </a:stretch>
        </p:blipFill>
        <p:spPr bwMode="auto">
          <a:xfrm>
            <a:off x="15875" y="1389211"/>
            <a:ext cx="9091613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TOA or BOA ?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1329233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VGT2 – </a:t>
            </a:r>
            <a:r>
              <a:rPr lang="fr-FR" sz="2000" b="1" dirty="0" err="1" smtClean="0"/>
              <a:t>Libya</a:t>
            </a:r>
            <a:r>
              <a:rPr lang="fr-FR" sz="2000" b="1" dirty="0" smtClean="0"/>
              <a:t> 4 – TOA </a:t>
            </a:r>
            <a:r>
              <a:rPr lang="fr-FR" sz="2000" b="1" dirty="0" err="1" smtClean="0"/>
              <a:t>Reflectance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8144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15" r="742" b="1315"/>
          <a:stretch>
            <a:fillRect/>
          </a:stretch>
        </p:blipFill>
        <p:spPr bwMode="auto">
          <a:xfrm>
            <a:off x="14288" y="1412776"/>
            <a:ext cx="909478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TOA or BOA ?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1329233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VGT2 – </a:t>
            </a:r>
            <a:r>
              <a:rPr lang="fr-FR" sz="2000" b="1" dirty="0" err="1" smtClean="0"/>
              <a:t>Libya</a:t>
            </a:r>
            <a:r>
              <a:rPr lang="fr-FR" sz="2000" b="1" dirty="0" smtClean="0"/>
              <a:t> 4 – BOA </a:t>
            </a:r>
            <a:r>
              <a:rPr lang="fr-FR" sz="2000" b="1" dirty="0" err="1" smtClean="0"/>
              <a:t>Reflectance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935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TOA or BOA ?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15" r="742" b="1315"/>
          <a:stretch>
            <a:fillRect/>
          </a:stretch>
        </p:blipFill>
        <p:spPr bwMode="auto">
          <a:xfrm>
            <a:off x="15875" y="1327150"/>
            <a:ext cx="9091613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TOA or BOA ?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15" r="742" b="1315"/>
          <a:stretch>
            <a:fillRect/>
          </a:stretch>
        </p:blipFill>
        <p:spPr bwMode="auto">
          <a:xfrm>
            <a:off x="14288" y="1327150"/>
            <a:ext cx="909478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Different sensors geometry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MERIS acquisition conditions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err="1">
                <a:solidFill>
                  <a:srgbClr val="00B050"/>
                </a:solidFill>
              </a:rPr>
              <a:t>v</a:t>
            </a:r>
            <a:r>
              <a:rPr lang="fr-FR" sz="2000" b="1" dirty="0" err="1" smtClean="0">
                <a:solidFill>
                  <a:srgbClr val="00B050"/>
                </a:solidFill>
              </a:rPr>
              <a:t>iewing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geometry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θv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φv</a:t>
            </a:r>
            <a:r>
              <a:rPr lang="fr-FR" sz="2000" b="1" dirty="0">
                <a:solidFill>
                  <a:srgbClr val="00B050"/>
                </a:solidFill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</a:rPr>
              <a:t> in green  </a:t>
            </a:r>
            <a:r>
              <a:rPr lang="fr-FR" sz="2000" b="1" dirty="0" smtClean="0"/>
              <a:t>-</a:t>
            </a:r>
            <a:r>
              <a:rPr lang="fr-FR" sz="2000" b="1" dirty="0" smtClean="0">
                <a:solidFill>
                  <a:srgbClr val="00B050"/>
                </a:solidFill>
              </a:rPr>
              <a:t>  </a:t>
            </a:r>
            <a:r>
              <a:rPr lang="fr-FR" sz="2000" b="1" dirty="0" err="1">
                <a:solidFill>
                  <a:srgbClr val="FFFF00"/>
                </a:solidFill>
              </a:rPr>
              <a:t>s</a:t>
            </a:r>
            <a:r>
              <a:rPr lang="fr-FR" sz="2000" b="1" dirty="0" err="1" smtClean="0">
                <a:solidFill>
                  <a:srgbClr val="FFFF00"/>
                </a:solidFill>
              </a:rPr>
              <a:t>un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geometry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</a:rPr>
              <a:t>θs</a:t>
            </a:r>
            <a:r>
              <a:rPr lang="fr-FR" sz="2000" dirty="0">
                <a:solidFill>
                  <a:srgbClr val="FFFF00"/>
                </a:solidFill>
              </a:rPr>
              <a:t>, </a:t>
            </a:r>
            <a:r>
              <a:rPr lang="fr-FR" sz="2000" dirty="0" err="1">
                <a:solidFill>
                  <a:srgbClr val="FFFF00"/>
                </a:solidFill>
              </a:rPr>
              <a:t>φs</a:t>
            </a:r>
            <a:r>
              <a:rPr lang="fr-FR" sz="2000" dirty="0">
                <a:solidFill>
                  <a:srgbClr val="FFFF00"/>
                </a:solidFill>
              </a:rPr>
              <a:t>) </a:t>
            </a:r>
            <a:r>
              <a:rPr lang="fr-FR" sz="2000" b="1" dirty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yellow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pPr lvl="3"/>
            <a:endParaRPr lang="fr-FR" sz="1800" b="1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ME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720000" y="2160000"/>
            <a:ext cx="3570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ME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4680000" y="2160000"/>
            <a:ext cx="3570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Different sensors geometry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VGT acquisition conditions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err="1">
                <a:solidFill>
                  <a:srgbClr val="00B050"/>
                </a:solidFill>
              </a:rPr>
              <a:t>v</a:t>
            </a:r>
            <a:r>
              <a:rPr lang="fr-FR" sz="2000" b="1" dirty="0" err="1" smtClean="0">
                <a:solidFill>
                  <a:srgbClr val="00B050"/>
                </a:solidFill>
              </a:rPr>
              <a:t>iewing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geometry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θv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φv</a:t>
            </a:r>
            <a:r>
              <a:rPr lang="fr-FR" sz="2000" b="1" dirty="0">
                <a:solidFill>
                  <a:srgbClr val="00B050"/>
                </a:solidFill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</a:rPr>
              <a:t> in green  </a:t>
            </a:r>
            <a:r>
              <a:rPr lang="fr-FR" sz="2000" b="1" dirty="0" smtClean="0"/>
              <a:t>-</a:t>
            </a:r>
            <a:r>
              <a:rPr lang="fr-FR" sz="2000" b="1" dirty="0" smtClean="0">
                <a:solidFill>
                  <a:srgbClr val="00B050"/>
                </a:solidFill>
              </a:rPr>
              <a:t>  </a:t>
            </a:r>
            <a:r>
              <a:rPr lang="fr-FR" sz="2000" b="1" dirty="0" err="1">
                <a:solidFill>
                  <a:srgbClr val="FFFF00"/>
                </a:solidFill>
              </a:rPr>
              <a:t>s</a:t>
            </a:r>
            <a:r>
              <a:rPr lang="fr-FR" sz="2000" b="1" dirty="0" err="1" smtClean="0">
                <a:solidFill>
                  <a:srgbClr val="FFFF00"/>
                </a:solidFill>
              </a:rPr>
              <a:t>un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geometry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</a:rPr>
              <a:t>θs</a:t>
            </a:r>
            <a:r>
              <a:rPr lang="fr-FR" sz="2000" dirty="0">
                <a:solidFill>
                  <a:srgbClr val="FFFF00"/>
                </a:solidFill>
              </a:rPr>
              <a:t>, </a:t>
            </a:r>
            <a:r>
              <a:rPr lang="fr-FR" sz="2000" dirty="0" err="1">
                <a:solidFill>
                  <a:srgbClr val="FFFF00"/>
                </a:solidFill>
              </a:rPr>
              <a:t>φs</a:t>
            </a:r>
            <a:r>
              <a:rPr lang="fr-FR" sz="2000" dirty="0">
                <a:solidFill>
                  <a:srgbClr val="FFFF00"/>
                </a:solidFill>
              </a:rPr>
              <a:t>) </a:t>
            </a:r>
            <a:r>
              <a:rPr lang="fr-FR" sz="2000" b="1" dirty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yellow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pPr lvl="3"/>
            <a:endParaRPr lang="fr-FR" sz="1800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8" name="Picture 2" descr="VG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720000" y="2160000"/>
            <a:ext cx="3570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VG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4680000" y="2160000"/>
            <a:ext cx="3570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0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Different sensors geometry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026" name="Picture 2" descr="MO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720000" y="2160000"/>
            <a:ext cx="356418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MO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4680000" y="2160000"/>
            <a:ext cx="356418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MODIS acquisition conditions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err="1">
                <a:solidFill>
                  <a:srgbClr val="00B050"/>
                </a:solidFill>
              </a:rPr>
              <a:t>v</a:t>
            </a:r>
            <a:r>
              <a:rPr lang="fr-FR" sz="2000" b="1" dirty="0" err="1" smtClean="0">
                <a:solidFill>
                  <a:srgbClr val="00B050"/>
                </a:solidFill>
              </a:rPr>
              <a:t>iewing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geometry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θv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φv</a:t>
            </a:r>
            <a:r>
              <a:rPr lang="fr-FR" sz="2000" b="1" dirty="0">
                <a:solidFill>
                  <a:srgbClr val="00B050"/>
                </a:solidFill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</a:rPr>
              <a:t> in green  </a:t>
            </a:r>
            <a:r>
              <a:rPr lang="fr-FR" sz="2000" b="1" dirty="0" smtClean="0"/>
              <a:t>-</a:t>
            </a:r>
            <a:r>
              <a:rPr lang="fr-FR" sz="2000" b="1" dirty="0" smtClean="0">
                <a:solidFill>
                  <a:srgbClr val="00B050"/>
                </a:solidFill>
              </a:rPr>
              <a:t>  </a:t>
            </a:r>
            <a:r>
              <a:rPr lang="fr-FR" sz="2000" b="1" dirty="0" err="1">
                <a:solidFill>
                  <a:srgbClr val="FFFF00"/>
                </a:solidFill>
              </a:rPr>
              <a:t>s</a:t>
            </a:r>
            <a:r>
              <a:rPr lang="fr-FR" sz="2000" b="1" dirty="0" err="1" smtClean="0">
                <a:solidFill>
                  <a:srgbClr val="FFFF00"/>
                </a:solidFill>
              </a:rPr>
              <a:t>un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geometry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</a:rPr>
              <a:t>θs</a:t>
            </a:r>
            <a:r>
              <a:rPr lang="fr-FR" sz="2000" dirty="0">
                <a:solidFill>
                  <a:srgbClr val="FFFF00"/>
                </a:solidFill>
              </a:rPr>
              <a:t>, </a:t>
            </a:r>
            <a:r>
              <a:rPr lang="fr-FR" sz="2000" dirty="0" err="1">
                <a:solidFill>
                  <a:srgbClr val="FFFF00"/>
                </a:solidFill>
              </a:rPr>
              <a:t>φs</a:t>
            </a:r>
            <a:r>
              <a:rPr lang="fr-FR" sz="2000" dirty="0">
                <a:solidFill>
                  <a:srgbClr val="FFFF00"/>
                </a:solidFill>
              </a:rPr>
              <a:t>) </a:t>
            </a:r>
            <a:r>
              <a:rPr lang="fr-FR" sz="2000" b="1" dirty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yellow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pPr lvl="3"/>
            <a:endParaRPr lang="fr-FR" sz="1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Different sensors geometry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b="1" dirty="0" err="1" smtClean="0">
                <a:solidFill>
                  <a:schemeClr val="tx2"/>
                </a:solidFill>
              </a:rPr>
              <a:t>SeaWiFS</a:t>
            </a:r>
            <a:r>
              <a:rPr lang="fr-FR" sz="2400" b="1" dirty="0" smtClean="0">
                <a:solidFill>
                  <a:schemeClr val="tx2"/>
                </a:solidFill>
              </a:rPr>
              <a:t> acquisition conditions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err="1">
                <a:solidFill>
                  <a:srgbClr val="00B050"/>
                </a:solidFill>
              </a:rPr>
              <a:t>v</a:t>
            </a:r>
            <a:r>
              <a:rPr lang="fr-FR" sz="2000" b="1" dirty="0" err="1" smtClean="0">
                <a:solidFill>
                  <a:srgbClr val="00B050"/>
                </a:solidFill>
              </a:rPr>
              <a:t>iewing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geometry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θv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φv</a:t>
            </a:r>
            <a:r>
              <a:rPr lang="fr-FR" sz="2000" b="1" dirty="0">
                <a:solidFill>
                  <a:srgbClr val="00B050"/>
                </a:solidFill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</a:rPr>
              <a:t> in green  </a:t>
            </a:r>
            <a:r>
              <a:rPr lang="fr-FR" sz="2000" b="1" dirty="0" smtClean="0"/>
              <a:t>-</a:t>
            </a:r>
            <a:r>
              <a:rPr lang="fr-FR" sz="2000" b="1" dirty="0" smtClean="0">
                <a:solidFill>
                  <a:srgbClr val="00B050"/>
                </a:solidFill>
              </a:rPr>
              <a:t>  </a:t>
            </a:r>
            <a:r>
              <a:rPr lang="fr-FR" sz="2000" b="1" dirty="0" err="1">
                <a:solidFill>
                  <a:srgbClr val="FFFF00"/>
                </a:solidFill>
              </a:rPr>
              <a:t>s</a:t>
            </a:r>
            <a:r>
              <a:rPr lang="fr-FR" sz="2000" b="1" dirty="0" err="1" smtClean="0">
                <a:solidFill>
                  <a:srgbClr val="FFFF00"/>
                </a:solidFill>
              </a:rPr>
              <a:t>un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geometry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</a:rPr>
              <a:t>θs</a:t>
            </a:r>
            <a:r>
              <a:rPr lang="fr-FR" sz="2000" dirty="0">
                <a:solidFill>
                  <a:srgbClr val="FFFF00"/>
                </a:solidFill>
              </a:rPr>
              <a:t>, </a:t>
            </a:r>
            <a:r>
              <a:rPr lang="fr-FR" sz="2000" dirty="0" err="1">
                <a:solidFill>
                  <a:srgbClr val="FFFF00"/>
                </a:solidFill>
              </a:rPr>
              <a:t>φs</a:t>
            </a:r>
            <a:r>
              <a:rPr lang="fr-FR" sz="2000" dirty="0">
                <a:solidFill>
                  <a:srgbClr val="FFFF00"/>
                </a:solidFill>
              </a:rPr>
              <a:t>) </a:t>
            </a:r>
            <a:r>
              <a:rPr lang="fr-FR" sz="2000" b="1" dirty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yellow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pPr lvl="3"/>
            <a:endParaRPr lang="fr-FR" sz="18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SEAWI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5040" r="9448"/>
          <a:stretch>
            <a:fillRect/>
          </a:stretch>
        </p:blipFill>
        <p:spPr bwMode="auto">
          <a:xfrm>
            <a:off x="720000" y="2160000"/>
            <a:ext cx="3363288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SEAWI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4680000" y="2160000"/>
            <a:ext cx="357049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2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CNES PICS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557338"/>
            <a:ext cx="90757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2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Different sensors geometry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pPr marL="131400" lvl="2" indent="0" algn="ctr"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PARASOL acquisition conditions</a:t>
            </a:r>
            <a:r>
              <a:rPr lang="fr-FR" sz="2000" b="1" dirty="0" smtClean="0">
                <a:solidFill>
                  <a:schemeClr val="tx2"/>
                </a:solidFill>
              </a:rPr>
              <a:t/>
            </a:r>
            <a:br>
              <a:rPr lang="fr-FR" sz="2000" b="1" dirty="0" smtClean="0">
                <a:solidFill>
                  <a:schemeClr val="tx2"/>
                </a:solidFill>
              </a:rPr>
            </a:br>
            <a:r>
              <a:rPr lang="fr-FR" sz="2000" b="1" dirty="0" err="1">
                <a:solidFill>
                  <a:srgbClr val="00B050"/>
                </a:solidFill>
              </a:rPr>
              <a:t>v</a:t>
            </a:r>
            <a:r>
              <a:rPr lang="fr-FR" sz="2000" b="1" dirty="0" err="1" smtClean="0">
                <a:solidFill>
                  <a:srgbClr val="00B050"/>
                </a:solidFill>
              </a:rPr>
              <a:t>iewing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 err="1" smtClean="0">
                <a:solidFill>
                  <a:srgbClr val="00B050"/>
                </a:solidFill>
              </a:rPr>
              <a:t>geometry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(</a:t>
            </a:r>
            <a:r>
              <a:rPr lang="fr-FR" sz="2000" b="1" dirty="0" err="1">
                <a:solidFill>
                  <a:srgbClr val="00B050"/>
                </a:solidFill>
              </a:rPr>
              <a:t>θv</a:t>
            </a:r>
            <a:r>
              <a:rPr lang="fr-FR" sz="2000" b="1" dirty="0">
                <a:solidFill>
                  <a:srgbClr val="00B050"/>
                </a:solidFill>
              </a:rPr>
              <a:t>, </a:t>
            </a:r>
            <a:r>
              <a:rPr lang="fr-FR" sz="2000" b="1" dirty="0" err="1">
                <a:solidFill>
                  <a:srgbClr val="00B050"/>
                </a:solidFill>
              </a:rPr>
              <a:t>φv</a:t>
            </a:r>
            <a:r>
              <a:rPr lang="fr-FR" sz="2000" b="1" dirty="0">
                <a:solidFill>
                  <a:srgbClr val="00B050"/>
                </a:solidFill>
              </a:rPr>
              <a:t>) </a:t>
            </a:r>
            <a:r>
              <a:rPr lang="fr-FR" sz="2000" b="1" dirty="0" smtClean="0">
                <a:solidFill>
                  <a:srgbClr val="00B050"/>
                </a:solidFill>
              </a:rPr>
              <a:t> in green  </a:t>
            </a:r>
            <a:r>
              <a:rPr lang="fr-FR" sz="2000" b="1" dirty="0" smtClean="0"/>
              <a:t>-</a:t>
            </a:r>
            <a:r>
              <a:rPr lang="fr-FR" sz="2000" b="1" dirty="0" smtClean="0">
                <a:solidFill>
                  <a:srgbClr val="00B050"/>
                </a:solidFill>
              </a:rPr>
              <a:t>  </a:t>
            </a:r>
            <a:r>
              <a:rPr lang="fr-FR" sz="2000" b="1" dirty="0" err="1">
                <a:solidFill>
                  <a:srgbClr val="FFFF00"/>
                </a:solidFill>
              </a:rPr>
              <a:t>s</a:t>
            </a:r>
            <a:r>
              <a:rPr lang="fr-FR" sz="2000" b="1" dirty="0" err="1" smtClean="0">
                <a:solidFill>
                  <a:srgbClr val="FFFF00"/>
                </a:solidFill>
              </a:rPr>
              <a:t>un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b="1" dirty="0" err="1" smtClean="0">
                <a:solidFill>
                  <a:srgbClr val="FFFF00"/>
                </a:solidFill>
              </a:rPr>
              <a:t>geometry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 err="1" smtClean="0">
                <a:solidFill>
                  <a:srgbClr val="FFFF00"/>
                </a:solidFill>
              </a:rPr>
              <a:t>θs</a:t>
            </a:r>
            <a:r>
              <a:rPr lang="fr-FR" sz="2000" dirty="0">
                <a:solidFill>
                  <a:srgbClr val="FFFF00"/>
                </a:solidFill>
              </a:rPr>
              <a:t>, </a:t>
            </a:r>
            <a:r>
              <a:rPr lang="fr-FR" sz="2000" dirty="0" err="1">
                <a:solidFill>
                  <a:srgbClr val="FFFF00"/>
                </a:solidFill>
              </a:rPr>
              <a:t>φs</a:t>
            </a:r>
            <a:r>
              <a:rPr lang="fr-FR" sz="2000" dirty="0">
                <a:solidFill>
                  <a:srgbClr val="FFFF00"/>
                </a:solidFill>
              </a:rPr>
              <a:t>) </a:t>
            </a:r>
            <a:r>
              <a:rPr lang="fr-FR" sz="2000" b="1" dirty="0">
                <a:solidFill>
                  <a:srgbClr val="FFFF00"/>
                </a:solidFill>
              </a:rPr>
              <a:t>in </a:t>
            </a:r>
            <a:r>
              <a:rPr lang="fr-FR" sz="2000" b="1" dirty="0" err="1">
                <a:solidFill>
                  <a:srgbClr val="FFFF00"/>
                </a:solidFill>
              </a:rPr>
              <a:t>yellow</a:t>
            </a:r>
            <a:r>
              <a:rPr lang="fr-FR" sz="2000" b="1" dirty="0">
                <a:solidFill>
                  <a:srgbClr val="FFFF00"/>
                </a:solidFill>
              </a:rPr>
              <a:t> </a:t>
            </a:r>
          </a:p>
          <a:p>
            <a:pPr lvl="3"/>
            <a:endParaRPr lang="fr-FR" sz="1800" b="1" dirty="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6" name="Picture 2" descr="PARA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720000" y="2160000"/>
            <a:ext cx="358027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PARA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4434" r="8099"/>
          <a:stretch>
            <a:fillRect/>
          </a:stretch>
        </p:blipFill>
        <p:spPr bwMode="auto">
          <a:xfrm>
            <a:off x="4680000" y="2160000"/>
            <a:ext cx="3580274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5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8884096" cy="720000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kern="0" cap="none" dirty="0">
                <a:solidFill>
                  <a:srgbClr val="09367A"/>
                </a:solidFill>
                <a:latin typeface="Arial"/>
                <a:cs typeface="+mn-cs"/>
              </a:rPr>
              <a:t>Representation of </a:t>
            </a:r>
            <a:r>
              <a:rPr lang="en-GB" sz="2400" kern="0" cap="none" dirty="0">
                <a:solidFill>
                  <a:srgbClr val="09367A"/>
                </a:solidFill>
                <a:latin typeface="Symbol" pitchFamily="18" charset="2"/>
                <a:cs typeface="+mn-cs"/>
              </a:rPr>
              <a:t>q</a:t>
            </a:r>
            <a:r>
              <a:rPr lang="en-GB" sz="2400" kern="0" cap="none" baseline="-25000" dirty="0">
                <a:solidFill>
                  <a:srgbClr val="09367A"/>
                </a:solidFill>
                <a:latin typeface="Arial"/>
                <a:cs typeface="+mn-cs"/>
              </a:rPr>
              <a:t>v</a:t>
            </a:r>
            <a:r>
              <a:rPr lang="en-GB" sz="2400" kern="0" cap="none" dirty="0">
                <a:solidFill>
                  <a:srgbClr val="09367A"/>
                </a:solidFill>
                <a:latin typeface="Arial"/>
                <a:cs typeface="+mn-cs"/>
              </a:rPr>
              <a:t> and </a:t>
            </a:r>
            <a:r>
              <a:rPr lang="en-GB" sz="2400" kern="0" cap="none" dirty="0" err="1">
                <a:solidFill>
                  <a:srgbClr val="09367A"/>
                </a:solidFill>
                <a:latin typeface="Symbol" pitchFamily="18" charset="2"/>
                <a:cs typeface="+mn-cs"/>
              </a:rPr>
              <a:t>Df</a:t>
            </a:r>
            <a:r>
              <a:rPr lang="en-GB" sz="2400" kern="0" cap="none" dirty="0">
                <a:solidFill>
                  <a:srgbClr val="09367A"/>
                </a:solidFill>
                <a:latin typeface="Arial"/>
                <a:cs typeface="+mn-cs"/>
              </a:rPr>
              <a:t> for </a:t>
            </a:r>
            <a:r>
              <a:rPr lang="en-GB" sz="2400" kern="0" cap="none" dirty="0" smtClean="0">
                <a:solidFill>
                  <a:srgbClr val="09367A"/>
                </a:solidFill>
                <a:latin typeface="Arial"/>
                <a:cs typeface="+mn-cs"/>
              </a:rPr>
              <a:t>acquisitions </a:t>
            </a:r>
            <a:r>
              <a:rPr lang="en-GB" sz="2400" kern="0" cap="none" dirty="0">
                <a:solidFill>
                  <a:srgbClr val="09367A"/>
                </a:solidFill>
                <a:latin typeface="Arial"/>
                <a:cs typeface="+mn-cs"/>
              </a:rPr>
              <a:t>over </a:t>
            </a:r>
            <a:r>
              <a:rPr lang="en-GB" sz="2400" kern="0" cap="none" dirty="0" smtClean="0">
                <a:solidFill>
                  <a:srgbClr val="09367A"/>
                </a:solidFill>
                <a:latin typeface="Arial"/>
                <a:cs typeface="+mn-cs"/>
              </a:rPr>
              <a:t>Libya-4</a:t>
            </a:r>
            <a:endParaRPr lang="en-US" sz="40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1" y="1053056"/>
            <a:ext cx="8244895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1633" y="932384"/>
            <a:ext cx="8424863" cy="552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28575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Wingdings 2" pitchFamily="18" charset="2"/>
              <a:buChar char="è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dirty="0" smtClean="0"/>
              <a:t>         </a:t>
            </a:r>
            <a:r>
              <a:rPr lang="en-US" sz="1800" b="1" dirty="0" smtClean="0">
                <a:solidFill>
                  <a:srgbClr val="7030A0"/>
                </a:solidFill>
              </a:rPr>
              <a:t>MERIS                                 MODIS                                VGT</a:t>
            </a:r>
            <a:endParaRPr lang="en-US" sz="1800" b="1" dirty="0">
              <a:solidFill>
                <a:srgbClr val="7030A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384"/>
            <a:ext cx="2910575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487265" y="5205184"/>
            <a:ext cx="2232248" cy="552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28575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Wingdings 2" pitchFamily="18" charset="2"/>
              <a:buChar char="è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dirty="0" smtClean="0"/>
              <a:t>     </a:t>
            </a:r>
            <a:r>
              <a:rPr lang="en-US" sz="1800" b="1" dirty="0" smtClean="0">
                <a:solidFill>
                  <a:srgbClr val="7030A0"/>
                </a:solidFill>
              </a:rPr>
              <a:t>PARASOL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BRDF Modeling by iterative Process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0160"/>
            <a:ext cx="716254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Libya-4 670 nm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40808" y="1435557"/>
            <a:ext cx="160130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filtering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11412" y="1410991"/>
            <a:ext cx="145709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filtering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22873" y="1035850"/>
            <a:ext cx="1570138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200" b="1" dirty="0">
                <a:solidFill>
                  <a:srgbClr val="0000FF"/>
                </a:solidFill>
              </a:rPr>
              <a:t>15°&lt; </a:t>
            </a:r>
            <a:r>
              <a:rPr lang="el-GR" sz="2200" b="1" dirty="0">
                <a:solidFill>
                  <a:srgbClr val="0000FF"/>
                </a:solidFill>
              </a:rPr>
              <a:t>θ</a:t>
            </a:r>
            <a:r>
              <a:rPr lang="fr-FR" sz="2200" b="1" baseline="-25000" dirty="0">
                <a:solidFill>
                  <a:srgbClr val="0000FF"/>
                </a:solidFill>
              </a:rPr>
              <a:t>s</a:t>
            </a:r>
            <a:r>
              <a:rPr lang="fr-FR" sz="2200" b="1" dirty="0">
                <a:solidFill>
                  <a:srgbClr val="0000FF"/>
                </a:solidFill>
              </a:rPr>
              <a:t> &lt;25°</a:t>
            </a:r>
          </a:p>
        </p:txBody>
      </p:sp>
      <p:pic>
        <p:nvPicPr>
          <p:cNvPr id="11" name="Espace réservé du contenu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0" y="2145307"/>
            <a:ext cx="3456000" cy="3456363"/>
          </a:xfrm>
          <a:prstGeom prst="rect">
            <a:avLst/>
          </a:prstGeom>
        </p:spPr>
      </p:pic>
      <p:pic>
        <p:nvPicPr>
          <p:cNvPr id="12" name="Espace réservé du contenu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80" y="2145307"/>
            <a:ext cx="3456000" cy="345636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233826" y="5802814"/>
            <a:ext cx="1677539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sig_0 = 0,021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48227" y="5815002"/>
            <a:ext cx="1677539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sig_6 = 0,014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11560" y="6165384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rgbClr val="0051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cap="small" dirty="0" smtClean="0"/>
              <a:t>Relative difference between measured and modeled data</a:t>
            </a:r>
            <a:endParaRPr lang="en-US" sz="2000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Libya-4 670 nm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11560" y="6165384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rgbClr val="0051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cap="small" dirty="0" smtClean="0"/>
              <a:t>Relative difference between measured and modeled data</a:t>
            </a:r>
            <a:endParaRPr lang="en-US" sz="2000" cap="small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22873" y="968898"/>
            <a:ext cx="169677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GB"/>
            </a:defPPr>
            <a:lvl1pPr>
              <a:defRPr sz="2400" b="1">
                <a:solidFill>
                  <a:srgbClr val="0000FF"/>
                </a:solidFill>
              </a:defRPr>
            </a:lvl1pPr>
          </a:lstStyle>
          <a:p>
            <a:r>
              <a:rPr lang="fr-FR" dirty="0"/>
              <a:t>45°&lt; </a:t>
            </a:r>
            <a:r>
              <a:rPr lang="el-GR" dirty="0"/>
              <a:t>θ</a:t>
            </a:r>
            <a:r>
              <a:rPr lang="fr-FR" baseline="-25000" dirty="0"/>
              <a:t>s</a:t>
            </a:r>
            <a:r>
              <a:rPr lang="fr-FR" dirty="0"/>
              <a:t> &lt;55°</a:t>
            </a:r>
          </a:p>
        </p:txBody>
      </p:sp>
      <p:pic>
        <p:nvPicPr>
          <p:cNvPr id="17" name="Espace réservé du contenu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0" y="2132877"/>
            <a:ext cx="3456000" cy="3456363"/>
          </a:xfrm>
          <a:prstGeom prst="rect">
            <a:avLst/>
          </a:prstGeom>
        </p:spPr>
      </p:pic>
      <p:pic>
        <p:nvPicPr>
          <p:cNvPr id="18" name="Espace réservé du contenu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80" y="2132877"/>
            <a:ext cx="3456000" cy="345636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233826" y="5730806"/>
            <a:ext cx="1677539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sig_0 = 0,029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648227" y="5742994"/>
            <a:ext cx="1677539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sig_6 = 0,019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40808" y="1437342"/>
            <a:ext cx="160130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Before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filtering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11412" y="1412776"/>
            <a:ext cx="145709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filtering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Libya-4 670 nm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722873" y="968898"/>
            <a:ext cx="169677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>
            <a:defPPr>
              <a:defRPr lang="en-GB"/>
            </a:defPPr>
            <a:lvl1pPr>
              <a:defRPr sz="2400" b="1">
                <a:solidFill>
                  <a:srgbClr val="0000FF"/>
                </a:solidFill>
              </a:defRPr>
            </a:lvl1pPr>
          </a:lstStyle>
          <a:p>
            <a:r>
              <a:rPr lang="fr-FR" dirty="0"/>
              <a:t>45°&lt; </a:t>
            </a:r>
            <a:r>
              <a:rPr lang="el-GR" dirty="0"/>
              <a:t>θ</a:t>
            </a:r>
            <a:r>
              <a:rPr lang="fr-FR" baseline="-25000" dirty="0"/>
              <a:t>s</a:t>
            </a:r>
            <a:r>
              <a:rPr lang="fr-FR" dirty="0"/>
              <a:t> &lt;55°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40808" y="1495135"/>
            <a:ext cx="199115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Surface </a:t>
            </a:r>
            <a:r>
              <a:rPr lang="fr-F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reflectance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11412" y="1470569"/>
            <a:ext cx="1352130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BRDF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Espace réservé du contenu 9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0" y="2204885"/>
            <a:ext cx="3456000" cy="3456363"/>
          </a:xfrm>
          <a:prstGeom prst="rect">
            <a:avLst/>
          </a:prstGeom>
        </p:spPr>
      </p:pic>
      <p:pic>
        <p:nvPicPr>
          <p:cNvPr id="24" name="Espace réservé du contenu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80" y="2204885"/>
            <a:ext cx="3456000" cy="34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cap="small" dirty="0" smtClean="0"/>
              <a:t>Validation </a:t>
            </a:r>
            <a:r>
              <a:rPr lang="fr-FR" cap="small" dirty="0" err="1" smtClean="0"/>
              <a:t>with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MERIS 665 </a:t>
            </a:r>
            <a:r>
              <a:rPr lang="fr-FR" b="1" dirty="0" smtClean="0">
                <a:solidFill>
                  <a:srgbClr val="0000FF"/>
                </a:solidFill>
              </a:rPr>
              <a:t>nm</a:t>
            </a:r>
            <a:r>
              <a:rPr lang="fr-FR" b="1" dirty="0">
                <a:solidFill>
                  <a:srgbClr val="00B050"/>
                </a:solidFill>
              </a:rPr>
              <a:t> – </a:t>
            </a:r>
            <a:r>
              <a:rPr lang="fr-FR" b="1" dirty="0" smtClean="0">
                <a:solidFill>
                  <a:srgbClr val="00B050"/>
                </a:solidFill>
              </a:rPr>
              <a:t>SNYDER Model</a:t>
            </a:r>
            <a:endParaRPr lang="fr-FR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61045" y="1164867"/>
            <a:ext cx="8458155" cy="5095255"/>
          </a:xfrm>
        </p:spPr>
        <p:txBody>
          <a:bodyPr>
            <a:normAutofit/>
          </a:bodyPr>
          <a:lstStyle/>
          <a:p>
            <a:endParaRPr lang="fr-FR" baseline="-25000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701"/>
            <a:ext cx="9144000" cy="57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cap="small" dirty="0" smtClean="0"/>
              <a:t>Validation </a:t>
            </a:r>
            <a:r>
              <a:rPr lang="fr-FR" cap="small" dirty="0" err="1" smtClean="0"/>
              <a:t>with</a:t>
            </a:r>
            <a:r>
              <a:rPr lang="fr-FR" cap="small" dirty="0" smtClean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MODIS 645 </a:t>
            </a:r>
            <a:r>
              <a:rPr lang="fr-FR" b="1" dirty="0" smtClean="0">
                <a:solidFill>
                  <a:srgbClr val="0000FF"/>
                </a:solidFill>
              </a:rPr>
              <a:t>nm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– </a:t>
            </a:r>
            <a:r>
              <a:rPr lang="fr-FR" b="1" dirty="0" smtClean="0">
                <a:solidFill>
                  <a:srgbClr val="00B050"/>
                </a:solidFill>
              </a:rPr>
              <a:t>SNYDER MODEL</a:t>
            </a:r>
            <a:endParaRPr lang="fr-FR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61045" y="1164867"/>
            <a:ext cx="8458155" cy="5095255"/>
          </a:xfrm>
        </p:spPr>
        <p:txBody>
          <a:bodyPr>
            <a:normAutofit/>
          </a:bodyPr>
          <a:lstStyle/>
          <a:p>
            <a:endParaRPr lang="fr-FR" baseline="-25000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701"/>
            <a:ext cx="9144000" cy="57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cap="small" dirty="0" smtClean="0"/>
              <a:t>Validation </a:t>
            </a:r>
            <a:r>
              <a:rPr lang="fr-FR" cap="small" dirty="0" err="1" smtClean="0"/>
              <a:t>with</a:t>
            </a:r>
            <a:r>
              <a:rPr lang="fr-FR" cap="small" dirty="0" smtClean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VGT2 B2 </a:t>
            </a:r>
            <a:r>
              <a:rPr lang="fr-FR" b="1" dirty="0">
                <a:solidFill>
                  <a:srgbClr val="00B050"/>
                </a:solidFill>
              </a:rPr>
              <a:t>– </a:t>
            </a:r>
            <a:r>
              <a:rPr lang="fr-FR" b="1" dirty="0" smtClean="0">
                <a:solidFill>
                  <a:srgbClr val="00B050"/>
                </a:solidFill>
              </a:rPr>
              <a:t>SNYDER MODEL</a:t>
            </a:r>
            <a:endParaRPr lang="fr-FR" dirty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61045" y="1164867"/>
            <a:ext cx="8458155" cy="5095255"/>
          </a:xfrm>
        </p:spPr>
        <p:txBody>
          <a:bodyPr>
            <a:normAutofit/>
          </a:bodyPr>
          <a:lstStyle/>
          <a:p>
            <a:endParaRPr lang="fr-FR" baseline="-25000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701"/>
            <a:ext cx="9144000" cy="57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PICS Characterization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6"/>
          </p:nvPr>
        </p:nvSpPr>
        <p:spPr>
          <a:xfrm>
            <a:off x="107504" y="1412776"/>
            <a:ext cx="9036496" cy="3888432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fr-FR" sz="2400" b="1" dirty="0" err="1" smtClean="0">
                <a:solidFill>
                  <a:schemeClr val="tx2"/>
                </a:solidFill>
              </a:rPr>
              <a:t>Reflectance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level</a:t>
            </a:r>
            <a:r>
              <a:rPr lang="fr-FR" sz="2400" b="1" dirty="0" smtClean="0">
                <a:solidFill>
                  <a:schemeClr val="tx2"/>
                </a:solidFill>
              </a:rPr>
              <a:t> and </a:t>
            </a:r>
            <a:r>
              <a:rPr lang="fr-FR" sz="2400" b="1" dirty="0" err="1" smtClean="0">
                <a:solidFill>
                  <a:schemeClr val="tx2"/>
                </a:solidFill>
              </a:rPr>
              <a:t>reflectance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s</a:t>
            </a:r>
            <a:r>
              <a:rPr lang="fr-FR" sz="2400" b="1" dirty="0" err="1" smtClean="0">
                <a:solidFill>
                  <a:schemeClr val="tx2"/>
                </a:solidFill>
              </a:rPr>
              <a:t>tability</a:t>
            </a:r>
            <a:r>
              <a:rPr lang="fr-FR" sz="2400" b="1" dirty="0" smtClean="0">
                <a:solidFill>
                  <a:schemeClr val="tx2"/>
                </a:solidFill>
              </a:rPr>
              <a:t> over </a:t>
            </a:r>
            <a:r>
              <a:rPr lang="fr-FR" sz="2400" b="1" dirty="0" err="1" smtClean="0">
                <a:solidFill>
                  <a:schemeClr val="tx2"/>
                </a:solidFill>
              </a:rPr>
              <a:t>years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2400" b="1" dirty="0" smtClean="0">
                <a:solidFill>
                  <a:schemeClr val="tx2"/>
                </a:solidFill>
              </a:rPr>
              <a:t>Spatial </a:t>
            </a:r>
            <a:r>
              <a:rPr lang="fr-FR" sz="2400" b="1" dirty="0" err="1" smtClean="0">
                <a:solidFill>
                  <a:schemeClr val="tx2"/>
                </a:solidFill>
              </a:rPr>
              <a:t>uniformity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2400" b="1" dirty="0" smtClean="0">
                <a:solidFill>
                  <a:schemeClr val="tx2"/>
                </a:solidFill>
              </a:rPr>
              <a:t>Spectral </a:t>
            </a:r>
            <a:r>
              <a:rPr lang="fr-FR" sz="2400" b="1" dirty="0" err="1" smtClean="0">
                <a:solidFill>
                  <a:schemeClr val="tx2"/>
                </a:solidFill>
              </a:rPr>
              <a:t>characterization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2400" b="1" dirty="0" err="1" smtClean="0">
                <a:solidFill>
                  <a:schemeClr val="tx2"/>
                </a:solidFill>
              </a:rPr>
              <a:t>Directional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characterization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sz="2400" b="1" dirty="0">
                <a:solidFill>
                  <a:srgbClr val="1F497D"/>
                </a:solidFill>
              </a:rPr>
              <a:t>Cloud </a:t>
            </a:r>
            <a:r>
              <a:rPr lang="fr-FR" sz="2400" b="1" dirty="0" err="1">
                <a:solidFill>
                  <a:srgbClr val="1F497D"/>
                </a:solidFill>
              </a:rPr>
              <a:t>coverage</a:t>
            </a:r>
            <a:r>
              <a:rPr lang="fr-FR" sz="2400" b="1" dirty="0">
                <a:solidFill>
                  <a:srgbClr val="1F497D"/>
                </a:solidFill>
              </a:rPr>
              <a:t> and </a:t>
            </a:r>
            <a:r>
              <a:rPr lang="fr-FR" sz="2400" b="1" dirty="0" err="1">
                <a:solidFill>
                  <a:srgbClr val="1F497D"/>
                </a:solidFill>
              </a:rPr>
              <a:t>atmosphere</a:t>
            </a:r>
            <a:r>
              <a:rPr lang="fr-FR" sz="2400" b="1" dirty="0">
                <a:solidFill>
                  <a:srgbClr val="1F497D"/>
                </a:solidFill>
              </a:rPr>
              <a:t> </a:t>
            </a:r>
            <a:r>
              <a:rPr lang="fr-FR" sz="2400" b="1" dirty="0" err="1">
                <a:solidFill>
                  <a:srgbClr val="1F497D"/>
                </a:solidFill>
              </a:rPr>
              <a:t>stability</a:t>
            </a:r>
            <a:r>
              <a:rPr lang="fr-FR" sz="2400" b="1" dirty="0">
                <a:solidFill>
                  <a:srgbClr val="1F497D"/>
                </a:solidFill>
              </a:rPr>
              <a:t> (</a:t>
            </a:r>
            <a:r>
              <a:rPr lang="fr-FR" sz="2400" b="1" dirty="0" err="1">
                <a:solidFill>
                  <a:srgbClr val="1F497D"/>
                </a:solidFill>
              </a:rPr>
              <a:t>aerosol</a:t>
            </a:r>
            <a:r>
              <a:rPr lang="fr-FR" sz="2400" b="1" dirty="0" smtClean="0">
                <a:solidFill>
                  <a:srgbClr val="1F497D"/>
                </a:solidFill>
              </a:rPr>
              <a:t>…)</a:t>
            </a:r>
            <a:endParaRPr lang="fr-FR" sz="24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Mean Reflectance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7700" y="5553075"/>
            <a:ext cx="2952750" cy="396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dirty="0" smtClean="0">
                <a:solidFill>
                  <a:srgbClr val="EC730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None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SzPct val="80000"/>
              <a:buFont typeface="Wingdings 2" pitchFamily="18" charset="2"/>
              <a:buChar char="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40000" indent="-28575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Wingdings 2" pitchFamily="18" charset="2"/>
              <a:buChar char="è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228600" algn="l" defTabSz="914400" rtl="0" eaLnBrk="1" latinLnBrk="0" hangingPunct="1">
              <a:spcBef>
                <a:spcPct val="20000"/>
              </a:spcBef>
              <a:buClr>
                <a:srgbClr val="EC7305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fr-FR" sz="1200" b="1" smtClean="0">
                <a:solidFill>
                  <a:schemeClr val="tx2"/>
                </a:solidFill>
                <a:cs typeface="Times New Roman" pitchFamily="18" charset="0"/>
              </a:rPr>
              <a:t>Sites listed from the brighter to</a:t>
            </a:r>
            <a:br>
              <a:rPr lang="en-US" altLang="fr-FR" sz="1200" b="1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altLang="fr-FR" sz="1200" b="1" smtClean="0">
                <a:solidFill>
                  <a:schemeClr val="tx2"/>
                </a:solidFill>
                <a:cs typeface="Times New Roman" pitchFamily="18" charset="0"/>
              </a:rPr>
              <a:t>the darker in band 865 nm</a:t>
            </a:r>
            <a:r>
              <a:rPr lang="en-US" altLang="fr-FR" sz="1600" b="1" smtClean="0">
                <a:solidFill>
                  <a:schemeClr val="tx2"/>
                </a:solidFill>
              </a:rPr>
              <a:t> </a:t>
            </a:r>
            <a:endParaRPr lang="en-US" altLang="fr-FR" sz="1600" b="1">
              <a:solidFill>
                <a:schemeClr val="tx2"/>
              </a:solidFill>
            </a:endParaRPr>
          </a:p>
        </p:txBody>
      </p:sp>
      <p:pic>
        <p:nvPicPr>
          <p:cNvPr id="9" name="Picture 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89025"/>
            <a:ext cx="3543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089025"/>
            <a:ext cx="35433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91"/>
          <p:cNvSpPr>
            <a:spLocks noChangeArrowheads="1"/>
          </p:cNvSpPr>
          <p:nvPr/>
        </p:nvSpPr>
        <p:spPr bwMode="gray">
          <a:xfrm>
            <a:off x="5327650" y="5553075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8" indent="-1588" algn="just" eaLnBrk="0" hangingPunct="0">
              <a:spcAft>
                <a:spcPct val="600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4150" indent="-180975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63538" indent="-177800" eaLnBrk="0" hangingPunct="0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39750" indent="-174625" eaLnBrk="0" hangingPunct="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35013" indent="-193675" eaLnBrk="0" hangingPunct="0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1922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16494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21066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25638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fr-FR" sz="1200" b="1">
                <a:solidFill>
                  <a:schemeClr val="tx2"/>
                </a:solidFill>
                <a:cs typeface="Times New Roman" pitchFamily="18" charset="0"/>
              </a:rPr>
              <a:t>Sites listed from the brighter to</a:t>
            </a:r>
            <a:br>
              <a:rPr lang="en-GB" altLang="fr-FR" sz="1200" b="1">
                <a:solidFill>
                  <a:schemeClr val="tx2"/>
                </a:solidFill>
                <a:cs typeface="Times New Roman" pitchFamily="18" charset="0"/>
              </a:rPr>
            </a:br>
            <a:r>
              <a:rPr lang="en-GB" altLang="fr-FR" sz="1200" b="1">
                <a:solidFill>
                  <a:schemeClr val="tx2"/>
                </a:solidFill>
                <a:cs typeface="Times New Roman" pitchFamily="18" charset="0"/>
              </a:rPr>
              <a:t>the darker in band 443 nm</a:t>
            </a:r>
            <a:r>
              <a:rPr lang="fr-FR" altLang="fr-FR" sz="16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Rectangle 392"/>
          <p:cNvSpPr>
            <a:spLocks noChangeArrowheads="1"/>
          </p:cNvSpPr>
          <p:nvPr/>
        </p:nvSpPr>
        <p:spPr bwMode="gray">
          <a:xfrm>
            <a:off x="2735263" y="6092825"/>
            <a:ext cx="388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8" indent="-1588" algn="just" eaLnBrk="0" hangingPunct="0">
              <a:spcAft>
                <a:spcPct val="600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4150" indent="-180975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63538" indent="-177800" eaLnBrk="0" hangingPunct="0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39750" indent="-174625" eaLnBrk="0" hangingPunct="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35013" indent="-193675" eaLnBrk="0" hangingPunct="0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1922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16494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21066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2563813" indent="-193675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fr-FR" sz="1800" b="1">
                <a:solidFill>
                  <a:schemeClr val="tx2"/>
                </a:solidFill>
                <a:cs typeface="Times New Roman" pitchFamily="18" charset="0"/>
              </a:rPr>
              <a:t>Mean reflectance computed over a 4-year time series of MERIS data</a:t>
            </a:r>
            <a:r>
              <a:rPr lang="fr-FR" altLang="fr-FR" sz="1800" b="1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3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Spatial uniformity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304132" y="5842000"/>
            <a:ext cx="4356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588" indent="-1588" algn="just">
              <a:spcAft>
                <a:spcPct val="600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4150" indent="-180975">
              <a:lnSpc>
                <a:spcPct val="120000"/>
              </a:lnSpc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363538" indent="-177800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539750" indent="-1746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735013" indent="-193675">
              <a:lnSpc>
                <a:spcPct val="120000"/>
              </a:lnSpc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1192213" indent="-1936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1649413" indent="-1936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2106613" indent="-1936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2563813" indent="-1936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fr-FR" sz="1400" b="1">
                <a:solidFill>
                  <a:schemeClr val="tx2"/>
                </a:solidFill>
              </a:rPr>
              <a:t>Relative standard deviation on the TOA reflectance over the site for a 4-years MERIS archive (in %)</a:t>
            </a:r>
            <a:r>
              <a:rPr lang="fr-FR" altLang="fr-FR" sz="1800"/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32" y="1363663"/>
            <a:ext cx="3914775" cy="437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43806"/>
              </p:ext>
            </p:extLst>
          </p:nvPr>
        </p:nvGraphicFramePr>
        <p:xfrm>
          <a:off x="4572000" y="2276872"/>
          <a:ext cx="4583113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9933333" imgH="6533333" progId="">
                  <p:embed/>
                </p:oleObj>
              </mc:Choice>
              <mc:Fallback>
                <p:oleObj r:id="rId3" imgW="9933333" imgH="65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1"/>
                      <a:stretch>
                        <a:fillRect/>
                      </a:stretch>
                    </p:blipFill>
                    <p:spPr bwMode="auto">
                      <a:xfrm>
                        <a:off x="4572000" y="2276872"/>
                        <a:ext cx="4583113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2270795"/>
            <a:ext cx="4572000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750" y="1910159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MERIS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0450" y="1844824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MODIS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92400" y="188640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rgbClr val="0051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cap="small" dirty="0" smtClean="0"/>
              <a:t>Spectral </a:t>
            </a:r>
            <a:r>
              <a:rPr lang="en-US" sz="2800" cap="small" dirty="0" err="1" smtClean="0"/>
              <a:t>Behaviour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57332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b="1" dirty="0">
                <a:solidFill>
                  <a:srgbClr val="7030A0"/>
                </a:solidFill>
              </a:rPr>
              <a:t>BOA </a:t>
            </a:r>
            <a:r>
              <a:rPr lang="en-US" altLang="fr-FR" b="1" dirty="0" smtClean="0">
                <a:solidFill>
                  <a:srgbClr val="7030A0"/>
                </a:solidFill>
              </a:rPr>
              <a:t>reflectance mean </a:t>
            </a:r>
            <a:r>
              <a:rPr lang="en-US" altLang="fr-FR" b="1" dirty="0">
                <a:solidFill>
                  <a:srgbClr val="7030A0"/>
                </a:solidFill>
              </a:rPr>
              <a:t>values </a:t>
            </a:r>
            <a:r>
              <a:rPr lang="en-US" altLang="fr-FR" b="1" dirty="0" smtClean="0">
                <a:solidFill>
                  <a:srgbClr val="7030A0"/>
                </a:solidFill>
              </a:rPr>
              <a:t>derived</a:t>
            </a:r>
          </a:p>
          <a:p>
            <a:pPr algn="ctr"/>
            <a:r>
              <a:rPr lang="en-US" altLang="fr-FR" b="1" dirty="0" smtClean="0">
                <a:solidFill>
                  <a:srgbClr val="7030A0"/>
                </a:solidFill>
              </a:rPr>
              <a:t>from </a:t>
            </a:r>
            <a:r>
              <a:rPr lang="en-US" altLang="fr-FR" b="1" dirty="0">
                <a:solidFill>
                  <a:srgbClr val="7030A0"/>
                </a:solidFill>
              </a:rPr>
              <a:t>MERIS (2006-2009) and MODIS (2002-2011) </a:t>
            </a: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750" y="1478111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MERIS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70450" y="1412776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/>
              <a:t>MODIS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92400" y="188640"/>
            <a:ext cx="806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rgbClr val="0051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800" cap="small" dirty="0" smtClean="0"/>
              <a:t>Spectral </a:t>
            </a:r>
            <a:r>
              <a:rPr lang="en-US" sz="2800" cap="small" dirty="0" err="1" smtClean="0"/>
              <a:t>Behaviour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57332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b="1" dirty="0">
                <a:solidFill>
                  <a:srgbClr val="7030A0"/>
                </a:solidFill>
              </a:rPr>
              <a:t>BOA </a:t>
            </a:r>
            <a:r>
              <a:rPr lang="en-US" altLang="fr-FR" b="1" dirty="0" smtClean="0">
                <a:solidFill>
                  <a:srgbClr val="7030A0"/>
                </a:solidFill>
              </a:rPr>
              <a:t>reflectance normalized by 670 nm band </a:t>
            </a:r>
            <a:endParaRPr lang="fr-FR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158340"/>
              </p:ext>
            </p:extLst>
          </p:nvPr>
        </p:nvGraphicFramePr>
        <p:xfrm>
          <a:off x="4427538" y="1844824"/>
          <a:ext cx="4716462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9697804" imgH="6792273" progId="">
                  <p:embed/>
                </p:oleObj>
              </mc:Choice>
              <mc:Fallback>
                <p:oleObj r:id="rId3" imgW="9697804" imgH="67922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844824"/>
                        <a:ext cx="4716462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>
            <a:fillRect/>
          </a:stretch>
        </p:blipFill>
        <p:spPr bwMode="auto">
          <a:xfrm>
            <a:off x="0" y="2563962"/>
            <a:ext cx="4643438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064000" cy="72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BRDF Modeling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5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1315" r="742" b="1315"/>
          <a:stretch>
            <a:fillRect/>
          </a:stretch>
        </p:blipFill>
        <p:spPr bwMode="auto">
          <a:xfrm>
            <a:off x="15875" y="1389211"/>
            <a:ext cx="9091613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064000" cy="720000"/>
          </a:xfrm>
        </p:spPr>
        <p:txBody>
          <a:bodyPr>
            <a:noAutofit/>
          </a:bodyPr>
          <a:lstStyle/>
          <a:p>
            <a:r>
              <a:rPr lang="en-US" sz="2800" cap="small" dirty="0" smtClean="0"/>
              <a:t>Directional effects</a:t>
            </a:r>
            <a:endParaRPr lang="en-US" sz="2800" cap="small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C526-BD89-4144-8E0F-45126FE564D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3422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99592" y="1329233"/>
            <a:ext cx="7632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VGT2 – </a:t>
            </a:r>
            <a:r>
              <a:rPr lang="fr-FR" sz="2000" b="1" dirty="0" err="1" smtClean="0"/>
              <a:t>Libya</a:t>
            </a:r>
            <a:r>
              <a:rPr lang="fr-FR" sz="2000" b="1" dirty="0" smtClean="0"/>
              <a:t> 4 – TOA </a:t>
            </a:r>
            <a:r>
              <a:rPr lang="fr-FR" sz="2000" b="1" dirty="0" err="1" smtClean="0"/>
              <a:t>Reflectance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373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QUETTE_POWERPOINT_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MAQUETTE_POWERPOINT_ 2013</Template>
  <TotalTime>27666</TotalTime>
  <Words>333</Words>
  <Application>Microsoft Office PowerPoint</Application>
  <PresentationFormat>Affichage à l'écran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MAQUETTE_POWERPOINT_ 2013</vt:lpstr>
      <vt:lpstr>Présentation PowerPoint</vt:lpstr>
      <vt:lpstr>CNES PICS</vt:lpstr>
      <vt:lpstr>PICS Characterization</vt:lpstr>
      <vt:lpstr>Mean Reflectance</vt:lpstr>
      <vt:lpstr>Spatial uniformity</vt:lpstr>
      <vt:lpstr>Présentation PowerPoint</vt:lpstr>
      <vt:lpstr>Présentation PowerPoint</vt:lpstr>
      <vt:lpstr>BRDF Modeling</vt:lpstr>
      <vt:lpstr>Directional effects</vt:lpstr>
      <vt:lpstr>Directional effects</vt:lpstr>
      <vt:lpstr>Directional effects</vt:lpstr>
      <vt:lpstr>TOA or BOA ?</vt:lpstr>
      <vt:lpstr>TOA or BOA ?</vt:lpstr>
      <vt:lpstr>TOA or BOA ?</vt:lpstr>
      <vt:lpstr>TOA or BOA ?</vt:lpstr>
      <vt:lpstr>Different sensors geometry</vt:lpstr>
      <vt:lpstr>Different sensors geometry</vt:lpstr>
      <vt:lpstr>Different sensors geometry</vt:lpstr>
      <vt:lpstr>Different sensors geometry</vt:lpstr>
      <vt:lpstr>Different sensors geometry</vt:lpstr>
      <vt:lpstr>Representation of qv and Df for acquisitions over Libya-4</vt:lpstr>
      <vt:lpstr>BRDF Modeling by iterative Process</vt:lpstr>
      <vt:lpstr>Libya-4 670 nm</vt:lpstr>
      <vt:lpstr>Libya-4 670 nm</vt:lpstr>
      <vt:lpstr>Libya-4 670 nm</vt:lpstr>
      <vt:lpstr>Présentation PowerPoint</vt:lpstr>
      <vt:lpstr>Présentation PowerPoint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paulinm</dc:creator>
  <cp:lastModifiedBy>henryp</cp:lastModifiedBy>
  <cp:revision>400</cp:revision>
  <cp:lastPrinted>2016-05-17T10:27:16Z</cp:lastPrinted>
  <dcterms:created xsi:type="dcterms:W3CDTF">2015-12-01T09:49:40Z</dcterms:created>
  <dcterms:modified xsi:type="dcterms:W3CDTF">2016-07-19T06:27:25Z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